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63" r:id="rId5"/>
    <p:sldId id="286" r:id="rId6"/>
    <p:sldId id="327" r:id="rId7"/>
    <p:sldId id="306" r:id="rId8"/>
    <p:sldId id="312" r:id="rId9"/>
    <p:sldId id="311" r:id="rId10"/>
    <p:sldId id="351" r:id="rId11"/>
    <p:sldId id="313" r:id="rId12"/>
    <p:sldId id="318" r:id="rId13"/>
    <p:sldId id="335" r:id="rId14"/>
    <p:sldId id="321" r:id="rId15"/>
    <p:sldId id="317" r:id="rId16"/>
    <p:sldId id="334" r:id="rId17"/>
    <p:sldId id="344" r:id="rId18"/>
    <p:sldId id="337" r:id="rId19"/>
    <p:sldId id="328" r:id="rId20"/>
    <p:sldId id="342" r:id="rId21"/>
    <p:sldId id="347" r:id="rId22"/>
    <p:sldId id="348" r:id="rId23"/>
    <p:sldId id="349" r:id="rId24"/>
    <p:sldId id="301" r:id="rId25"/>
    <p:sldId id="350" r:id="rId26"/>
    <p:sldId id="322" r:id="rId27"/>
    <p:sldId id="269" r:id="rId28"/>
  </p:sldIdLst>
  <p:sldSz cx="9144000" cy="6858000" type="screen4x3"/>
  <p:notesSz cx="7315200" cy="96012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ma Weston" initials="EW" lastIdx="15" clrIdx="6">
    <p:extLst>
      <p:ext uri="{19B8F6BF-5375-455C-9EA6-DF929625EA0E}">
        <p15:presenceInfo xmlns:p15="http://schemas.microsoft.com/office/powerpoint/2012/main" userId="S::westonem@moe.govt.nz::f6e07bee-4b71-45d1-ad3e-8a04ef30b365" providerId="AD"/>
      </p:ext>
    </p:extLst>
  </p:cmAuthor>
  <p:cmAuthor id="1" name="Carrie-Ann Carrasco" initials="CAC" lastIdx="51" clrIdx="0">
    <p:extLst>
      <p:ext uri="{19B8F6BF-5375-455C-9EA6-DF929625EA0E}">
        <p15:presenceInfo xmlns:p15="http://schemas.microsoft.com/office/powerpoint/2012/main" userId="S::CarrascoC@moe.govt.nz::704b54e2-9de2-4621-8434-5c91dda5cddc" providerId="AD"/>
      </p:ext>
    </p:extLst>
  </p:cmAuthor>
  <p:cmAuthor id="8" name="Olivia Cookson" initials="OC" lastIdx="4" clrIdx="7">
    <p:extLst>
      <p:ext uri="{19B8F6BF-5375-455C-9EA6-DF929625EA0E}">
        <p15:presenceInfo xmlns:p15="http://schemas.microsoft.com/office/powerpoint/2012/main" userId="S::cooksono@moe.govt.nz::8aaaff32-cdbf-4db3-8070-185f45c385c3" providerId="AD"/>
      </p:ext>
    </p:extLst>
  </p:cmAuthor>
  <p:cmAuthor id="2" name="Tessa Townsend" initials="TT" lastIdx="116" clrIdx="1">
    <p:extLst>
      <p:ext uri="{19B8F6BF-5375-455C-9EA6-DF929625EA0E}">
        <p15:presenceInfo xmlns:p15="http://schemas.microsoft.com/office/powerpoint/2012/main" userId="S::TownsendT@moe.govt.nz::cf904f80-b651-46a0-9a07-056471c413f5" providerId="AD"/>
      </p:ext>
    </p:extLst>
  </p:cmAuthor>
  <p:cmAuthor id="9" name="Barbara Mavor" initials="BM" lastIdx="2" clrIdx="8">
    <p:extLst>
      <p:ext uri="{19B8F6BF-5375-455C-9EA6-DF929625EA0E}">
        <p15:presenceInfo xmlns:p15="http://schemas.microsoft.com/office/powerpoint/2012/main" userId="S::MavorB@moe.govt.nz::910cdcb5-b6c4-481e-98fb-7b52863639ae" providerId="AD"/>
      </p:ext>
    </p:extLst>
  </p:cmAuthor>
  <p:cmAuthor id="3" name="Bee Groves" initials="BG" lastIdx="19" clrIdx="2">
    <p:extLst>
      <p:ext uri="{19B8F6BF-5375-455C-9EA6-DF929625EA0E}">
        <p15:presenceInfo xmlns:p15="http://schemas.microsoft.com/office/powerpoint/2012/main" userId="S::grovesb@moe.govt.nz::d6ab48b9-1bdb-4c64-a5f3-cc72c7c4897a" providerId="AD"/>
      </p:ext>
    </p:extLst>
  </p:cmAuthor>
  <p:cmAuthor id="4" name="Derek Kelly" initials="DK" lastIdx="3" clrIdx="3">
    <p:extLst>
      <p:ext uri="{19B8F6BF-5375-455C-9EA6-DF929625EA0E}">
        <p15:presenceInfo xmlns:p15="http://schemas.microsoft.com/office/powerpoint/2012/main" userId="S::kellyder@moe.govt.nz::87bde25f-5a29-4215-85cf-2ab89bd0c172" providerId="AD"/>
      </p:ext>
    </p:extLst>
  </p:cmAuthor>
  <p:cmAuthor id="5" name="Karishma Kumar" initials="KK" lastIdx="1" clrIdx="4">
    <p:extLst>
      <p:ext uri="{19B8F6BF-5375-455C-9EA6-DF929625EA0E}">
        <p15:presenceInfo xmlns:p15="http://schemas.microsoft.com/office/powerpoint/2012/main" userId="S::kumark@moe.govt.nz::82a2fcda-0b0f-4367-a641-bfb5fe42aee9" providerId="AD"/>
      </p:ext>
    </p:extLst>
  </p:cmAuthor>
  <p:cmAuthor id="6" name="Bella Pardoe" initials="BP" lastIdx="2" clrIdx="5">
    <p:extLst>
      <p:ext uri="{19B8F6BF-5375-455C-9EA6-DF929625EA0E}">
        <p15:presenceInfo xmlns:p15="http://schemas.microsoft.com/office/powerpoint/2012/main" userId="S::BellaP@nzei.org.nz::8dd75e2f-cdab-4cbe-8854-843211a4c4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D2BF"/>
    <a:srgbClr val="C5D6E8"/>
    <a:srgbClr val="B6231D"/>
    <a:srgbClr val="F47721"/>
    <a:srgbClr val="20419A"/>
    <a:srgbClr val="6E99D4"/>
    <a:srgbClr val="2E6EB7"/>
    <a:srgbClr val="E6674A"/>
    <a:srgbClr val="000000"/>
    <a:srgbClr val="2A6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003B4-8E01-4AD1-B1E3-6E77789B534C}" v="1" dt="2022-08-04T19:50:56.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055" autoAdjust="0"/>
  </p:normalViewPr>
  <p:slideViewPr>
    <p:cSldViewPr snapToGrid="0">
      <p:cViewPr varScale="1">
        <p:scale>
          <a:sx n="49" d="100"/>
          <a:sy n="49" d="100"/>
        </p:scale>
        <p:origin x="2362" y="4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Townsend" userId="cf904f80-b651-46a0-9a07-056471c413f5" providerId="ADAL" clId="{24B003B4-8E01-4AD1-B1E3-6E77789B534C}"/>
    <pc:docChg chg="custSel modSld modNotesMaster modHandout">
      <pc:chgData name="Tessa Townsend" userId="cf904f80-b651-46a0-9a07-056471c413f5" providerId="ADAL" clId="{24B003B4-8E01-4AD1-B1E3-6E77789B534C}" dt="2022-08-04T19:50:56.190" v="279"/>
      <pc:docMkLst>
        <pc:docMk/>
      </pc:docMkLst>
      <pc:sldChg chg="modNotes modNotesTx">
        <pc:chgData name="Tessa Townsend" userId="cf904f80-b651-46a0-9a07-056471c413f5" providerId="ADAL" clId="{24B003B4-8E01-4AD1-B1E3-6E77789B534C}" dt="2022-08-04T19:50:56.190" v="279"/>
        <pc:sldMkLst>
          <pc:docMk/>
          <pc:sldMk cId="3612489079" sldId="263"/>
        </pc:sldMkLst>
      </pc:sldChg>
      <pc:sldChg chg="modNotes modNotesTx">
        <pc:chgData name="Tessa Townsend" userId="cf904f80-b651-46a0-9a07-056471c413f5" providerId="ADAL" clId="{24B003B4-8E01-4AD1-B1E3-6E77789B534C}" dt="2022-08-04T19:50:56.190" v="279"/>
        <pc:sldMkLst>
          <pc:docMk/>
          <pc:sldMk cId="3694745992" sldId="269"/>
        </pc:sldMkLst>
      </pc:sldChg>
      <pc:sldChg chg="modNotes modNotesTx">
        <pc:chgData name="Tessa Townsend" userId="cf904f80-b651-46a0-9a07-056471c413f5" providerId="ADAL" clId="{24B003B4-8E01-4AD1-B1E3-6E77789B534C}" dt="2022-08-04T19:50:56.190" v="279"/>
        <pc:sldMkLst>
          <pc:docMk/>
          <pc:sldMk cId="1606395525" sldId="286"/>
        </pc:sldMkLst>
      </pc:sldChg>
      <pc:sldChg chg="modNotes modNotesTx">
        <pc:chgData name="Tessa Townsend" userId="cf904f80-b651-46a0-9a07-056471c413f5" providerId="ADAL" clId="{24B003B4-8E01-4AD1-B1E3-6E77789B534C}" dt="2022-08-04T19:50:56.190" v="279"/>
        <pc:sldMkLst>
          <pc:docMk/>
          <pc:sldMk cId="1832305841" sldId="301"/>
        </pc:sldMkLst>
      </pc:sldChg>
      <pc:sldChg chg="modNotes modNotesTx">
        <pc:chgData name="Tessa Townsend" userId="cf904f80-b651-46a0-9a07-056471c413f5" providerId="ADAL" clId="{24B003B4-8E01-4AD1-B1E3-6E77789B534C}" dt="2022-08-04T19:50:56.190" v="279"/>
        <pc:sldMkLst>
          <pc:docMk/>
          <pc:sldMk cId="696626270" sldId="306"/>
        </pc:sldMkLst>
      </pc:sldChg>
      <pc:sldChg chg="modNotes modNotesTx">
        <pc:chgData name="Tessa Townsend" userId="cf904f80-b651-46a0-9a07-056471c413f5" providerId="ADAL" clId="{24B003B4-8E01-4AD1-B1E3-6E77789B534C}" dt="2022-08-04T19:50:56.190" v="279"/>
        <pc:sldMkLst>
          <pc:docMk/>
          <pc:sldMk cId="2354906196" sldId="311"/>
        </pc:sldMkLst>
      </pc:sldChg>
      <pc:sldChg chg="modNotes modNotesTx">
        <pc:chgData name="Tessa Townsend" userId="cf904f80-b651-46a0-9a07-056471c413f5" providerId="ADAL" clId="{24B003B4-8E01-4AD1-B1E3-6E77789B534C}" dt="2022-08-04T19:50:56.190" v="279"/>
        <pc:sldMkLst>
          <pc:docMk/>
          <pc:sldMk cId="1168053038" sldId="312"/>
        </pc:sldMkLst>
      </pc:sldChg>
      <pc:sldChg chg="modNotes modNotesTx">
        <pc:chgData name="Tessa Townsend" userId="cf904f80-b651-46a0-9a07-056471c413f5" providerId="ADAL" clId="{24B003B4-8E01-4AD1-B1E3-6E77789B534C}" dt="2022-08-04T19:50:56.190" v="279"/>
        <pc:sldMkLst>
          <pc:docMk/>
          <pc:sldMk cId="2389658466" sldId="313"/>
        </pc:sldMkLst>
      </pc:sldChg>
      <pc:sldChg chg="modNotes modNotesTx">
        <pc:chgData name="Tessa Townsend" userId="cf904f80-b651-46a0-9a07-056471c413f5" providerId="ADAL" clId="{24B003B4-8E01-4AD1-B1E3-6E77789B534C}" dt="2022-08-04T19:50:56.190" v="279"/>
        <pc:sldMkLst>
          <pc:docMk/>
          <pc:sldMk cId="3327090881" sldId="317"/>
        </pc:sldMkLst>
      </pc:sldChg>
      <pc:sldChg chg="modNotes modNotesTx">
        <pc:chgData name="Tessa Townsend" userId="cf904f80-b651-46a0-9a07-056471c413f5" providerId="ADAL" clId="{24B003B4-8E01-4AD1-B1E3-6E77789B534C}" dt="2022-08-04T19:50:56.190" v="279"/>
        <pc:sldMkLst>
          <pc:docMk/>
          <pc:sldMk cId="223402154" sldId="318"/>
        </pc:sldMkLst>
      </pc:sldChg>
      <pc:sldChg chg="modNotes modNotesTx">
        <pc:chgData name="Tessa Townsend" userId="cf904f80-b651-46a0-9a07-056471c413f5" providerId="ADAL" clId="{24B003B4-8E01-4AD1-B1E3-6E77789B534C}" dt="2022-08-04T19:50:56.190" v="279"/>
        <pc:sldMkLst>
          <pc:docMk/>
          <pc:sldMk cId="784698850" sldId="321"/>
        </pc:sldMkLst>
      </pc:sldChg>
      <pc:sldChg chg="modNotes modNotesTx">
        <pc:chgData name="Tessa Townsend" userId="cf904f80-b651-46a0-9a07-056471c413f5" providerId="ADAL" clId="{24B003B4-8E01-4AD1-B1E3-6E77789B534C}" dt="2022-08-04T19:50:56.190" v="279"/>
        <pc:sldMkLst>
          <pc:docMk/>
          <pc:sldMk cId="2584040478" sldId="322"/>
        </pc:sldMkLst>
      </pc:sldChg>
      <pc:sldChg chg="modNotes modNotesTx">
        <pc:chgData name="Tessa Townsend" userId="cf904f80-b651-46a0-9a07-056471c413f5" providerId="ADAL" clId="{24B003B4-8E01-4AD1-B1E3-6E77789B534C}" dt="2022-08-04T19:50:56.190" v="279"/>
        <pc:sldMkLst>
          <pc:docMk/>
          <pc:sldMk cId="474183050" sldId="327"/>
        </pc:sldMkLst>
      </pc:sldChg>
      <pc:sldChg chg="modNotes modNotesTx">
        <pc:chgData name="Tessa Townsend" userId="cf904f80-b651-46a0-9a07-056471c413f5" providerId="ADAL" clId="{24B003B4-8E01-4AD1-B1E3-6E77789B534C}" dt="2022-08-04T19:50:56.190" v="279"/>
        <pc:sldMkLst>
          <pc:docMk/>
          <pc:sldMk cId="455824532" sldId="328"/>
        </pc:sldMkLst>
      </pc:sldChg>
      <pc:sldChg chg="modNotes modNotesTx">
        <pc:chgData name="Tessa Townsend" userId="cf904f80-b651-46a0-9a07-056471c413f5" providerId="ADAL" clId="{24B003B4-8E01-4AD1-B1E3-6E77789B534C}" dt="2022-08-04T19:50:56.190" v="279"/>
        <pc:sldMkLst>
          <pc:docMk/>
          <pc:sldMk cId="1197517206" sldId="334"/>
        </pc:sldMkLst>
      </pc:sldChg>
      <pc:sldChg chg="modNotes modNotesTx">
        <pc:chgData name="Tessa Townsend" userId="cf904f80-b651-46a0-9a07-056471c413f5" providerId="ADAL" clId="{24B003B4-8E01-4AD1-B1E3-6E77789B534C}" dt="2022-08-04T19:50:56.190" v="279"/>
        <pc:sldMkLst>
          <pc:docMk/>
          <pc:sldMk cId="1744328748" sldId="335"/>
        </pc:sldMkLst>
      </pc:sldChg>
      <pc:sldChg chg="modNotes modNotesTx">
        <pc:chgData name="Tessa Townsend" userId="cf904f80-b651-46a0-9a07-056471c413f5" providerId="ADAL" clId="{24B003B4-8E01-4AD1-B1E3-6E77789B534C}" dt="2022-08-04T19:50:56.190" v="279"/>
        <pc:sldMkLst>
          <pc:docMk/>
          <pc:sldMk cId="826310679" sldId="337"/>
        </pc:sldMkLst>
      </pc:sldChg>
      <pc:sldChg chg="modNotes modNotesTx">
        <pc:chgData name="Tessa Townsend" userId="cf904f80-b651-46a0-9a07-056471c413f5" providerId="ADAL" clId="{24B003B4-8E01-4AD1-B1E3-6E77789B534C}" dt="2022-08-04T19:50:56.190" v="279"/>
        <pc:sldMkLst>
          <pc:docMk/>
          <pc:sldMk cId="2525743404" sldId="342"/>
        </pc:sldMkLst>
      </pc:sldChg>
      <pc:sldChg chg="modNotes modNotesTx">
        <pc:chgData name="Tessa Townsend" userId="cf904f80-b651-46a0-9a07-056471c413f5" providerId="ADAL" clId="{24B003B4-8E01-4AD1-B1E3-6E77789B534C}" dt="2022-08-04T19:50:56.190" v="279"/>
        <pc:sldMkLst>
          <pc:docMk/>
          <pc:sldMk cId="3439919144" sldId="344"/>
        </pc:sldMkLst>
      </pc:sldChg>
      <pc:sldChg chg="modNotes modNotesTx">
        <pc:chgData name="Tessa Townsend" userId="cf904f80-b651-46a0-9a07-056471c413f5" providerId="ADAL" clId="{24B003B4-8E01-4AD1-B1E3-6E77789B534C}" dt="2022-08-04T19:50:56.190" v="279"/>
        <pc:sldMkLst>
          <pc:docMk/>
          <pc:sldMk cId="1480467686" sldId="347"/>
        </pc:sldMkLst>
      </pc:sldChg>
      <pc:sldChg chg="modNotes modNotesTx">
        <pc:chgData name="Tessa Townsend" userId="cf904f80-b651-46a0-9a07-056471c413f5" providerId="ADAL" clId="{24B003B4-8E01-4AD1-B1E3-6E77789B534C}" dt="2022-08-04T19:50:56.190" v="279"/>
        <pc:sldMkLst>
          <pc:docMk/>
          <pc:sldMk cId="3283597654" sldId="348"/>
        </pc:sldMkLst>
      </pc:sldChg>
      <pc:sldChg chg="modNotes modNotesTx">
        <pc:chgData name="Tessa Townsend" userId="cf904f80-b651-46a0-9a07-056471c413f5" providerId="ADAL" clId="{24B003B4-8E01-4AD1-B1E3-6E77789B534C}" dt="2022-08-04T19:50:56.190" v="279"/>
        <pc:sldMkLst>
          <pc:docMk/>
          <pc:sldMk cId="3126835439" sldId="349"/>
        </pc:sldMkLst>
      </pc:sldChg>
      <pc:sldChg chg="modNotes modNotesTx">
        <pc:chgData name="Tessa Townsend" userId="cf904f80-b651-46a0-9a07-056471c413f5" providerId="ADAL" clId="{24B003B4-8E01-4AD1-B1E3-6E77789B534C}" dt="2022-08-04T19:50:56.190" v="279"/>
        <pc:sldMkLst>
          <pc:docMk/>
          <pc:sldMk cId="1003729212" sldId="350"/>
        </pc:sldMkLst>
      </pc:sldChg>
      <pc:sldChg chg="modNotes modNotesTx">
        <pc:chgData name="Tessa Townsend" userId="cf904f80-b651-46a0-9a07-056471c413f5" providerId="ADAL" clId="{24B003B4-8E01-4AD1-B1E3-6E77789B534C}" dt="2022-08-04T19:50:56.190" v="279"/>
        <pc:sldMkLst>
          <pc:docMk/>
          <pc:sldMk cId="3292351902" sldId="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69920" cy="48172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4143590" y="1"/>
            <a:ext cx="3169920" cy="481727"/>
          </a:xfrm>
          <a:prstGeom prst="rect">
            <a:avLst/>
          </a:prstGeom>
        </p:spPr>
        <p:txBody>
          <a:bodyPr vert="horz" lIns="91440" tIns="45720" rIns="91440" bIns="45720" rtlCol="0"/>
          <a:lstStyle>
            <a:lvl1pPr algn="r">
              <a:defRPr sz="1200"/>
            </a:lvl1pPr>
          </a:lstStyle>
          <a:p>
            <a:fld id="{FCEDA772-CC0D-4120-979D-1E24D161C26C}" type="datetimeFigureOut">
              <a:rPr lang="en-NZ" smtClean="0"/>
              <a:pPr/>
              <a:t>5/08/2022</a:t>
            </a:fld>
            <a:endParaRPr lang="en-NZ"/>
          </a:p>
        </p:txBody>
      </p:sp>
      <p:sp>
        <p:nvSpPr>
          <p:cNvPr id="4" name="Footer Placeholder 3"/>
          <p:cNvSpPr>
            <a:spLocks noGrp="1"/>
          </p:cNvSpPr>
          <p:nvPr>
            <p:ph type="ftr" sz="quarter" idx="2"/>
          </p:nvPr>
        </p:nvSpPr>
        <p:spPr>
          <a:xfrm>
            <a:off x="4" y="9119475"/>
            <a:ext cx="3169920" cy="48172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4143590" y="9119475"/>
            <a:ext cx="3169920" cy="481727"/>
          </a:xfrm>
          <a:prstGeom prst="rect">
            <a:avLst/>
          </a:prstGeom>
        </p:spPr>
        <p:txBody>
          <a:bodyPr vert="horz" lIns="91440" tIns="45720" rIns="91440" bIns="45720" rtlCol="0" anchor="b"/>
          <a:lstStyle>
            <a:lvl1pPr algn="r">
              <a:defRPr sz="1200"/>
            </a:lvl1pPr>
          </a:lstStyle>
          <a:p>
            <a:fld id="{9522341E-660F-4FC1-BED7-C1319FC1B0AE}" type="slidenum">
              <a:rPr lang="en-NZ" smtClean="0"/>
              <a:pPr/>
              <a:t>‹#›</a:t>
            </a:fld>
            <a:endParaRPr lang="en-NZ"/>
          </a:p>
        </p:txBody>
      </p:sp>
    </p:spTree>
    <p:extLst>
      <p:ext uri="{BB962C8B-B14F-4D97-AF65-F5344CB8AC3E}">
        <p14:creationId xmlns:p14="http://schemas.microsoft.com/office/powerpoint/2010/main" val="408329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69920" cy="48172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4143590" y="1"/>
            <a:ext cx="3169920" cy="481727"/>
          </a:xfrm>
          <a:prstGeom prst="rect">
            <a:avLst/>
          </a:prstGeom>
        </p:spPr>
        <p:txBody>
          <a:bodyPr vert="horz" lIns="91440" tIns="45720" rIns="91440" bIns="45720" rtlCol="0"/>
          <a:lstStyle>
            <a:lvl1pPr algn="r">
              <a:defRPr sz="1200"/>
            </a:lvl1pPr>
          </a:lstStyle>
          <a:p>
            <a:fld id="{75487751-1BAB-4D4A-8009-437CE933A87A}" type="datetimeFigureOut">
              <a:rPr lang="en-NZ" smtClean="0"/>
              <a:pPr/>
              <a:t>5/08/2022</a:t>
            </a:fld>
            <a:endParaRPr lang="en-NZ"/>
          </a:p>
        </p:txBody>
      </p:sp>
      <p:sp>
        <p:nvSpPr>
          <p:cNvPr id="4" name="Slide Image Placeholder 3"/>
          <p:cNvSpPr>
            <a:spLocks noGrp="1" noRot="1" noChangeAspect="1"/>
          </p:cNvSpPr>
          <p:nvPr>
            <p:ph type="sldImg" idx="2"/>
          </p:nvPr>
        </p:nvSpPr>
        <p:spPr>
          <a:xfrm>
            <a:off x="1497013" y="1198563"/>
            <a:ext cx="4321175" cy="32400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731521" y="4620579"/>
            <a:ext cx="5852160" cy="3780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4" y="9119475"/>
            <a:ext cx="3169920" cy="48172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4143590" y="9119475"/>
            <a:ext cx="3169920" cy="481727"/>
          </a:xfrm>
          <a:prstGeom prst="rect">
            <a:avLst/>
          </a:prstGeom>
        </p:spPr>
        <p:txBody>
          <a:bodyPr vert="horz" lIns="91440" tIns="45720" rIns="91440" bIns="45720" rtlCol="0" anchor="b"/>
          <a:lstStyle>
            <a:lvl1pPr algn="r">
              <a:defRPr sz="1200"/>
            </a:lvl1pPr>
          </a:lstStyle>
          <a:p>
            <a:fld id="{732A1FBF-7EB0-480E-98DA-A10430D36293}" type="slidenum">
              <a:rPr lang="en-NZ" smtClean="0"/>
              <a:pPr/>
              <a:t>‹#›</a:t>
            </a:fld>
            <a:endParaRPr lang="en-NZ"/>
          </a:p>
        </p:txBody>
      </p:sp>
    </p:spTree>
    <p:extLst>
      <p:ext uri="{BB962C8B-B14F-4D97-AF65-F5344CB8AC3E}">
        <p14:creationId xmlns:p14="http://schemas.microsoft.com/office/powerpoint/2010/main" val="225872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a:t>
            </a:fld>
            <a:endParaRPr lang="en-NZ"/>
          </a:p>
        </p:txBody>
      </p:sp>
    </p:spTree>
    <p:extLst>
      <p:ext uri="{BB962C8B-B14F-4D97-AF65-F5344CB8AC3E}">
        <p14:creationId xmlns:p14="http://schemas.microsoft.com/office/powerpoint/2010/main" val="26683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Ongoing funding will be provided to schools and kura to cover the increased cost of the administration support staff and the </a:t>
            </a:r>
            <a:r>
              <a:rPr lang="en-NZ" b="1" dirty="0"/>
              <a:t>Kaiārahi i te reo</a:t>
            </a:r>
            <a:r>
              <a:rPr lang="en-US" b="1" dirty="0"/>
              <a:t> settlements.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funding will be paid as part of your operational grant instalments. Your first operational grant instalment is scheduled for 3 October 2022 (1 October is a Saturday). We will use 2021 payroll data to estimate how much additional funding you will require to cover both pay equity settlements. This estimate covers the cost of the point-to-point translation from the pay scale in the previous CA to the new pay equity pay scale.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NZ" dirty="0"/>
              <a:t>Schools will receive a funding letter via the school data portal, prior to receiving their first instalment of estimated funding.</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Schools are required to use the additional settlement funding to apply the pay equity outcomes and new pay rates.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Payment to covered employees will be made on 18 October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We will cover the pay equity regrading and funding process shortly, however, it is important to note that any funding for pay equity regrading is additional to the settlement funding, and specific criteria need to be met to receive this funding.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On 1 January you will receive the next instalment of estimated funding for the pay equity settlements, and then the next instalment on 1 April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Apart from pay equity regrading funding, which we will cover shortly, There is </a:t>
            </a:r>
            <a:r>
              <a:rPr lang="en-US" b="1" dirty="0"/>
              <a:t>no action required by schools </a:t>
            </a:r>
            <a:r>
              <a:rPr lang="en-US" dirty="0"/>
              <a:t>to receive settlement funding. This is because all settlement funding will be calculated and paid automatically.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However, you should be familiar with the funding 101 guide. The funding 101 guide outlines the additional pay equity funding you will be receiving. You can find funding guidance on the websites now.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10</a:t>
            </a:fld>
            <a:endParaRPr lang="en-NZ"/>
          </a:p>
        </p:txBody>
      </p:sp>
    </p:spTree>
    <p:extLst>
      <p:ext uri="{BB962C8B-B14F-4D97-AF65-F5344CB8AC3E}">
        <p14:creationId xmlns:p14="http://schemas.microsoft.com/office/powerpoint/2010/main" val="225234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Point to point translation means the movement between the employees' old grade and step to their new grade and step as defined by the new work matrix. Each old grade and step has a corresponding new grade and step. You can see an example of point-to-point translation on this slide. There are point-to-point translations (and guidance) for each claim and collective. </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Covered employees, who are on a covered designation code, will be </a:t>
            </a:r>
            <a:r>
              <a:rPr lang="en-NZ" b="1" dirty="0"/>
              <a:t>translated automatically. </a:t>
            </a:r>
            <a:r>
              <a:rPr lang="en-NZ" dirty="0"/>
              <a:t>Other than the action of checking your employee's designation codes, </a:t>
            </a:r>
            <a:r>
              <a:rPr lang="en-NZ" b="1" dirty="0"/>
              <a:t>you don’t need to do anything to translate the employees </a:t>
            </a:r>
            <a:r>
              <a:rPr lang="en-NZ" dirty="0"/>
              <a:t>on those codes from the old rates to the new rates. </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As mentioned earlier in the presentation, if you believe that an employee on another designation code is undertaking work that is the same, or substantially similar, as what is described in the work matrix on a routine and ongoing basis and should therefore be covered by the settlement, please contact our support teams.</a:t>
            </a:r>
          </a:p>
          <a:p>
            <a:pPr marL="171450" indent="-171450">
              <a:buFont typeface="Arial" panose="020B0604020202020204" pitchFamily="34" charset="0"/>
              <a:buChar cha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When </a:t>
            </a:r>
            <a:r>
              <a:rPr lang="en-US" dirty="0"/>
              <a:t>administration support staff and kaiārahi </a:t>
            </a:r>
            <a:r>
              <a:rPr lang="en-US" dirty="0" err="1"/>
              <a:t>i</a:t>
            </a:r>
            <a:r>
              <a:rPr lang="en-US" dirty="0"/>
              <a:t> te reo covered by the claims automatically receive the new pay equity pay rates by 18 October 2022, they will also be paid any difference in rates since 20 August 2021, or their start date, whichever is later. This is because 20 August 2021 is the date the new pay equity rates came into effect.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or your employees have questions on how the point-to-point translation is achieved, the translation guidance outlines this process in detail. You can find this guidance on all of our websites.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11</a:t>
            </a:fld>
            <a:endParaRPr lang="en-NZ"/>
          </a:p>
        </p:txBody>
      </p:sp>
    </p:spTree>
    <p:extLst>
      <p:ext uri="{BB962C8B-B14F-4D97-AF65-F5344CB8AC3E}">
        <p14:creationId xmlns:p14="http://schemas.microsoft.com/office/powerpoint/2010/main" val="355151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This brings us to the direct actions you need to take to help successfully implement these pay equity claims. We will be going into each of these actions in detail over the following slides, presented by our subject matter experts. Your actions include:</a:t>
            </a:r>
          </a:p>
          <a:p>
            <a:pPr marL="171450" indent="-171450">
              <a:buFont typeface="Arial" panose="020B0604020202020204" pitchFamily="34" charset="0"/>
              <a:buChar char="•"/>
            </a:pPr>
            <a:endParaRPr lang="en-NZ"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dirty="0"/>
              <a:t>Reviewing designation codes in Education Payroll</a:t>
            </a:r>
          </a:p>
          <a:p>
            <a:pPr marL="685800" lvl="1" indent="-228600">
              <a:buFont typeface="+mj-lt"/>
              <a:buAutoNum type="arabicPeriod"/>
            </a:pPr>
            <a:endParaRPr lang="en-NZ"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dirty="0"/>
              <a:t>Checking the information you receive on your employees, and making sure they get the letters they need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NZ"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dirty="0"/>
              <a:t>If needed, updating employment documents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NZ"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dirty="0"/>
              <a:t>Knowing how to apply for pay equity regrading and understanding the funding for pay equity regrading</a:t>
            </a: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12</a:t>
            </a:fld>
            <a:endParaRPr lang="en-NZ"/>
          </a:p>
        </p:txBody>
      </p:sp>
    </p:spTree>
    <p:extLst>
      <p:ext uri="{BB962C8B-B14F-4D97-AF65-F5344CB8AC3E}">
        <p14:creationId xmlns:p14="http://schemas.microsoft.com/office/powerpoint/2010/main" val="94574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Designation codes are payroll codes that let Education Payroll know what type of work your employees are undertaking. </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Designation codes don’t reflect an employee's remuneration, so you can (and likely do) have employees on different pay grades or steps, who hold different levels of skill or responsibility on the same designation code. </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Designation codes </a:t>
            </a:r>
            <a:r>
              <a:rPr lang="en-NZ" b="1" dirty="0"/>
              <a:t>don’t</a:t>
            </a:r>
            <a:r>
              <a:rPr lang="en-NZ" dirty="0"/>
              <a:t> determine an employee's pay rate, but designation codes </a:t>
            </a:r>
            <a:r>
              <a:rPr lang="en-NZ" b="1" dirty="0"/>
              <a:t>are </a:t>
            </a:r>
            <a:r>
              <a:rPr lang="en-NZ" dirty="0"/>
              <a:t>very important for the pay equity implementation process. Education Payroll will use the designation codes listed here as a reference to know which employees to pay the new pay equity rates to. </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So, if your employee is an administrative staff member or a kaiarahi </a:t>
            </a:r>
            <a:r>
              <a:rPr lang="en-NZ" dirty="0" err="1"/>
              <a:t>i</a:t>
            </a:r>
            <a:r>
              <a:rPr lang="en-NZ" dirty="0"/>
              <a:t> te reo but is not on one of these listed designation codes, Education Payroll won’t know the type of work your employee does and they will not be paid the new rates. </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Administration employees should be on the designation code that best reflects their work. Kaiārahi </a:t>
            </a:r>
            <a:r>
              <a:rPr lang="en-NZ" dirty="0" err="1"/>
              <a:t>i</a:t>
            </a:r>
            <a:r>
              <a:rPr lang="en-NZ" dirty="0"/>
              <a:t> te Reo employees should be on designation code S57. </a:t>
            </a:r>
          </a:p>
          <a:p>
            <a:pPr marL="171450" indent="-171450">
              <a:buFont typeface="Arial" panose="020B0604020202020204" pitchFamily="34" charset="0"/>
              <a:buChar cha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employees need to be on the correct designation code as soon as possible. </a:t>
            </a:r>
            <a:r>
              <a:rPr lang="en-NZ" dirty="0"/>
              <a:t>You can check and change your employee's designation codes </a:t>
            </a:r>
            <a:r>
              <a:rPr lang="en-US" dirty="0"/>
              <a:t>by viewing your My Employee’s Tab in </a:t>
            </a:r>
            <a:r>
              <a:rPr lang="en-US" dirty="0" err="1"/>
              <a:t>EdPay</a:t>
            </a:r>
            <a:r>
              <a:rPr lang="en-US" dirty="0"/>
              <a:t>, we need you to compete this by 30 September 2022.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13</a:t>
            </a:fld>
            <a:endParaRPr lang="en-NZ"/>
          </a:p>
        </p:txBody>
      </p:sp>
    </p:spTree>
    <p:extLst>
      <p:ext uri="{BB962C8B-B14F-4D97-AF65-F5344CB8AC3E}">
        <p14:creationId xmlns:p14="http://schemas.microsoft.com/office/powerpoint/2010/main" val="337444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Ministry has started calling schools and kura from 2 August 2022 to confirm current payroll information for covered employees. You will receive a summary report that includes your covered employee’s name, designation code and their current grade and step. </a:t>
            </a:r>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Please review the information in the summary report against your payroll information.  Check that the list of employees is as you would expect and that their designation codes, current grade and current step is correct. </a:t>
            </a:r>
            <a:r>
              <a:rPr lang="en-US" dirty="0"/>
              <a:t>If any changes to an employee’s payroll information is required, please do so through </a:t>
            </a:r>
            <a:r>
              <a:rPr lang="en-US" dirty="0" err="1"/>
              <a:t>EdPay</a:t>
            </a:r>
            <a:r>
              <a:rPr lang="en-US" dirty="0"/>
              <a:t> by 30 September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indent="-171450">
              <a:buFont typeface="Arial" panose="020B0604020202020204" pitchFamily="34" charset="0"/>
              <a:buChar char="•"/>
              <a:defRPr/>
            </a:pPr>
            <a:r>
              <a:rPr lang="en-NZ" dirty="0"/>
              <a:t>You don’t have to wait for a phone call from the Ministry of Education or a summary report if you know that your employee’s information needs to be updated. You can check and change your employee’s information </a:t>
            </a:r>
            <a:r>
              <a:rPr lang="en-US" dirty="0"/>
              <a:t>by viewing your My Employee’s Tab in </a:t>
            </a:r>
            <a:r>
              <a:rPr lang="en-US" dirty="0" err="1"/>
              <a:t>EdPay</a:t>
            </a:r>
            <a:r>
              <a:rPr lang="en-US" dirty="0"/>
              <a:t>. You can also find this information </a:t>
            </a:r>
            <a:r>
              <a:rPr lang="en-NZ" dirty="0"/>
              <a:t>through your Staff Usage and Expenditure (SUE) report.</a:t>
            </a:r>
          </a:p>
          <a:p>
            <a:pPr marL="171450" indent="-171450">
              <a:buFont typeface="Arial" panose="020B0604020202020204" pitchFamily="34" charset="0"/>
              <a:buChar char="•"/>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Please note that you can expect the call from Ministry between now and until end of September 2022. If you don’t receive a call, please reach out to our support team</a:t>
            </a:r>
          </a:p>
          <a:p>
            <a:pPr marL="171450" indent="-171450">
              <a:buFont typeface="Arial" panose="020B0604020202020204" pitchFamily="34" charset="0"/>
              <a:buChar char="•"/>
            </a:pPr>
            <a:endParaRPr lang="en-NZ" dirty="0"/>
          </a:p>
          <a:p>
            <a:pPr marL="0" indent="0">
              <a:buFont typeface="Arial" panose="020B0604020202020204" pitchFamily="34" charset="0"/>
              <a:buNone/>
            </a:pPr>
            <a:r>
              <a:rPr lang="en-NZ" b="1" dirty="0"/>
              <a:t>Letters</a:t>
            </a:r>
          </a:p>
          <a:p>
            <a:pPr marL="171450" indent="-171450">
              <a:buFont typeface="Arial" panose="020B0604020202020204" pitchFamily="34" charset="0"/>
              <a:buChar char="•"/>
            </a:pPr>
            <a:r>
              <a:rPr lang="en-NZ" dirty="0"/>
              <a:t>Over the next few months, we will be sending letters to your employees. These letters include;</a:t>
            </a:r>
          </a:p>
          <a:p>
            <a:pPr marL="171450" indent="-171450">
              <a:buFont typeface="Arial" panose="020B0604020202020204" pitchFamily="34" charset="0"/>
              <a:buChar char="•"/>
            </a:pPr>
            <a:endParaRPr lang="en-NZ" dirty="0"/>
          </a:p>
          <a:p>
            <a:pPr marL="804545" lvl="1" indent="-347345">
              <a:buFont typeface="Arial" panose="020B0604020202020204" pitchFamily="34" charset="0"/>
              <a:buChar char="•"/>
            </a:pPr>
            <a:r>
              <a:rPr lang="en-US" dirty="0"/>
              <a:t>A letter to employees who opted out, which will be offering them the benefit of the settlement </a:t>
            </a:r>
          </a:p>
          <a:p>
            <a:pPr marL="804545" lvl="1" indent="-347345">
              <a:buFont typeface="Arial" panose="020B0604020202020204" pitchFamily="34" charset="0"/>
              <a:buChar char="•"/>
            </a:pPr>
            <a:endParaRPr lang="en-US" dirty="0"/>
          </a:p>
          <a:p>
            <a:pPr marL="804545" lvl="1" indent="-347345">
              <a:buFont typeface="Arial" panose="020B0604020202020204" pitchFamily="34" charset="0"/>
              <a:buChar char="•"/>
            </a:pPr>
            <a:r>
              <a:rPr lang="en-US" dirty="0"/>
              <a:t>A letter to employees who were not notified of claim, offering them the benefit of the settlement </a:t>
            </a:r>
          </a:p>
          <a:p>
            <a:pPr marL="804545" lvl="1" indent="-347345">
              <a:buFont typeface="Arial" panose="020B0604020202020204" pitchFamily="34" charset="0"/>
              <a:buChar char="•"/>
            </a:pPr>
            <a:endParaRPr lang="en-US" dirty="0"/>
          </a:p>
          <a:p>
            <a:pPr marL="804545" lvl="1" indent="-347345">
              <a:buFont typeface="Arial" panose="020B0604020202020204" pitchFamily="34" charset="0"/>
              <a:buChar char="•"/>
            </a:pPr>
            <a:r>
              <a:rPr lang="en-US" dirty="0"/>
              <a:t>And a letter to covered employees, informing them of their point-to-point translation. This letter may be sent after payment is made, however is still important information for employee's records. </a:t>
            </a:r>
          </a:p>
          <a:p>
            <a:pPr marL="804545" lvl="1" indent="-347345">
              <a:buFont typeface="Arial" panose="020B0604020202020204" pitchFamily="34" charset="0"/>
              <a:buChar char="•"/>
            </a:pPr>
            <a:endParaRPr lang="en-NZ" dirty="0"/>
          </a:p>
          <a:p>
            <a:pPr marL="171450" indent="-171450">
              <a:buFont typeface="Arial" panose="020B0604020202020204" pitchFamily="34" charset="0"/>
              <a:buChar char="•"/>
            </a:pPr>
            <a:r>
              <a:rPr lang="en-NZ" dirty="0"/>
              <a:t>We will need you to give these letters to your employees. It’s also good practice to take a copy and store these letters on your employees' files.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14</a:t>
            </a:fld>
            <a:endParaRPr lang="en-NZ"/>
          </a:p>
        </p:txBody>
      </p:sp>
    </p:spTree>
    <p:extLst>
      <p:ext uri="{BB962C8B-B14F-4D97-AF65-F5344CB8AC3E}">
        <p14:creationId xmlns:p14="http://schemas.microsoft.com/office/powerpoint/2010/main" val="113856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Firstly, a union member’s Collective Agreement automatically varies to incorporate the benefits of the Pay Equity Claim. The same applies for non-union employees, employed on Individual Employment Agreements, or IEA’s. </a:t>
            </a:r>
            <a:r>
              <a:rPr lang="en-NZ" b="1" dirty="0"/>
              <a:t>Your employees don’t need to sign anything to get the new pay equity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So, what is required from a documentation point of view? Well, if everything is up-to-date, not much. If not, now is when you should be getting everything in order. The items on the screen are what you should already have up to date and on file as business as usual: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The letter of offer should have been signed when the employee started work and should be on file to readily refer to if needed. This letter will detail important information like the rate an employee started on, their job title and conditions.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You should also have additional letters that are provided to an employee to confirm pay progression or changes in days or hours worked, which again should be readily available on file.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Employees also need an accurate job description. It is a separate document to the letter of offer and should not be combined with the letter of offer.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Job descriptions are living documents. This means is it is not a document you roll over without thought - whenever there is a change to the employee's regular duties, you should be updating the JD in enough detail to help both parties understand what is expected in an employee’s day-to-day work.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have employees with out-of-date job descriptions, now is the time to update them. This updating should be done through the lens of the work matrix – tasks, duties and purposes should be expressed using the terms and framework of the matrix (key descriptor words like substantially routine, varied, non-routine, in-depth knowledge, complex, confidential, advanced knowledge, expertise, </a:t>
            </a:r>
            <a:r>
              <a:rPr lang="en-US" dirty="0" err="1"/>
              <a:t>specialised</a:t>
            </a:r>
            <a:r>
              <a:rPr lang="en-US" dirty="0"/>
              <a:t> knowledge, multifunctional, management), so it is clear why they are on the grade they are 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NZSTA has job description templates available on our Resource Centre for your use. </a:t>
            </a:r>
            <a:r>
              <a:rPr lang="en-US" dirty="0"/>
              <a:t>Note that employers cannot arbitrarily add or take away duties from an employee – there must be consultation with the employee and changes must be made in good faith.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matter of good housekeeping, and to ensure that employees on IEA’s receive the benefits (over and above the pay equity benefits) of the recently settled Collective Agreements, we encourage you to offer employees the most up-to-date IEA. </a:t>
            </a:r>
            <a:r>
              <a:rPr lang="en-NZ" dirty="0"/>
              <a:t>You can find the IEA’s on the Ministry of Education website. Any updates you do from today on, please use the new 4 July IEA template.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All these documents are important, firstly because it is required by law, but also because if there ends up being some concern with the rate that an employee is automatically translated to, these documents will play a part of the pay equity regrading application process. We will cover the pay equity regrading application process next.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have issues with any of this documentation, NZSTA can assist employers on next steps and employees can seek advice from NZEI Te Riu Roa.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15</a:t>
            </a:fld>
            <a:endParaRPr lang="en-NZ"/>
          </a:p>
        </p:txBody>
      </p:sp>
    </p:spTree>
    <p:extLst>
      <p:ext uri="{BB962C8B-B14F-4D97-AF65-F5344CB8AC3E}">
        <p14:creationId xmlns:p14="http://schemas.microsoft.com/office/powerpoint/2010/main" val="291091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indent="-171450">
              <a:lnSpc>
                <a:spcPct val="107000"/>
              </a:lnSpc>
              <a:spcAft>
                <a:spcPts val="800"/>
              </a:spcAft>
              <a:buFont typeface="Arial" panose="020B0604020202020204" pitchFamily="34" charset="0"/>
              <a:buChar char="•"/>
            </a:pPr>
            <a:r>
              <a:rPr lang="en-NZ" dirty="0"/>
              <a:t>Occasionally, an employee may be automatically translated to a grade that does not reflect the skills and responsibilities of their role. If this happens, they can agree with you to review their grade.</a:t>
            </a:r>
          </a:p>
          <a:p>
            <a:pPr marL="171450" indent="-171450" algn="l">
              <a:buFont typeface="Arial" panose="020B0604020202020204" pitchFamily="34" charset="0"/>
              <a:buChar cha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 employee believes they should be on a higher grade, they should raise this with you.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Pay equity regrading can’t be used to change the step within a grade. </a:t>
            </a:r>
          </a:p>
          <a:p>
            <a:pPr marL="628650" lvl="1" indent="-171450">
              <a:lnSpc>
                <a:spcPct val="107000"/>
              </a:lnSpc>
              <a:spcAft>
                <a:spcPts val="800"/>
              </a:spcAft>
              <a:buFont typeface="Courier New" panose="02070309020205020404" pitchFamily="49" charset="0"/>
              <a:buChar char="o"/>
            </a:pPr>
            <a:r>
              <a:rPr lang="en-US" dirty="0"/>
              <a:t>Pay equity regrading can’t be used for a change in responsibilities or to correct an historic employment or grading error. These changes would go through the normal regrading process. </a:t>
            </a:r>
          </a:p>
          <a:p>
            <a:pPr marL="628650" lvl="1" indent="-171450">
              <a:lnSpc>
                <a:spcPct val="107000"/>
              </a:lnSpc>
              <a:spcAft>
                <a:spcPts val="800"/>
              </a:spcAft>
              <a:buFont typeface="Courier New" panose="02070309020205020404" pitchFamily="49" charset="0"/>
              <a:buChar char="o"/>
            </a:pPr>
            <a:r>
              <a:rPr lang="en-NZ" dirty="0"/>
              <a:t>You cannot apply for a downwards regrade.</a:t>
            </a:r>
          </a:p>
          <a:p>
            <a:pPr marL="628650" lvl="1" indent="-171450">
              <a:lnSpc>
                <a:spcPct val="107000"/>
              </a:lnSpc>
              <a:spcAft>
                <a:spcPts val="800"/>
              </a:spcAft>
              <a:buFont typeface="Arial" panose="020B0604020202020204" pitchFamily="34" charset="0"/>
              <a:buChar char="•"/>
            </a:pPr>
            <a:endParaRPr lang="en-US" dirty="0"/>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t>If an employee requests to be regraded, you should meet with them to talk through their role, job description and responsibilities, referring to the new work matrix. You should also look at the criteria in the Pay Equity Regrade Guidance. </a:t>
            </a:r>
            <a:r>
              <a:rPr lang="en-NZ" dirty="0"/>
              <a:t>If needed, </a:t>
            </a:r>
            <a:r>
              <a:rPr lang="en-US" dirty="0"/>
              <a:t>NZSTA can assist employers with these conversations, and NZEI Te </a:t>
            </a:r>
            <a:r>
              <a:rPr lang="en-US" dirty="0" err="1"/>
              <a:t>Riu</a:t>
            </a:r>
            <a:r>
              <a:rPr lang="en-US" dirty="0"/>
              <a:t> </a:t>
            </a:r>
            <a:r>
              <a:rPr lang="en-US" dirty="0" err="1"/>
              <a:t>Roa</a:t>
            </a:r>
            <a:r>
              <a:rPr lang="en-US" dirty="0"/>
              <a:t> can help employees.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If you both agree they should be on a higher grade, you can apply for pay equity regrading and the associated funding. You apply for pay equity regrading through Ministry of Education’s TAKU portal, using your ESL log-in</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The settlement agreements allow for employees to request a pay equity regrade from the start of term 3 2022.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Employees can request pay equity regrading up to 28 February 2023.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should complete an application before 15 March 2023 and, if the application is declined, you can appeal until 31 March 2023.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an application is approved, your employees new pay rate would be applied from 20 August 2021, or the date they commenced their role. This means that some employees will translate twice! Once on 18 October for their automatic translation, and then again after your pay equity regrade application is approved.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16</a:t>
            </a:fld>
            <a:endParaRPr lang="en-NZ"/>
          </a:p>
        </p:txBody>
      </p:sp>
    </p:spTree>
    <p:extLst>
      <p:ext uri="{BB962C8B-B14F-4D97-AF65-F5344CB8AC3E}">
        <p14:creationId xmlns:p14="http://schemas.microsoft.com/office/powerpoint/2010/main" val="247980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of your employee’s normal point-to-point translations will be funded automatically.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pay equity regrade funding is additional funding to cover the ongoing costs of an employees change in grade.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application is declined, we will call you to talk you through the reasons for decline, the appeal process, and next steps for you and your employee.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When am I being funded</a:t>
            </a:r>
          </a:p>
          <a:p>
            <a:pPr marL="171450" lvl="0" indent="-171450">
              <a:buFont typeface="Arial" panose="020B0604020202020204" pitchFamily="34" charset="0"/>
              <a:buChar char="•"/>
            </a:pPr>
            <a:r>
              <a:rPr lang="en-US" dirty="0"/>
              <a:t>We expect the first funding for pay equity regrade funding to be made no later than July 2023. When we let you know the outcome of your application, we will also let you know when to expect funding. </a:t>
            </a:r>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You’ll find the pay equity regrading guidance on all of our websites 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working on releasing the guidance on pay equity regrade funding as soon as possible. We will let you know when the pay equity regrade funding guidance is available.</a:t>
            </a:r>
          </a:p>
        </p:txBody>
      </p:sp>
      <p:sp>
        <p:nvSpPr>
          <p:cNvPr id="4" name="Slide Number Placeholder 3"/>
          <p:cNvSpPr>
            <a:spLocks noGrp="1"/>
          </p:cNvSpPr>
          <p:nvPr>
            <p:ph type="sldNum" sz="quarter" idx="10"/>
          </p:nvPr>
        </p:nvSpPr>
        <p:spPr/>
        <p:txBody>
          <a:bodyPr/>
          <a:lstStyle/>
          <a:p>
            <a:fld id="{732A1FBF-7EB0-480E-98DA-A10430D36293}" type="slidenum">
              <a:rPr lang="en-NZ" smtClean="0"/>
              <a:pPr/>
              <a:t>17</a:t>
            </a:fld>
            <a:endParaRPr lang="en-NZ"/>
          </a:p>
        </p:txBody>
      </p:sp>
    </p:spTree>
    <p:extLst>
      <p:ext uri="{BB962C8B-B14F-4D97-AF65-F5344CB8AC3E}">
        <p14:creationId xmlns:p14="http://schemas.microsoft.com/office/powerpoint/2010/main" val="1756830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So, those are your 4 actions. A reminder that these slides and scripts will be available on the NZSTA website for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We are now going to run through some pay equity case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Here’s an example of how automatic translation will work. It helps to have the auto-translation graphic and new work matrix to hand.</a:t>
            </a:r>
          </a:p>
          <a:p>
            <a:pPr>
              <a:lnSpc>
                <a:spcPct val="107000"/>
              </a:lnSpc>
              <a:spcAft>
                <a:spcPts val="800"/>
              </a:spcAft>
            </a:pPr>
            <a:r>
              <a:rPr lang="en-NZ" dirty="0"/>
              <a:t> </a:t>
            </a:r>
          </a:p>
          <a:p>
            <a:pPr marL="171450" indent="-171450">
              <a:lnSpc>
                <a:spcPct val="107000"/>
              </a:lnSpc>
              <a:spcAft>
                <a:spcPts val="800"/>
              </a:spcAft>
              <a:buFont typeface="Arial" panose="020B0604020202020204" pitchFamily="34" charset="0"/>
              <a:buChar char="•"/>
            </a:pPr>
            <a:r>
              <a:rPr lang="en-NZ" dirty="0"/>
              <a:t>This is Sally, Sally is a school administrator, covered by the Administration Support Staff Pay Equity Claim</a:t>
            </a:r>
          </a:p>
          <a:p>
            <a:pPr marL="171450" indent="-171450">
              <a:lnSpc>
                <a:spcPct val="107000"/>
              </a:lnSpc>
              <a:spcAft>
                <a:spcPts val="800"/>
              </a:spcAft>
              <a:buFont typeface="Arial" panose="020B0604020202020204" pitchFamily="34" charset="0"/>
              <a:buChar char="•"/>
            </a:pPr>
            <a:r>
              <a:rPr lang="en-NZ" dirty="0"/>
              <a:t>Prior to the APEC settlement, Sally was on grade B, Step 2 at $21.95 per hour. Following the pay equity settlement, her grade will be automatically translated to the New Grade 2, Step 4 and she will be earning $26.01 per hour from 20 August 2021. </a:t>
            </a:r>
          </a:p>
          <a:p>
            <a:pPr marL="171450" indent="-171450">
              <a:lnSpc>
                <a:spcPct val="107000"/>
              </a:lnSpc>
              <a:spcAft>
                <a:spcPts val="800"/>
              </a:spcAft>
              <a:buFont typeface="Arial" panose="020B0604020202020204" pitchFamily="34" charset="0"/>
              <a:buChar char="•"/>
            </a:pPr>
            <a:r>
              <a:rPr lang="en-NZ" dirty="0"/>
              <a:t>Her school does not need to notify Education Payroll as her pay rate will translate automatically.  </a:t>
            </a:r>
          </a:p>
          <a:p>
            <a:pPr marL="171450" indent="-171450">
              <a:lnSpc>
                <a:spcPct val="107000"/>
              </a:lnSpc>
              <a:spcAft>
                <a:spcPts val="800"/>
              </a:spcAft>
              <a:buFont typeface="Arial" panose="020B0604020202020204" pitchFamily="34" charset="0"/>
              <a:buChar char="•"/>
            </a:pPr>
            <a:r>
              <a:rPr lang="en-NZ" dirty="0"/>
              <a:t>Sally will see the pay equity increase in her pay on 18 October, this year. It will contain a lumpsum for the extra pay accumulated from 20 August, 2021. </a:t>
            </a:r>
            <a:r>
              <a:rPr lang="en-GB" dirty="0"/>
              <a:t>This lumpsum amount will be taxed</a:t>
            </a:r>
            <a:r>
              <a:rPr lang="en-N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18</a:t>
            </a:fld>
            <a:endParaRPr lang="en-NZ"/>
          </a:p>
        </p:txBody>
      </p:sp>
    </p:spTree>
    <p:extLst>
      <p:ext uri="{BB962C8B-B14F-4D97-AF65-F5344CB8AC3E}">
        <p14:creationId xmlns:p14="http://schemas.microsoft.com/office/powerpoint/2010/main" val="594956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As normal, progression still happens once a year for administration support staff and kaiarahi </a:t>
            </a:r>
            <a:r>
              <a:rPr lang="en-NZ" dirty="0" err="1"/>
              <a:t>i</a:t>
            </a:r>
            <a:r>
              <a:rPr lang="en-NZ" dirty="0"/>
              <a:t> te reo, enabling everyone to continue to move through the steps in their grades.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NZ" dirty="0"/>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NZ" dirty="0"/>
              <a:t>Since August 2021, most people will have had an anniversary, and some will have had a change to their grade or step.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NZ" dirty="0"/>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NZ" dirty="0"/>
              <a:t>Here’s an example of what an anniversary date means for the first pay equity pay:</a:t>
            </a:r>
          </a:p>
          <a:p>
            <a:pPr marL="171450" indent="-171450">
              <a:spcAft>
                <a:spcPts val="800"/>
              </a:spcAft>
              <a:buFont typeface="Arial" panose="020B0604020202020204" pitchFamily="34" charset="0"/>
              <a:buChar char="•"/>
            </a:pPr>
            <a:r>
              <a:rPr lang="en-GB" dirty="0"/>
              <a:t>Manaia is a Kaiarahi </a:t>
            </a:r>
            <a:r>
              <a:rPr lang="en-GB" dirty="0" err="1"/>
              <a:t>i</a:t>
            </a:r>
            <a:r>
              <a:rPr lang="en-GB" dirty="0"/>
              <a:t> te reo. Her anniversary date is 5 June 2022. </a:t>
            </a:r>
          </a:p>
          <a:p>
            <a:pPr marL="171450" indent="-171450">
              <a:spcAft>
                <a:spcPts val="800"/>
              </a:spcAft>
              <a:buFont typeface="Arial" panose="020B0604020202020204" pitchFamily="34" charset="0"/>
              <a:buChar char="•"/>
            </a:pPr>
            <a:endParaRPr lang="en-GB" dirty="0"/>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GB" dirty="0"/>
              <a:t>She was on the </a:t>
            </a:r>
            <a:r>
              <a:rPr lang="en-GB" b="1" dirty="0"/>
              <a:t>old </a:t>
            </a:r>
            <a:r>
              <a:rPr lang="en-GB" dirty="0"/>
              <a:t>step 6 on 20 August 2021. </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r>
              <a:rPr lang="en-NZ" dirty="0"/>
              <a:t>This means Manaia will translate to and be paid at the </a:t>
            </a:r>
            <a:r>
              <a:rPr lang="en-NZ" b="1" dirty="0"/>
              <a:t>new </a:t>
            </a:r>
            <a:r>
              <a:rPr lang="en-NZ" dirty="0"/>
              <a:t>Grade 2 step 2 for the period of 20 August 2021 to 4 June 2022.</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T</a:t>
            </a:r>
            <a:r>
              <a:rPr lang="en-GB" dirty="0"/>
              <a:t>hen, on her anniversary from 5 June 2022, she will progress to the </a:t>
            </a:r>
            <a:r>
              <a:rPr lang="en-GB" b="1" dirty="0"/>
              <a:t>old </a:t>
            </a:r>
            <a:r>
              <a:rPr lang="en-GB" dirty="0"/>
              <a:t>step 7, which translates to the </a:t>
            </a:r>
            <a:r>
              <a:rPr lang="en-GB" b="1" dirty="0"/>
              <a:t>new </a:t>
            </a:r>
            <a:r>
              <a:rPr lang="en-GB" dirty="0"/>
              <a:t>Grade 2 , step 3. </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NZ" dirty="0"/>
              <a:t>On 18 October this year, Manaia’s pay equity payment will include the pay associated with the change in step she had on her anniversary of 5 June 2022. </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endParaRPr lang="en-NZ"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As we can see, the October payment for employees will include any anniversary date between 20 August 2021 and now. The payment will look different for everyone, because this money is a payment for work that employees have actually done, rather than a flat lump sum payment that is the same for everyone. </a:t>
            </a:r>
            <a:endParaRPr lang="en-NZ" dirty="0"/>
          </a:p>
          <a:p>
            <a:pPr>
              <a:lnSpc>
                <a:spcPct val="107000"/>
              </a:lnSpc>
              <a:spcAft>
                <a:spcPts val="800"/>
              </a:spcAft>
            </a:pPr>
            <a:r>
              <a:rPr lang="en-NZ" dirty="0"/>
              <a:t> </a:t>
            </a:r>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19</a:t>
            </a:fld>
            <a:endParaRPr lang="en-NZ"/>
          </a:p>
        </p:txBody>
      </p:sp>
    </p:spTree>
    <p:extLst>
      <p:ext uri="{BB962C8B-B14F-4D97-AF65-F5344CB8AC3E}">
        <p14:creationId xmlns:p14="http://schemas.microsoft.com/office/powerpoint/2010/main" val="237677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a:t>
            </a:fld>
            <a:endParaRPr lang="en-NZ"/>
          </a:p>
        </p:txBody>
      </p:sp>
    </p:spTree>
    <p:extLst>
      <p:ext uri="{BB962C8B-B14F-4D97-AF65-F5344CB8AC3E}">
        <p14:creationId xmlns:p14="http://schemas.microsoft.com/office/powerpoint/2010/main" val="383953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some cases, there will be administration support staff or </a:t>
            </a:r>
            <a:r>
              <a:rPr lang="en-US" dirty="0"/>
              <a:t>Kaiārahi </a:t>
            </a:r>
            <a:r>
              <a:rPr lang="en-US" dirty="0" err="1"/>
              <a:t>i</a:t>
            </a:r>
            <a:r>
              <a:rPr lang="en-US" dirty="0"/>
              <a:t> te reo</a:t>
            </a:r>
            <a:r>
              <a:rPr lang="en-NZ" dirty="0"/>
              <a:t> who - after translation - do not believe the work that they do is reflected by the new matrix.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As we have discussed, they can apply for pay equity regrading, in consultation with their principal or people leader. Under the settlements, employees will be able to request pay equity regrading from now until 28 February 2023</a:t>
            </a:r>
          </a:p>
          <a:p>
            <a:pPr marL="0" indent="0">
              <a:lnSpc>
                <a:spcPct val="107000"/>
              </a:lnSpc>
              <a:spcAft>
                <a:spcPts val="800"/>
              </a:spcAft>
              <a:buFont typeface="Arial" panose="020B0604020202020204" pitchFamily="34" charset="0"/>
              <a:buNone/>
            </a:pPr>
            <a:endParaRPr lang="en-NZ" dirty="0"/>
          </a:p>
          <a:p>
            <a:pPr marL="0" indent="0">
              <a:lnSpc>
                <a:spcPct val="107000"/>
              </a:lnSpc>
              <a:spcAft>
                <a:spcPts val="800"/>
              </a:spcAft>
              <a:buFont typeface="Arial" panose="020B0604020202020204" pitchFamily="34" charset="0"/>
              <a:buNone/>
            </a:pPr>
            <a:r>
              <a:rPr lang="en-NZ" dirty="0"/>
              <a:t>It’s important to note that the pay equity settlement’s purpose is not to rectify historic </a:t>
            </a:r>
            <a:r>
              <a:rPr lang="en-NZ" dirty="0" err="1"/>
              <a:t>misgrading</a:t>
            </a:r>
            <a:r>
              <a:rPr lang="en-NZ" dirty="0"/>
              <a:t>. This is something that needs to be fixed at the school level. </a:t>
            </a:r>
          </a:p>
          <a:p>
            <a:pPr marL="0" indent="0">
              <a:lnSpc>
                <a:spcPct val="107000"/>
              </a:lnSpc>
              <a:spcAft>
                <a:spcPts val="800"/>
              </a:spcAft>
              <a:buFont typeface="Arial" panose="020B0604020202020204" pitchFamily="34" charset="0"/>
              <a:buNone/>
            </a:pPr>
            <a:endParaRPr lang="en-NZ" dirty="0"/>
          </a:p>
          <a:p>
            <a:pPr marL="0" indent="0">
              <a:lnSpc>
                <a:spcPct val="107000"/>
              </a:lnSpc>
              <a:spcAft>
                <a:spcPts val="800"/>
              </a:spcAft>
              <a:buFont typeface="Arial" panose="020B0604020202020204" pitchFamily="34" charset="0"/>
              <a:buNone/>
            </a:pPr>
            <a:r>
              <a:rPr lang="en-NZ" dirty="0"/>
              <a:t>So, here’s an example of how pay equity re-grading might work:</a:t>
            </a:r>
          </a:p>
          <a:p>
            <a:pPr marL="285750" indent="-285750">
              <a:lnSpc>
                <a:spcPct val="107000"/>
              </a:lnSpc>
              <a:spcAft>
                <a:spcPts val="800"/>
              </a:spcAft>
              <a:buFont typeface="Arial" panose="020B0604020202020204" pitchFamily="34" charset="0"/>
              <a:buChar char="•"/>
            </a:pPr>
            <a:r>
              <a:rPr lang="en-NZ" dirty="0"/>
              <a:t>Danielle does all the invoices at the school – accounts payable and receivable. She also covers reception from time to time, the school’s petty cash, school donations and money for school trips paid by parents. She does not supervise any staff. </a:t>
            </a:r>
          </a:p>
          <a:p>
            <a:pPr marL="285750" indent="-285750">
              <a:lnSpc>
                <a:spcPct val="107000"/>
              </a:lnSpc>
              <a:spcAft>
                <a:spcPts val="800"/>
              </a:spcAft>
              <a:buFont typeface="Arial" panose="020B0604020202020204" pitchFamily="34" charset="0"/>
              <a:buChar char="•"/>
            </a:pPr>
            <a:r>
              <a:rPr lang="en-NZ" dirty="0"/>
              <a:t>Danielle has been automatically translated to the new grade 2. However, she does use the school KAMAR system as a routine and ongoing part of her work - and as this contains confidential information, should put her in new grade 3. </a:t>
            </a:r>
          </a:p>
          <a:p>
            <a:pPr marL="285750" indent="-285750">
              <a:lnSpc>
                <a:spcPct val="107000"/>
              </a:lnSpc>
              <a:spcAft>
                <a:spcPts val="800"/>
              </a:spcAft>
              <a:buFont typeface="Arial" panose="020B0604020202020204" pitchFamily="34" charset="0"/>
              <a:buChar char="•"/>
            </a:pPr>
            <a:r>
              <a:rPr lang="en-NZ" dirty="0"/>
              <a:t>Danielle would identify that she has been incorrectly translated. She would raise this with her school. Her and her school decide that the grade is incorrect as a result of the translation. </a:t>
            </a:r>
            <a:r>
              <a:rPr lang="en-NZ" dirty="0" err="1"/>
              <a:t>Danielles</a:t>
            </a:r>
            <a:r>
              <a:rPr lang="en-NZ" dirty="0"/>
              <a:t> school will then apply for pay equity regrading and funding through the Ministry of Education’s Taku portal. </a:t>
            </a:r>
          </a:p>
          <a:p>
            <a:pPr marL="285750" indent="-285750">
              <a:lnSpc>
                <a:spcPct val="107000"/>
              </a:lnSpc>
              <a:spcAft>
                <a:spcPts val="800"/>
              </a:spcAft>
              <a:buFont typeface="Arial" panose="020B0604020202020204" pitchFamily="34" charset="0"/>
              <a:buChar char="•"/>
            </a:pPr>
            <a:r>
              <a:rPr lang="en-NZ" dirty="0"/>
              <a:t>If the application for pay equity regrading is approved, Danielle will translate twice, once on 18 October 2022, and then again, once the application has been approved.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t>All approved and partially approved pay equity regrade applications will receive funding no later than July 2023. </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20</a:t>
            </a:fld>
            <a:endParaRPr lang="en-NZ"/>
          </a:p>
        </p:txBody>
      </p:sp>
    </p:spTree>
    <p:extLst>
      <p:ext uri="{BB962C8B-B14F-4D97-AF65-F5344CB8AC3E}">
        <p14:creationId xmlns:p14="http://schemas.microsoft.com/office/powerpoint/2010/main" val="1468961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21</a:t>
            </a:fld>
            <a:endParaRPr lang="en-NZ"/>
          </a:p>
        </p:txBody>
      </p:sp>
    </p:spTree>
    <p:extLst>
      <p:ext uri="{BB962C8B-B14F-4D97-AF65-F5344CB8AC3E}">
        <p14:creationId xmlns:p14="http://schemas.microsoft.com/office/powerpoint/2010/main" val="191907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285750" indent="-285750" eaLnBrk="0" fontAlgn="base" hangingPunct="0">
              <a:spcBef>
                <a:spcPct val="0"/>
              </a:spcBef>
              <a:spcAft>
                <a:spcPts val="400"/>
              </a:spcAft>
              <a:buFont typeface="Arial" panose="020B0604020202020204" pitchFamily="34" charset="0"/>
              <a:buChar char="•"/>
            </a:pPr>
            <a:r>
              <a:rPr lang="en-NZ" dirty="0"/>
              <a:t>To further support the Kaiārahi </a:t>
            </a:r>
            <a:r>
              <a:rPr lang="en-NZ" dirty="0" err="1"/>
              <a:t>i</a:t>
            </a:r>
            <a:r>
              <a:rPr lang="en-NZ" dirty="0"/>
              <a:t> te reo pay equity claim implementation, there are hui being held across the motu from mid august to mid September 2022.</a:t>
            </a:r>
          </a:p>
          <a:p>
            <a:pPr marL="285750" indent="-285750" eaLnBrk="0" fontAlgn="base" hangingPunct="0">
              <a:spcBef>
                <a:spcPct val="0"/>
              </a:spcBef>
              <a:spcAft>
                <a:spcPts val="400"/>
              </a:spcAft>
              <a:buFont typeface="Arial" panose="020B0604020202020204" pitchFamily="34" charset="0"/>
              <a:buChar char="•"/>
            </a:pPr>
            <a:endParaRPr lang="en-NZ" dirty="0"/>
          </a:p>
          <a:p>
            <a:pPr marL="285750" indent="-285750" eaLnBrk="0" fontAlgn="base" hangingPunct="0">
              <a:spcBef>
                <a:spcPct val="0"/>
              </a:spcBef>
              <a:spcAft>
                <a:spcPts val="400"/>
              </a:spcAft>
              <a:buFont typeface="Arial" panose="020B0604020202020204" pitchFamily="34" charset="0"/>
              <a:buChar char="•"/>
            </a:pPr>
            <a:r>
              <a:rPr lang="en-US" dirty="0"/>
              <a:t>Register for a hui in your area by visiting the Ministry of Education’s </a:t>
            </a:r>
            <a:r>
              <a:rPr lang="en-NZ" dirty="0"/>
              <a:t>Kaiārahi </a:t>
            </a:r>
            <a:r>
              <a:rPr lang="en-NZ" dirty="0" err="1"/>
              <a:t>i</a:t>
            </a:r>
            <a:r>
              <a:rPr lang="en-NZ" dirty="0"/>
              <a:t> te reo pay equity claim</a:t>
            </a:r>
            <a:r>
              <a:rPr lang="en-US" dirty="0"/>
              <a:t> website, or you can email our Ohumahi Support Team. </a:t>
            </a:r>
            <a:endParaRPr lang="en-NZ" dirty="0"/>
          </a:p>
          <a:p>
            <a:pPr marL="171450" indent="-171450">
              <a:buFont typeface="Arial" panose="020B0604020202020204" pitchFamily="34" charset="0"/>
              <a:buChar char="•"/>
            </a:pPr>
            <a:endParaRPr lang="en-NZ" dirty="0"/>
          </a:p>
          <a:p>
            <a:pPr eaLnBrk="0" fontAlgn="base" hangingPunct="0">
              <a:spcBef>
                <a:spcPct val="0"/>
              </a:spcBef>
              <a:spcAft>
                <a:spcPts val="400"/>
              </a:spcAft>
            </a:pPr>
            <a:r>
              <a:rPr lang="en-NZ" b="1" dirty="0"/>
              <a:t>Sustaining pay equity webinar</a:t>
            </a:r>
          </a:p>
          <a:p>
            <a:pPr marL="285750" indent="-285750" eaLnBrk="0" fontAlgn="base" hangingPunct="0">
              <a:spcBef>
                <a:spcPct val="0"/>
              </a:spcBef>
              <a:spcAft>
                <a:spcPts val="400"/>
              </a:spcAft>
              <a:buFont typeface="Arial" panose="020B0604020202020204" pitchFamily="34" charset="0"/>
              <a:buChar char="•"/>
            </a:pPr>
            <a:r>
              <a:rPr lang="en-NZ" dirty="0"/>
              <a:t>Pay equity doesn’t stop here. NZSTA, NZEI Te </a:t>
            </a:r>
            <a:r>
              <a:rPr lang="en-NZ" dirty="0" err="1"/>
              <a:t>Riu</a:t>
            </a:r>
            <a:r>
              <a:rPr lang="en-NZ" dirty="0"/>
              <a:t> </a:t>
            </a:r>
            <a:r>
              <a:rPr lang="en-NZ" dirty="0" err="1"/>
              <a:t>Roa</a:t>
            </a:r>
            <a:r>
              <a:rPr lang="en-NZ" dirty="0"/>
              <a:t> and the Ministry of Education will be hosting further webinars on the actions you can take to help sustain pay equity in the long term. </a:t>
            </a:r>
          </a:p>
          <a:p>
            <a:pPr marL="285750" indent="-285750" eaLnBrk="0" fontAlgn="base" hangingPunct="0">
              <a:spcBef>
                <a:spcPct val="0"/>
              </a:spcBef>
              <a:spcAft>
                <a:spcPts val="400"/>
              </a:spcAft>
              <a:buFont typeface="Arial" panose="020B0604020202020204" pitchFamily="34" charset="0"/>
              <a:buChar char="•"/>
            </a:pPr>
            <a:endParaRPr lang="en-NZ" dirty="0"/>
          </a:p>
          <a:p>
            <a:pPr marL="285750" indent="-285750" eaLnBrk="0" fontAlgn="base" hangingPunct="0">
              <a:spcBef>
                <a:spcPct val="0"/>
              </a:spcBef>
              <a:spcAft>
                <a:spcPts val="400"/>
              </a:spcAft>
              <a:buFont typeface="Arial" panose="020B0604020202020204" pitchFamily="34" charset="0"/>
              <a:buChar char="•"/>
            </a:pPr>
            <a:r>
              <a:rPr lang="en-NZ" dirty="0"/>
              <a:t>We will cover topics like:</a:t>
            </a:r>
          </a:p>
          <a:p>
            <a:pPr marL="742950" lvl="1" indent="-285750" eaLnBrk="0" fontAlgn="base" hangingPunct="0">
              <a:spcBef>
                <a:spcPct val="0"/>
              </a:spcBef>
              <a:spcAft>
                <a:spcPts val="400"/>
              </a:spcAft>
              <a:buFont typeface="Courier New" panose="02070309020205020404" pitchFamily="49" charset="0"/>
              <a:buChar char="o"/>
            </a:pPr>
            <a:r>
              <a:rPr lang="en-NZ" dirty="0"/>
              <a:t>Hiring new employees</a:t>
            </a:r>
          </a:p>
          <a:p>
            <a:pPr marL="742950" lvl="1" indent="-285750" eaLnBrk="0" fontAlgn="base" hangingPunct="0">
              <a:spcBef>
                <a:spcPct val="0"/>
              </a:spcBef>
              <a:spcAft>
                <a:spcPts val="400"/>
              </a:spcAft>
              <a:buFont typeface="Courier New" panose="02070309020205020404" pitchFamily="49" charset="0"/>
              <a:buChar char="o"/>
            </a:pPr>
            <a:r>
              <a:rPr lang="en-NZ" dirty="0"/>
              <a:t>And using the work matrix for new employees</a:t>
            </a:r>
          </a:p>
          <a:p>
            <a:pPr marL="171450" marR="0" lvl="0" indent="-1714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lang="en-NZ" dirty="0"/>
              <a:t>More information on these webinars will be available shortly. </a:t>
            </a:r>
          </a:p>
          <a:p>
            <a:pPr marL="171450" marR="0" lvl="0" indent="-1714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endParaRPr lang="en-NZ" dirty="0"/>
          </a:p>
          <a:p>
            <a:pPr marL="171450" marR="0" lvl="0" indent="-171450" algn="l" defTabSz="914400" rtl="0" eaLnBrk="0" fontAlgn="base" latinLnBrk="0" hangingPunct="0">
              <a:lnSpc>
                <a:spcPct val="100000"/>
              </a:lnSpc>
              <a:spcBef>
                <a:spcPct val="0"/>
              </a:spcBef>
              <a:spcAft>
                <a:spcPts val="400"/>
              </a:spcAft>
              <a:buClrTx/>
              <a:buSzTx/>
              <a:buFont typeface="Arial" panose="020B0604020202020204" pitchFamily="34" charset="0"/>
              <a:buChar char="•"/>
              <a:tabLst/>
              <a:defRPr/>
            </a:pPr>
            <a:r>
              <a:rPr lang="en-NZ" dirty="0"/>
              <a:t>In addition, if there's a topic that you want to know more about – let us know! Contact any of our support teams with questions and ideas. </a:t>
            </a:r>
          </a:p>
          <a:p>
            <a:pPr marL="0" indent="0" eaLnBrk="0" fontAlgn="base" hangingPunct="0">
              <a:spcBef>
                <a:spcPct val="0"/>
              </a:spcBef>
              <a:spcAft>
                <a:spcPts val="400"/>
              </a:spcAft>
              <a:buFont typeface="Arial" panose="020B0604020202020204" pitchFamily="34" charset="0"/>
              <a:buNone/>
            </a:pPr>
            <a:endParaRPr lang="en-NZ" dirty="0"/>
          </a:p>
          <a:p>
            <a:pPr marL="0" indent="0" eaLnBrk="0" fontAlgn="base" hangingPunct="0">
              <a:spcBef>
                <a:spcPct val="0"/>
              </a:spcBef>
              <a:spcAft>
                <a:spcPts val="400"/>
              </a:spcAft>
              <a:buFont typeface="Arial" panose="020B0604020202020204" pitchFamily="34" charset="0"/>
              <a:buNone/>
            </a:pPr>
            <a:r>
              <a:rPr lang="en-NZ" b="1" dirty="0"/>
              <a:t>Guidance and more</a:t>
            </a:r>
          </a:p>
          <a:p>
            <a:pPr marL="285750" indent="-285750" eaLnBrk="0" fontAlgn="base" hangingPunct="0">
              <a:spcBef>
                <a:spcPct val="0"/>
              </a:spcBef>
              <a:spcAft>
                <a:spcPts val="400"/>
              </a:spcAft>
              <a:buFont typeface="Arial" panose="020B0604020202020204" pitchFamily="34" charset="0"/>
              <a:buChar char="•"/>
            </a:pPr>
            <a:r>
              <a:rPr lang="en-NZ" dirty="0"/>
              <a:t>As we know, there is guidance available now on our websites, and there is more to come as we move through the implementation process. </a:t>
            </a:r>
          </a:p>
          <a:p>
            <a:pPr marL="285750" indent="-285750" eaLnBrk="0" fontAlgn="base" hangingPunct="0">
              <a:spcBef>
                <a:spcPct val="0"/>
              </a:spcBef>
              <a:spcAft>
                <a:spcPts val="400"/>
              </a:spcAft>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22</a:t>
            </a:fld>
            <a:endParaRPr lang="en-NZ"/>
          </a:p>
        </p:txBody>
      </p:sp>
    </p:spTree>
    <p:extLst>
      <p:ext uri="{BB962C8B-B14F-4D97-AF65-F5344CB8AC3E}">
        <p14:creationId xmlns:p14="http://schemas.microsoft.com/office/powerpoint/2010/main" val="2664346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23</a:t>
            </a:fld>
            <a:endParaRPr lang="en-NZ"/>
          </a:p>
        </p:txBody>
      </p:sp>
    </p:spTree>
    <p:extLst>
      <p:ext uri="{BB962C8B-B14F-4D97-AF65-F5344CB8AC3E}">
        <p14:creationId xmlns:p14="http://schemas.microsoft.com/office/powerpoint/2010/main" val="3724666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24</a:t>
            </a:fld>
            <a:endParaRPr lang="en-NZ"/>
          </a:p>
        </p:txBody>
      </p:sp>
    </p:spTree>
    <p:extLst>
      <p:ext uri="{BB962C8B-B14F-4D97-AF65-F5344CB8AC3E}">
        <p14:creationId xmlns:p14="http://schemas.microsoft.com/office/powerpoint/2010/main" val="153957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This webinar is an operational introduction to pay equity implementation. We are covering w</a:t>
            </a:r>
            <a:r>
              <a:rPr lang="en-US" dirty="0"/>
              <a:t>hat is in the settlement, who it covers, funding for schools and kura, the four actions needed now and where to find more information and support.</a:t>
            </a:r>
          </a:p>
        </p:txBody>
      </p:sp>
      <p:sp>
        <p:nvSpPr>
          <p:cNvPr id="4" name="Slide Number Placeholder 3"/>
          <p:cNvSpPr>
            <a:spLocks noGrp="1"/>
          </p:cNvSpPr>
          <p:nvPr>
            <p:ph type="sldNum" sz="quarter" idx="10"/>
          </p:nvPr>
        </p:nvSpPr>
        <p:spPr/>
        <p:txBody>
          <a:bodyPr/>
          <a:lstStyle/>
          <a:p>
            <a:fld id="{732A1FBF-7EB0-480E-98DA-A10430D36293}" type="slidenum">
              <a:rPr lang="en-NZ" smtClean="0"/>
              <a:pPr/>
              <a:t>3</a:t>
            </a:fld>
            <a:endParaRPr lang="en-NZ"/>
          </a:p>
        </p:txBody>
      </p:sp>
    </p:spTree>
    <p:extLst>
      <p:ext uri="{BB962C8B-B14F-4D97-AF65-F5344CB8AC3E}">
        <p14:creationId xmlns:p14="http://schemas.microsoft.com/office/powerpoint/2010/main" val="38251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285750" indent="-285750" eaLnBrk="0" fontAlgn="base" hangingPunct="0">
              <a:spcBef>
                <a:spcPct val="0"/>
              </a:spcBef>
              <a:spcAft>
                <a:spcPts val="400"/>
              </a:spcAft>
              <a:buFont typeface="Arial" panose="020B0604020202020204" pitchFamily="34" charset="0"/>
              <a:buChar char="•"/>
            </a:pPr>
            <a:r>
              <a:rPr lang="en-US" dirty="0"/>
              <a:t>You can contact any of the support teams at the Ministry of Education, NZEI Te </a:t>
            </a:r>
            <a:r>
              <a:rPr lang="en-US" dirty="0" err="1"/>
              <a:t>Riu</a:t>
            </a:r>
            <a:r>
              <a:rPr lang="en-US" dirty="0"/>
              <a:t> </a:t>
            </a:r>
            <a:r>
              <a:rPr lang="en-US" dirty="0" err="1"/>
              <a:t>Roa</a:t>
            </a:r>
            <a:r>
              <a:rPr lang="en-US" dirty="0"/>
              <a:t> or NZSTA for further queries and assistance.</a:t>
            </a:r>
          </a:p>
          <a:p>
            <a:pPr marL="285750" indent="-285750" eaLnBrk="0" fontAlgn="base" hangingPunct="0">
              <a:spcBef>
                <a:spcPct val="0"/>
              </a:spcBef>
              <a:spcAft>
                <a:spcPts val="400"/>
              </a:spcAft>
              <a:buFont typeface="Arial" panose="020B0604020202020204" pitchFamily="34" charset="0"/>
              <a:buChar char="•"/>
            </a:pPr>
            <a:endParaRPr lang="en-US" dirty="0"/>
          </a:p>
          <a:p>
            <a:pPr marL="285750" indent="-285750" eaLnBrk="0" fontAlgn="base" hangingPunct="0">
              <a:spcBef>
                <a:spcPct val="0"/>
              </a:spcBef>
              <a:spcAft>
                <a:spcPts val="400"/>
              </a:spcAft>
              <a:buFont typeface="Arial" panose="020B0604020202020204" pitchFamily="34" charset="0"/>
              <a:buChar char="•"/>
            </a:pPr>
            <a:r>
              <a:rPr lang="en-US" dirty="0"/>
              <a:t>The guidance we will discuss today is available now on all of our websites, with more to come as it is released.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4</a:t>
            </a:fld>
            <a:endParaRPr lang="en-NZ"/>
          </a:p>
        </p:txBody>
      </p:sp>
    </p:spTree>
    <p:extLst>
      <p:ext uri="{BB962C8B-B14F-4D97-AF65-F5344CB8AC3E}">
        <p14:creationId xmlns:p14="http://schemas.microsoft.com/office/powerpoint/2010/main" val="12830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As we know, NZEI Te </a:t>
            </a:r>
            <a:r>
              <a:rPr lang="en-NZ" dirty="0" err="1"/>
              <a:t>Riu</a:t>
            </a:r>
            <a:r>
              <a:rPr lang="en-NZ" dirty="0"/>
              <a:t> </a:t>
            </a:r>
            <a:r>
              <a:rPr lang="en-NZ" dirty="0" err="1"/>
              <a:t>Roa</a:t>
            </a:r>
            <a:r>
              <a:rPr lang="en-NZ" dirty="0"/>
              <a:t> raised both pay equity claims in September 2018. </a:t>
            </a:r>
          </a:p>
          <a:p>
            <a:pPr marL="171450" indent="-171450">
              <a:buFont typeface="Arial" panose="020B0604020202020204" pitchFamily="34" charset="0"/>
              <a:buChar cha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Interviews were conducted and then, in August 2021, sex-based discrimination was confirmed for both pay equity claims.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On 4 July 2022, NZEI Te </a:t>
            </a:r>
            <a:r>
              <a:rPr lang="en-NZ" dirty="0" err="1"/>
              <a:t>Riu</a:t>
            </a:r>
            <a:r>
              <a:rPr lang="en-NZ" dirty="0"/>
              <a:t> </a:t>
            </a:r>
            <a:r>
              <a:rPr lang="en-NZ" dirty="0" err="1"/>
              <a:t>Roa</a:t>
            </a:r>
            <a:r>
              <a:rPr lang="en-NZ" dirty="0"/>
              <a:t> and the Ministry reached an agreement for both claims.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Which brings us to now, the implementation stage of the pay equity claims.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From now, you, as employers and implementors, have actions you must take to ensure these claims are implemented successfully. We are covering these actions today.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5</a:t>
            </a:fld>
            <a:endParaRPr lang="en-NZ"/>
          </a:p>
        </p:txBody>
      </p:sp>
    </p:spTree>
    <p:extLst>
      <p:ext uri="{BB962C8B-B14F-4D97-AF65-F5344CB8AC3E}">
        <p14:creationId xmlns:p14="http://schemas.microsoft.com/office/powerpoint/2010/main" val="160322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For the Administration Support Staff Claim, employees are covered by the claim if they are routinely undertaking the work as described in the work matrix.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You can see what the work matrix looks like on this slide. You will find the work matrix in the settlement agreements, and our Work Matrix Guidance is available now on all of our websites.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On this slide, you can see examples of job titles that are covered by the APEC claim. This list isn’t exhaustive, but it gives a good indication of the types of employees that are covered.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6</a:t>
            </a:fld>
            <a:endParaRPr lang="en-NZ"/>
          </a:p>
        </p:txBody>
      </p:sp>
    </p:spTree>
    <p:extLst>
      <p:ext uri="{BB962C8B-B14F-4D97-AF65-F5344CB8AC3E}">
        <p14:creationId xmlns:p14="http://schemas.microsoft.com/office/powerpoint/2010/main" val="31174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Just like APEC, employees are covered by the kaiārahi </a:t>
            </a:r>
            <a:r>
              <a:rPr lang="en-NZ" dirty="0" err="1"/>
              <a:t>i</a:t>
            </a:r>
            <a:r>
              <a:rPr lang="en-NZ" dirty="0"/>
              <a:t> te reo claim if they are routinely undertaking the work as described in the KPEC work matrix.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As we know, </a:t>
            </a:r>
            <a:r>
              <a:rPr lang="en-US" dirty="0"/>
              <a:t>Kaiārahi </a:t>
            </a:r>
            <a:r>
              <a:rPr lang="en-US" dirty="0" err="1"/>
              <a:t>i</a:t>
            </a:r>
            <a:r>
              <a:rPr lang="en-US" dirty="0"/>
              <a:t> te reo support the development and preservation of te reo Māori and tikanga Māori.</a:t>
            </a:r>
            <a:r>
              <a:rPr lang="en-NZ"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You can see the work matrix on this slide. The work matrix is in the settlement agreements, and our Work Matrix Guidance, which will help you understand how to use the work matrix going forward, is available now on our websites.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thinking about both APEC and KPEC, consider if you have employees that are (or should be) covered by either settlement.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After today’s webinar, you may feel that you have an employee who </a:t>
            </a:r>
            <a:r>
              <a:rPr lang="en-NZ" b="1" dirty="0"/>
              <a:t>should</a:t>
            </a:r>
            <a:r>
              <a:rPr lang="en-NZ" dirty="0"/>
              <a:t> be covered by one of these settlements, because they are undertaking work that is the same, or substantially similar, to what is described in the work matrix. If this employee is on the correct designation code, (we will cover designation codes shortly) but that designation code </a:t>
            </a:r>
            <a:r>
              <a:rPr lang="en-NZ" b="1" dirty="0"/>
              <a:t>is not listed, </a:t>
            </a:r>
            <a:r>
              <a:rPr lang="en-NZ" dirty="0"/>
              <a:t>please contact our support teams for further assistance.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7</a:t>
            </a:fld>
            <a:endParaRPr lang="en-NZ"/>
          </a:p>
        </p:txBody>
      </p:sp>
    </p:spTree>
    <p:extLst>
      <p:ext uri="{BB962C8B-B14F-4D97-AF65-F5344CB8AC3E}">
        <p14:creationId xmlns:p14="http://schemas.microsoft.com/office/powerpoint/2010/main" val="241447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For the Administration Support Staff Pay Equity claim, the outcomes that came from the settlement were;</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defRPr/>
            </a:pPr>
            <a:r>
              <a:rPr lang="en-NZ" dirty="0"/>
              <a:t>A new work matrix, which </a:t>
            </a:r>
            <a:r>
              <a:rPr lang="en-US" dirty="0"/>
              <a:t>better acknowledges the value of administration support staff roles. The new APEC work matrix has seven grades, which (along with their step) determine the pay rate of an employee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NZ" dirty="0"/>
              <a:t>New pay equity rates, which </a:t>
            </a:r>
            <a:r>
              <a:rPr lang="en-US" dirty="0"/>
              <a:t>range from $22.75 to $55.62 per hour and are effective from 20 August 2021</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NZ" dirty="0"/>
              <a:t>Parental payment provision, which is a </a:t>
            </a:r>
            <a:r>
              <a:rPr lang="en-US" dirty="0"/>
              <a:t>lump sum payment made to administration support staff who return to work for six months after taking parental leave. The Ministry of Education will release guidance specific to parental payment. </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For the kaiārahi </a:t>
            </a:r>
            <a:r>
              <a:rPr lang="en-NZ" dirty="0" err="1"/>
              <a:t>i</a:t>
            </a:r>
            <a:r>
              <a:rPr lang="en-NZ" dirty="0"/>
              <a:t> te reo claim, the settlement brought;</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defRPr/>
            </a:pPr>
            <a:r>
              <a:rPr lang="en-NZ" dirty="0"/>
              <a:t>A new work matrix, which </a:t>
            </a:r>
            <a:r>
              <a:rPr lang="en-US" dirty="0"/>
              <a:t>has two grades. These new grades will determine the pay rate of a kaiārahi </a:t>
            </a:r>
            <a:r>
              <a:rPr lang="en-US" dirty="0" err="1"/>
              <a:t>i</a:t>
            </a:r>
            <a:r>
              <a:rPr lang="en-US" dirty="0"/>
              <a:t> te reo employee.</a:t>
            </a:r>
            <a:endParaRPr lang="en-NZ" dirty="0"/>
          </a:p>
          <a:p>
            <a:pPr marL="171450" indent="-171450">
              <a:buFont typeface="Arial" panose="020B0604020202020204" pitchFamily="34" charset="0"/>
              <a:buChar char="•"/>
              <a:defRPr/>
            </a:pPr>
            <a:endParaRPr lang="en-NZ" dirty="0"/>
          </a:p>
          <a:p>
            <a:pPr marL="171450" indent="-171450">
              <a:buFont typeface="Arial" panose="020B0604020202020204" pitchFamily="34" charset="0"/>
              <a:buChar char="•"/>
              <a:defRPr/>
            </a:pPr>
            <a:r>
              <a:rPr lang="en-NZ" dirty="0"/>
              <a:t>New pay equity rates</a:t>
            </a:r>
            <a:r>
              <a:rPr lang="en-US" dirty="0"/>
              <a:t> which range from $37.56 to $46.94 per hour and are effective from 20 August 2021</a:t>
            </a:r>
            <a:endParaRPr lang="en-NZ" dirty="0"/>
          </a:p>
          <a:p>
            <a:pPr marL="171450" indent="-171450">
              <a:buFont typeface="Arial" panose="020B0604020202020204" pitchFamily="34" charset="0"/>
              <a:buChar char="•"/>
              <a:defRPr/>
            </a:pPr>
            <a:endParaRPr lang="en-NZ" dirty="0"/>
          </a:p>
          <a:p>
            <a:pPr marL="171450" indent="-171450">
              <a:buFont typeface="Arial" panose="020B0604020202020204" pitchFamily="34" charset="0"/>
              <a:buChar char="•"/>
              <a:defRPr/>
            </a:pPr>
            <a:r>
              <a:rPr lang="en-NZ" dirty="0"/>
              <a:t>An overtime clause, so </a:t>
            </a:r>
            <a:r>
              <a:rPr lang="en-US" dirty="0"/>
              <a:t>if a kaiārahi </a:t>
            </a:r>
            <a:r>
              <a:rPr lang="en-US" dirty="0" err="1"/>
              <a:t>i</a:t>
            </a:r>
            <a:r>
              <a:rPr lang="en-US" dirty="0"/>
              <a:t> te reo employee works overtime they are paid for this work</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An </a:t>
            </a:r>
            <a:r>
              <a:rPr lang="en-NZ" dirty="0"/>
              <a:t>updated role definition </a:t>
            </a:r>
            <a:r>
              <a:rPr lang="en-US" dirty="0"/>
              <a:t>to reflect the unique role that kaiārahi </a:t>
            </a:r>
            <a:r>
              <a:rPr lang="en-US" dirty="0" err="1"/>
              <a:t>i</a:t>
            </a:r>
            <a:r>
              <a:rPr lang="en-US" dirty="0"/>
              <a:t> te reo play in kura and schools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NZ" dirty="0"/>
              <a:t>And a parental payment provision which is a </a:t>
            </a:r>
            <a:r>
              <a:rPr lang="en-US" dirty="0"/>
              <a:t>lump sum payment made to kaiarahi </a:t>
            </a:r>
            <a:r>
              <a:rPr lang="en-US" dirty="0" err="1"/>
              <a:t>i</a:t>
            </a:r>
            <a:r>
              <a:rPr lang="en-US" dirty="0"/>
              <a:t> te reo </a:t>
            </a:r>
            <a:r>
              <a:rPr lang="en-NZ" dirty="0"/>
              <a:t>who return to work for six months following a period of primary carer leave</a:t>
            </a:r>
            <a:r>
              <a:rPr lang="en-US" dirty="0"/>
              <a:t>. </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8</a:t>
            </a:fld>
            <a:endParaRPr lang="en-NZ"/>
          </a:p>
        </p:txBody>
      </p:sp>
    </p:spTree>
    <p:extLst>
      <p:ext uri="{BB962C8B-B14F-4D97-AF65-F5344CB8AC3E}">
        <p14:creationId xmlns:p14="http://schemas.microsoft.com/office/powerpoint/2010/main" val="340445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198563"/>
            <a:ext cx="4321175" cy="32400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I’m really pleased as a principal to see this pay equity settlement for administrators and kaiārahi i te reo in schools and kura. I know from my own experience that administrators are “the oil” that keeps the school working. I could not do my job without them and it’s great to see them get the recognition they deserve.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Kaiārahi i te reo are also being recognised for their mahi and contribution to the revitalisation of te reo Māori, tikanga Māori, and </a:t>
            </a:r>
            <a:r>
              <a:rPr lang="en-NZ" dirty="0" err="1"/>
              <a:t>mātauranga</a:t>
            </a:r>
            <a:r>
              <a:rPr lang="en-NZ" dirty="0"/>
              <a:t> Māori. The impact their mahi has on kaiako, teachers, kura, schools, and our communities is significant.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Part of our job as principals and implementors is to make sure that administrators and kaiārahi i te reo get their pay increases as smoothly as possible. This is where the on-the-ground knowledge and processes are vital.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So firstly, administrators/Kaiarahi i te reo will be auto-translated to their new rate. This is done by Education Payroll. This includes all of those on Individual Employment Agreements. It is important administrators/Kaiarahi i te reo are on the correct designation codes.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We have a date for payment! Administrators and Kaiarahi I te reo will see the pay equity increase in their pay on 18 October, this year. It will contain a lumpsum for the extra pay accumulated from the effective date of settlement of 20 August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lumpsum amount will be taxed</a:t>
            </a:r>
            <a:r>
              <a:rPr lang="en-NZ" dirty="0"/>
              <a:t>. </a:t>
            </a:r>
            <a:r>
              <a:rPr lang="en-GB" dirty="0"/>
              <a:t>The payment will look different for everyone, because this money is a payment for work that employees have actually done, rather than a flat lump sum payment that is the same for everyone. </a:t>
            </a: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payment will include any anniversary date between 20 August 2021 and now. Going forward, employees will progress through the new steps within their grade annually. If your employee doesn’t have an anniversary date, their progression through the steps is now every year on 21 August.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NZ" dirty="0"/>
              <a:t>The settlements are funded by separate new money, so there is no reason employees hours of work should be reduced because of a pay equity settlement. </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NZ" dirty="0"/>
              <a:t>From now on - new employees, and those changing roles, will be placed on the new grading matrices. These matrices </a:t>
            </a:r>
            <a:r>
              <a:rPr lang="en-US" dirty="0"/>
              <a:t>better reflect the skills, responsibilities, and demands of Administration and </a:t>
            </a:r>
            <a:r>
              <a:rPr lang="en-NZ" dirty="0"/>
              <a:t>Kaiārahi i te reo roles. </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NZ" dirty="0"/>
              <a:t>New employees also need to be informed that they are covered by the collective agreement for the first 30 days of their employment. After that, they can fill out the active employee choice form. ​</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lang="en-NZ" dirty="0"/>
          </a:p>
          <a:p>
            <a:pPr marL="171450" indent="-171450">
              <a:lnSpc>
                <a:spcPct val="100000"/>
              </a:lnSpc>
              <a:spcAft>
                <a:spcPts val="800"/>
              </a:spcAft>
              <a:buFont typeface="Arial" panose="020B0604020202020204" pitchFamily="34" charset="0"/>
              <a:buChar char="•"/>
            </a:pPr>
            <a:r>
              <a:rPr lang="en-NZ" dirty="0"/>
              <a:t>Those administrators who have left their jobs since the effective date may be eligible for some payment. Guidance for former employees will be released shortly on our websites.</a:t>
            </a:r>
          </a:p>
          <a:p>
            <a:pPr marL="171450" indent="-171450">
              <a:lnSpc>
                <a:spcPct val="100000"/>
              </a:lnSpc>
              <a:spcAft>
                <a:spcPts val="800"/>
              </a:spcAft>
              <a:buFont typeface="Arial" panose="020B0604020202020204" pitchFamily="34" charset="0"/>
              <a:buChar char="•"/>
            </a:pPr>
            <a:endParaRPr lang="en-NZ" dirty="0"/>
          </a:p>
          <a:p>
            <a:pPr marL="171450" indent="-171450">
              <a:lnSpc>
                <a:spcPct val="100000"/>
              </a:lnSpc>
              <a:spcAft>
                <a:spcPts val="800"/>
              </a:spcAft>
              <a:buFont typeface="Arial" panose="020B0604020202020204" pitchFamily="34" charset="0"/>
              <a:buChar char="•"/>
            </a:pPr>
            <a:r>
              <a:rPr lang="en-NZ" dirty="0"/>
              <a:t>NZEI Te Riu Roa will provide support for members to make sure that they get the correct payments or if they need help in the pay equity regrading process. </a:t>
            </a:r>
          </a:p>
        </p:txBody>
      </p:sp>
      <p:sp>
        <p:nvSpPr>
          <p:cNvPr id="4" name="Slide Number Placeholder 3"/>
          <p:cNvSpPr>
            <a:spLocks noGrp="1"/>
          </p:cNvSpPr>
          <p:nvPr>
            <p:ph type="sldNum" sz="quarter" idx="10"/>
          </p:nvPr>
        </p:nvSpPr>
        <p:spPr/>
        <p:txBody>
          <a:bodyPr/>
          <a:lstStyle/>
          <a:p>
            <a:fld id="{732A1FBF-7EB0-480E-98DA-A10430D36293}" type="slidenum">
              <a:rPr lang="en-NZ" smtClean="0"/>
              <a:pPr/>
              <a:t>9</a:t>
            </a:fld>
            <a:endParaRPr lang="en-NZ"/>
          </a:p>
        </p:txBody>
      </p:sp>
    </p:spTree>
    <p:extLst>
      <p:ext uri="{BB962C8B-B14F-4D97-AF65-F5344CB8AC3E}">
        <p14:creationId xmlns:p14="http://schemas.microsoft.com/office/powerpoint/2010/main" val="1437840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lace Master Slide Instructions">
    <p:spTree>
      <p:nvGrpSpPr>
        <p:cNvPr id="1" name=""/>
        <p:cNvGrpSpPr/>
        <p:nvPr/>
      </p:nvGrpSpPr>
      <p:grpSpPr>
        <a:xfrm>
          <a:off x="0" y="0"/>
          <a:ext cx="0" cy="0"/>
          <a:chOff x="0" y="0"/>
          <a:chExt cx="0" cy="0"/>
        </a:xfrm>
      </p:grpSpPr>
      <p:sp>
        <p:nvSpPr>
          <p:cNvPr id="20" name="TextBox 19"/>
          <p:cNvSpPr txBox="1"/>
          <p:nvPr userDrawn="1"/>
        </p:nvSpPr>
        <p:spPr>
          <a:xfrm>
            <a:off x="334626" y="251012"/>
            <a:ext cx="3855664" cy="369332"/>
          </a:xfrm>
          <a:prstGeom prst="rect">
            <a:avLst/>
          </a:prstGeom>
          <a:noFill/>
        </p:spPr>
        <p:txBody>
          <a:bodyPr wrap="square" rtlCol="0">
            <a:spAutoFit/>
          </a:bodyPr>
          <a:lstStyle/>
          <a:p>
            <a:r>
              <a:rPr lang="en-NZ" sz="1800" b="1">
                <a:latin typeface="Arial" panose="020B0604020202020204" pitchFamily="34" charset="0"/>
                <a:cs typeface="Arial" panose="020B0604020202020204" pitchFamily="34" charset="0"/>
              </a:rPr>
              <a:t>Replacing Master Slide</a:t>
            </a:r>
            <a:r>
              <a:rPr lang="en-NZ" sz="1800" b="1" baseline="0">
                <a:latin typeface="Arial" panose="020B0604020202020204" pitchFamily="34" charset="0"/>
                <a:cs typeface="Arial" panose="020B0604020202020204" pitchFamily="34" charset="0"/>
              </a:rPr>
              <a:t> Images</a:t>
            </a:r>
            <a:endParaRPr lang="en-NZ" sz="1800" b="1">
              <a:latin typeface="Arial" panose="020B0604020202020204" pitchFamily="34" charset="0"/>
              <a:cs typeface="Arial" panose="020B0604020202020204" pitchFamily="34" charset="0"/>
            </a:endParaRPr>
          </a:p>
        </p:txBody>
      </p:sp>
      <p:pic>
        <p:nvPicPr>
          <p:cNvPr id="32" name="Picture 3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819" y="985276"/>
            <a:ext cx="2085975" cy="1065498"/>
          </a:xfrm>
          <a:prstGeom prst="rect">
            <a:avLst/>
          </a:prstGeom>
          <a:noFill/>
          <a:ln>
            <a:solidFill>
              <a:schemeClr val="tx1"/>
            </a:solidFill>
          </a:ln>
        </p:spPr>
      </p:pic>
      <p:pic>
        <p:nvPicPr>
          <p:cNvPr id="33" name="Picture 32"/>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7729" y="2941675"/>
            <a:ext cx="2681288" cy="2097587"/>
          </a:xfrm>
          <a:prstGeom prst="rect">
            <a:avLst/>
          </a:prstGeom>
          <a:noFill/>
          <a:ln>
            <a:solidFill>
              <a:schemeClr val="tx1"/>
            </a:solidFill>
          </a:ln>
        </p:spPr>
      </p:pic>
      <p:pic>
        <p:nvPicPr>
          <p:cNvPr id="34" name="Picture 33"/>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98597" y="268082"/>
            <a:ext cx="1655183" cy="1107905"/>
          </a:xfrm>
          <a:prstGeom prst="rect">
            <a:avLst/>
          </a:prstGeom>
          <a:noFill/>
          <a:ln>
            <a:solidFill>
              <a:schemeClr val="tx1"/>
            </a:solidFill>
          </a:ln>
        </p:spPr>
      </p:pic>
      <p:sp>
        <p:nvSpPr>
          <p:cNvPr id="35" name="TextBox 34"/>
          <p:cNvSpPr txBox="1"/>
          <p:nvPr userDrawn="1"/>
        </p:nvSpPr>
        <p:spPr>
          <a:xfrm>
            <a:off x="546266" y="2222169"/>
            <a:ext cx="1989696" cy="461665"/>
          </a:xfrm>
          <a:prstGeom prst="rect">
            <a:avLst/>
          </a:prstGeom>
          <a:noFill/>
        </p:spPr>
        <p:txBody>
          <a:bodyPr wrap="square" rtlCol="0">
            <a:spAutoFit/>
          </a:bodyPr>
          <a:lstStyle/>
          <a:p>
            <a:r>
              <a:rPr lang="en-NZ" sz="1200" kern="1200">
                <a:solidFill>
                  <a:schemeClr val="tx1"/>
                </a:solidFill>
                <a:effectLst/>
                <a:latin typeface="Arial" panose="020B0604020202020204" pitchFamily="34" charset="0"/>
                <a:ea typeface="+mn-ea"/>
                <a:cs typeface="Arial" panose="020B0604020202020204" pitchFamily="34" charset="0"/>
              </a:rPr>
              <a:t>1. Select the </a:t>
            </a:r>
            <a:r>
              <a:rPr lang="en-NZ" sz="1200" i="1" kern="1200">
                <a:solidFill>
                  <a:schemeClr val="tx1"/>
                </a:solidFill>
                <a:effectLst/>
                <a:latin typeface="Arial" panose="020B0604020202020204" pitchFamily="34" charset="0"/>
                <a:ea typeface="+mn-ea"/>
                <a:cs typeface="Arial" panose="020B0604020202020204" pitchFamily="34" charset="0"/>
              </a:rPr>
              <a:t>View</a:t>
            </a:r>
            <a:r>
              <a:rPr lang="en-NZ" sz="1200" kern="1200">
                <a:solidFill>
                  <a:schemeClr val="tx1"/>
                </a:solidFill>
                <a:effectLst/>
                <a:latin typeface="Arial" panose="020B0604020202020204" pitchFamily="34" charset="0"/>
                <a:ea typeface="+mn-ea"/>
                <a:cs typeface="Arial" panose="020B0604020202020204" pitchFamily="34" charset="0"/>
              </a:rPr>
              <a:t> Ribbon and click </a:t>
            </a:r>
            <a:r>
              <a:rPr lang="en-NZ" sz="1200" i="1" kern="1200">
                <a:solidFill>
                  <a:schemeClr val="tx1"/>
                </a:solidFill>
                <a:effectLst/>
                <a:latin typeface="Arial" panose="020B0604020202020204" pitchFamily="34" charset="0"/>
                <a:ea typeface="+mn-ea"/>
                <a:cs typeface="Arial" panose="020B0604020202020204" pitchFamily="34" charset="0"/>
              </a:rPr>
              <a:t>Slide Master.</a:t>
            </a:r>
            <a:endParaRPr lang="en-NZ" sz="1200" i="1">
              <a:latin typeface="Arial" panose="020B0604020202020204" pitchFamily="34" charset="0"/>
              <a:cs typeface="Arial" panose="020B0604020202020204" pitchFamily="34" charset="0"/>
            </a:endParaRPr>
          </a:p>
        </p:txBody>
      </p:sp>
      <p:pic>
        <p:nvPicPr>
          <p:cNvPr id="36" name="Picture 35"/>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3735" y="3012141"/>
            <a:ext cx="2512211" cy="1874254"/>
          </a:xfrm>
          <a:prstGeom prst="rect">
            <a:avLst/>
          </a:prstGeom>
          <a:noFill/>
          <a:ln>
            <a:solidFill>
              <a:schemeClr val="tx1"/>
            </a:solidFill>
          </a:ln>
        </p:spPr>
      </p:pic>
      <p:pic>
        <p:nvPicPr>
          <p:cNvPr id="37" name="Picture 36"/>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11319" y="268076"/>
            <a:ext cx="1220040" cy="1081048"/>
          </a:xfrm>
          <a:prstGeom prst="rect">
            <a:avLst/>
          </a:prstGeom>
          <a:noFill/>
          <a:ln>
            <a:solidFill>
              <a:schemeClr val="tx1"/>
            </a:solidFill>
          </a:ln>
        </p:spPr>
      </p:pic>
      <p:sp>
        <p:nvSpPr>
          <p:cNvPr id="38" name="TextBox 37"/>
          <p:cNvSpPr txBox="1"/>
          <p:nvPr userDrawn="1"/>
        </p:nvSpPr>
        <p:spPr>
          <a:xfrm>
            <a:off x="551346" y="5185288"/>
            <a:ext cx="2796988" cy="1015663"/>
          </a:xfrm>
          <a:prstGeom prst="rect">
            <a:avLst/>
          </a:prstGeom>
          <a:noFill/>
        </p:spPr>
        <p:txBody>
          <a:bodyPr wrap="square" rtlCol="0">
            <a:spAutoFit/>
          </a:bodyPr>
          <a:lstStyle/>
          <a:p>
            <a:r>
              <a:rPr lang="en-NZ" sz="1200" kern="1200">
                <a:solidFill>
                  <a:schemeClr val="tx1"/>
                </a:solidFill>
                <a:effectLst/>
                <a:latin typeface="Arial" panose="020B0604020202020204" pitchFamily="34" charset="0"/>
                <a:ea typeface="+mn-ea"/>
                <a:cs typeface="Arial" panose="020B0604020202020204" pitchFamily="34" charset="0"/>
              </a:rPr>
              <a:t>2. Locate the slide that requires the image to be altered.  Select the coloured overlay in front of the image, right click on it and select </a:t>
            </a:r>
            <a:r>
              <a:rPr lang="en-NZ" sz="1200" i="1" kern="1200">
                <a:solidFill>
                  <a:schemeClr val="tx1"/>
                </a:solidFill>
                <a:effectLst/>
                <a:latin typeface="Arial" panose="020B0604020202020204" pitchFamily="34" charset="0"/>
                <a:ea typeface="+mn-ea"/>
                <a:cs typeface="Arial" panose="020B0604020202020204" pitchFamily="34" charset="0"/>
              </a:rPr>
              <a:t>Send To Back.</a:t>
            </a:r>
            <a:endParaRPr lang="en-NZ" sz="1200" i="1">
              <a:latin typeface="Arial" panose="020B0604020202020204" pitchFamily="34" charset="0"/>
              <a:cs typeface="Arial" panose="020B0604020202020204" pitchFamily="34" charset="0"/>
            </a:endParaRPr>
          </a:p>
        </p:txBody>
      </p:sp>
      <p:sp>
        <p:nvSpPr>
          <p:cNvPr id="39" name="TextBox 38"/>
          <p:cNvSpPr txBox="1"/>
          <p:nvPr userDrawn="1"/>
        </p:nvSpPr>
        <p:spPr>
          <a:xfrm>
            <a:off x="3530425" y="1545237"/>
            <a:ext cx="2581835" cy="1200329"/>
          </a:xfrm>
          <a:prstGeom prst="rect">
            <a:avLst/>
          </a:prstGeom>
          <a:noFill/>
        </p:spPr>
        <p:txBody>
          <a:bodyPr wrap="square" rtlCol="0">
            <a:spAutoFit/>
          </a:bodyPr>
          <a:lstStyle/>
          <a:p>
            <a:r>
              <a:rPr lang="en-NZ" sz="1200" kern="1200">
                <a:solidFill>
                  <a:schemeClr val="tx1"/>
                </a:solidFill>
                <a:effectLst/>
                <a:latin typeface="Arial" panose="020B0604020202020204" pitchFamily="34" charset="0"/>
                <a:ea typeface="+mn-ea"/>
                <a:cs typeface="Arial" panose="020B0604020202020204" pitchFamily="34" charset="0"/>
              </a:rPr>
              <a:t>3. Delete the image within the slide.  Use the </a:t>
            </a:r>
            <a:r>
              <a:rPr lang="en-NZ" sz="1200" i="1" kern="1200">
                <a:solidFill>
                  <a:schemeClr val="tx1"/>
                </a:solidFill>
                <a:effectLst/>
                <a:latin typeface="Arial" panose="020B0604020202020204" pitchFamily="34" charset="0"/>
                <a:ea typeface="+mn-ea"/>
                <a:cs typeface="Arial" panose="020B0604020202020204" pitchFamily="34" charset="0"/>
              </a:rPr>
              <a:t>Insert</a:t>
            </a:r>
            <a:r>
              <a:rPr lang="en-NZ" sz="1200" kern="1200">
                <a:solidFill>
                  <a:schemeClr val="tx1"/>
                </a:solidFill>
                <a:effectLst/>
                <a:latin typeface="Arial" panose="020B0604020202020204" pitchFamily="34" charset="0"/>
                <a:ea typeface="+mn-ea"/>
                <a:cs typeface="Arial" panose="020B0604020202020204" pitchFamily="34" charset="0"/>
              </a:rPr>
              <a:t> Ribbon, </a:t>
            </a:r>
            <a:r>
              <a:rPr lang="en-NZ" sz="1200" i="1" kern="1200">
                <a:solidFill>
                  <a:schemeClr val="tx1"/>
                </a:solidFill>
                <a:effectLst/>
                <a:latin typeface="Arial" panose="020B0604020202020204" pitchFamily="34" charset="0"/>
                <a:ea typeface="+mn-ea"/>
                <a:cs typeface="Arial" panose="020B0604020202020204" pitchFamily="34" charset="0"/>
              </a:rPr>
              <a:t>Pictures</a:t>
            </a:r>
            <a:r>
              <a:rPr lang="en-NZ" sz="1200" kern="1200">
                <a:solidFill>
                  <a:schemeClr val="tx1"/>
                </a:solidFill>
                <a:effectLst/>
                <a:latin typeface="Arial" panose="020B0604020202020204" pitchFamily="34" charset="0"/>
                <a:ea typeface="+mn-ea"/>
                <a:cs typeface="Arial" panose="020B0604020202020204" pitchFamily="34" charset="0"/>
              </a:rPr>
              <a:t> option to locate the new image and insert it into the slide. </a:t>
            </a:r>
          </a:p>
          <a:p>
            <a:r>
              <a:rPr lang="en-NZ" sz="1200" kern="1200">
                <a:solidFill>
                  <a:schemeClr val="tx1"/>
                </a:solidFill>
                <a:effectLst/>
                <a:latin typeface="Arial" panose="020B0604020202020204" pitchFamily="34" charset="0"/>
                <a:ea typeface="+mn-ea"/>
                <a:cs typeface="Arial" panose="020B0604020202020204" pitchFamily="34" charset="0"/>
              </a:rPr>
              <a:t>Ensure the image is centred and covers the entire slide area.</a:t>
            </a:r>
            <a:endParaRPr lang="en-NZ" sz="1200">
              <a:latin typeface="Arial" panose="020B0604020202020204" pitchFamily="34" charset="0"/>
              <a:cs typeface="Arial" panose="020B0604020202020204" pitchFamily="34" charset="0"/>
            </a:endParaRPr>
          </a:p>
        </p:txBody>
      </p:sp>
      <p:sp>
        <p:nvSpPr>
          <p:cNvPr id="40" name="TextBox 39"/>
          <p:cNvSpPr txBox="1"/>
          <p:nvPr userDrawn="1"/>
        </p:nvSpPr>
        <p:spPr>
          <a:xfrm>
            <a:off x="3840815" y="5199743"/>
            <a:ext cx="2136437" cy="646331"/>
          </a:xfrm>
          <a:prstGeom prst="rect">
            <a:avLst/>
          </a:prstGeom>
          <a:noFill/>
        </p:spPr>
        <p:txBody>
          <a:bodyPr wrap="square" rtlCol="0">
            <a:spAutoFit/>
          </a:bodyPr>
          <a:lstStyle/>
          <a:p>
            <a:r>
              <a:rPr lang="en-NZ" sz="1200" kern="1200">
                <a:solidFill>
                  <a:schemeClr val="tx1"/>
                </a:solidFill>
                <a:effectLst/>
                <a:latin typeface="Arial" panose="020B0604020202020204" pitchFamily="34" charset="0"/>
                <a:ea typeface="+mn-ea"/>
                <a:cs typeface="Arial" panose="020B0604020202020204" pitchFamily="34" charset="0"/>
              </a:rPr>
              <a:t>4. Right click on the newly inserted image and select </a:t>
            </a:r>
            <a:r>
              <a:rPr lang="en-NZ" sz="1200" i="1" kern="1200">
                <a:solidFill>
                  <a:schemeClr val="tx1"/>
                </a:solidFill>
                <a:effectLst/>
                <a:latin typeface="Arial" panose="020B0604020202020204" pitchFamily="34" charset="0"/>
                <a:ea typeface="+mn-ea"/>
                <a:cs typeface="Arial" panose="020B0604020202020204" pitchFamily="34" charset="0"/>
              </a:rPr>
              <a:t>Send To Back.</a:t>
            </a:r>
            <a:endParaRPr lang="en-NZ" sz="1200" i="1">
              <a:latin typeface="Arial" panose="020B0604020202020204" pitchFamily="34" charset="0"/>
              <a:cs typeface="Arial" panose="020B0604020202020204" pitchFamily="34" charset="0"/>
            </a:endParaRPr>
          </a:p>
        </p:txBody>
      </p:sp>
      <p:sp>
        <p:nvSpPr>
          <p:cNvPr id="41" name="TextBox 40"/>
          <p:cNvSpPr txBox="1"/>
          <p:nvPr userDrawn="1"/>
        </p:nvSpPr>
        <p:spPr>
          <a:xfrm>
            <a:off x="6929717" y="1685368"/>
            <a:ext cx="2024277" cy="830997"/>
          </a:xfrm>
          <a:prstGeom prst="rect">
            <a:avLst/>
          </a:prstGeom>
          <a:noFill/>
        </p:spPr>
        <p:txBody>
          <a:bodyPr wrap="square" rtlCol="0">
            <a:spAutoFit/>
          </a:bodyPr>
          <a:lstStyle/>
          <a:p>
            <a:r>
              <a:rPr lang="en-NZ" sz="1200" kern="1200">
                <a:solidFill>
                  <a:schemeClr val="tx1"/>
                </a:solidFill>
                <a:effectLst/>
                <a:latin typeface="Arial" panose="020B0604020202020204" pitchFamily="34" charset="0"/>
                <a:ea typeface="+mn-ea"/>
                <a:cs typeface="Arial" panose="020B0604020202020204" pitchFamily="34" charset="0"/>
              </a:rPr>
              <a:t>5. Select the </a:t>
            </a:r>
            <a:r>
              <a:rPr lang="en-NZ" sz="1200" i="1" kern="1200">
                <a:solidFill>
                  <a:schemeClr val="tx1"/>
                </a:solidFill>
                <a:effectLst/>
                <a:latin typeface="Arial" panose="020B0604020202020204" pitchFamily="34" charset="0"/>
                <a:ea typeface="+mn-ea"/>
                <a:cs typeface="Arial" panose="020B0604020202020204" pitchFamily="34" charset="0"/>
              </a:rPr>
              <a:t>Slide Master </a:t>
            </a:r>
            <a:r>
              <a:rPr lang="en-NZ" sz="1200" kern="1200">
                <a:solidFill>
                  <a:schemeClr val="tx1"/>
                </a:solidFill>
                <a:effectLst/>
                <a:latin typeface="Arial" panose="020B0604020202020204" pitchFamily="34" charset="0"/>
                <a:ea typeface="+mn-ea"/>
                <a:cs typeface="Arial" panose="020B0604020202020204" pitchFamily="34" charset="0"/>
              </a:rPr>
              <a:t>Ribbon and click </a:t>
            </a:r>
            <a:r>
              <a:rPr lang="en-NZ" sz="1200" i="1" kern="1200">
                <a:solidFill>
                  <a:schemeClr val="tx1"/>
                </a:solidFill>
                <a:effectLst/>
                <a:latin typeface="Arial" panose="020B0604020202020204" pitchFamily="34" charset="0"/>
                <a:ea typeface="+mn-ea"/>
                <a:cs typeface="Arial" panose="020B0604020202020204" pitchFamily="34" charset="0"/>
              </a:rPr>
              <a:t>Close Master View</a:t>
            </a:r>
            <a:r>
              <a:rPr lang="en-NZ" sz="1200" kern="1200">
                <a:solidFill>
                  <a:schemeClr val="tx1"/>
                </a:solidFill>
                <a:effectLst/>
                <a:latin typeface="Arial" panose="020B0604020202020204" pitchFamily="34" charset="0"/>
                <a:ea typeface="+mn-ea"/>
                <a:cs typeface="Arial" panose="020B0604020202020204" pitchFamily="34" charset="0"/>
              </a:rPr>
              <a:t>.  Save the file.</a:t>
            </a:r>
            <a:endParaRPr lang="en-NZ" sz="1200">
              <a:latin typeface="Arial" panose="020B0604020202020204" pitchFamily="34" charset="0"/>
              <a:cs typeface="Arial" panose="020B0604020202020204" pitchFamily="34" charset="0"/>
            </a:endParaRPr>
          </a:p>
        </p:txBody>
      </p:sp>
      <p:sp>
        <p:nvSpPr>
          <p:cNvPr id="42" name="Rectangle 41"/>
          <p:cNvSpPr/>
          <p:nvPr userDrawn="1"/>
        </p:nvSpPr>
        <p:spPr>
          <a:xfrm>
            <a:off x="2294966" y="1375987"/>
            <a:ext cx="351865" cy="5335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3" name="Rectangle 42"/>
          <p:cNvSpPr/>
          <p:nvPr userDrawn="1"/>
        </p:nvSpPr>
        <p:spPr>
          <a:xfrm>
            <a:off x="1656455" y="4019041"/>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4" name="Rectangle 43"/>
          <p:cNvSpPr/>
          <p:nvPr userDrawn="1"/>
        </p:nvSpPr>
        <p:spPr>
          <a:xfrm>
            <a:off x="2546201" y="4026655"/>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5" name="Rectangle 44"/>
          <p:cNvSpPr/>
          <p:nvPr userDrawn="1"/>
        </p:nvSpPr>
        <p:spPr>
          <a:xfrm>
            <a:off x="5020237" y="656664"/>
            <a:ext cx="393194" cy="5446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6" name="Rectangle 45"/>
          <p:cNvSpPr/>
          <p:nvPr userDrawn="1"/>
        </p:nvSpPr>
        <p:spPr>
          <a:xfrm>
            <a:off x="4685189" y="4105933"/>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7" name="Rectangle 46"/>
          <p:cNvSpPr/>
          <p:nvPr userDrawn="1"/>
        </p:nvSpPr>
        <p:spPr>
          <a:xfrm>
            <a:off x="5744444" y="4125356"/>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8" name="Rectangle 47"/>
          <p:cNvSpPr/>
          <p:nvPr userDrawn="1"/>
        </p:nvSpPr>
        <p:spPr>
          <a:xfrm>
            <a:off x="7040657" y="294258"/>
            <a:ext cx="523875" cy="4776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9" name="TextBox 48"/>
          <p:cNvSpPr txBox="1"/>
          <p:nvPr userDrawn="1"/>
        </p:nvSpPr>
        <p:spPr>
          <a:xfrm>
            <a:off x="6873637" y="2941673"/>
            <a:ext cx="2136437" cy="2308324"/>
          </a:xfrm>
          <a:prstGeom prst="rect">
            <a:avLst/>
          </a:prstGeom>
          <a:noFill/>
        </p:spPr>
        <p:txBody>
          <a:bodyPr wrap="square" rtlCol="0">
            <a:spAutoFit/>
          </a:bodyPr>
          <a:lstStyle/>
          <a:p>
            <a:r>
              <a:rPr lang="en-NZ" sz="1200" kern="1200">
                <a:solidFill>
                  <a:schemeClr val="tx1"/>
                </a:solidFill>
                <a:effectLst/>
                <a:latin typeface="Arial" panose="020B0604020202020204" pitchFamily="34" charset="0"/>
                <a:ea typeface="+mn-ea"/>
                <a:cs typeface="Arial" panose="020B0604020202020204" pitchFamily="34" charset="0"/>
              </a:rPr>
              <a:t>NB: The</a:t>
            </a:r>
            <a:r>
              <a:rPr lang="en-NZ" sz="1200" kern="1200" baseline="0">
                <a:solidFill>
                  <a:schemeClr val="tx1"/>
                </a:solidFill>
                <a:effectLst/>
                <a:latin typeface="Arial" panose="020B0604020202020204" pitchFamily="34" charset="0"/>
                <a:ea typeface="+mn-ea"/>
                <a:cs typeface="Arial" panose="020B0604020202020204" pitchFamily="34" charset="0"/>
              </a:rPr>
              <a:t> </a:t>
            </a:r>
            <a:r>
              <a:rPr lang="en-NZ" sz="1200" kern="1200">
                <a:solidFill>
                  <a:schemeClr val="tx1"/>
                </a:solidFill>
                <a:effectLst/>
                <a:latin typeface="Arial" panose="020B0604020202020204" pitchFamily="34" charset="0"/>
                <a:ea typeface="+mn-ea"/>
                <a:cs typeface="Arial" panose="020B0604020202020204" pitchFamily="34" charset="0"/>
              </a:rPr>
              <a:t>images placed in this template are examples only. Please use images from</a:t>
            </a:r>
            <a:r>
              <a:rPr lang="en-NZ" sz="1200" kern="1200" baseline="0">
                <a:solidFill>
                  <a:schemeClr val="tx1"/>
                </a:solidFill>
                <a:effectLst/>
                <a:latin typeface="Arial" panose="020B0604020202020204" pitchFamily="34" charset="0"/>
                <a:ea typeface="+mn-ea"/>
                <a:cs typeface="Arial" panose="020B0604020202020204" pitchFamily="34" charset="0"/>
              </a:rPr>
              <a:t> the Ministry’s </a:t>
            </a:r>
            <a:r>
              <a:rPr lang="en-NZ" sz="1200" kern="1200" baseline="0" err="1">
                <a:solidFill>
                  <a:schemeClr val="tx1"/>
                </a:solidFill>
                <a:effectLst/>
                <a:latin typeface="Arial" panose="020B0604020202020204" pitchFamily="34" charset="0"/>
                <a:ea typeface="+mn-ea"/>
                <a:cs typeface="Arial" panose="020B0604020202020204" pitchFamily="34" charset="0"/>
              </a:rPr>
              <a:t>UView</a:t>
            </a:r>
            <a:r>
              <a:rPr lang="en-NZ" sz="1200" kern="1200" baseline="0">
                <a:solidFill>
                  <a:schemeClr val="tx1"/>
                </a:solidFill>
                <a:effectLst/>
                <a:latin typeface="Arial" panose="020B0604020202020204" pitchFamily="34" charset="0"/>
                <a:ea typeface="+mn-ea"/>
                <a:cs typeface="Arial" panose="020B0604020202020204" pitchFamily="34" charset="0"/>
              </a:rPr>
              <a:t> image library that are fully consented and owned by the Ministry.</a:t>
            </a:r>
          </a:p>
          <a:p>
            <a:endParaRPr lang="en-NZ" sz="1200" i="1" kern="1200" baseline="0">
              <a:solidFill>
                <a:schemeClr val="tx1"/>
              </a:solidFill>
              <a:effectLst/>
              <a:latin typeface="Arial" panose="020B0604020202020204" pitchFamily="34" charset="0"/>
              <a:ea typeface="+mn-ea"/>
              <a:cs typeface="Arial" panose="020B0604020202020204" pitchFamily="34" charset="0"/>
            </a:endParaRPr>
          </a:p>
          <a:p>
            <a:r>
              <a:rPr lang="en-NZ" sz="1200" i="1" kern="1200" baseline="0">
                <a:solidFill>
                  <a:schemeClr val="tx1"/>
                </a:solidFill>
                <a:effectLst/>
                <a:latin typeface="Arial" panose="020B0604020202020204" pitchFamily="34" charset="0"/>
                <a:ea typeface="+mn-ea"/>
                <a:cs typeface="Arial" panose="020B0604020202020204" pitchFamily="34" charset="0"/>
              </a:rPr>
              <a:t>Images not from </a:t>
            </a:r>
            <a:r>
              <a:rPr lang="en-NZ" sz="1200" i="1" kern="1200" baseline="0" err="1">
                <a:solidFill>
                  <a:schemeClr val="tx1"/>
                </a:solidFill>
                <a:effectLst/>
                <a:latin typeface="Arial" panose="020B0604020202020204" pitchFamily="34" charset="0"/>
                <a:ea typeface="+mn-ea"/>
                <a:cs typeface="Arial" panose="020B0604020202020204" pitchFamily="34" charset="0"/>
              </a:rPr>
              <a:t>UView</a:t>
            </a:r>
            <a:r>
              <a:rPr lang="en-NZ" sz="1200" i="1" kern="1200" baseline="0">
                <a:solidFill>
                  <a:schemeClr val="tx1"/>
                </a:solidFill>
                <a:effectLst/>
                <a:latin typeface="Arial" panose="020B0604020202020204" pitchFamily="34" charset="0"/>
                <a:ea typeface="+mn-ea"/>
                <a:cs typeface="Arial" panose="020B0604020202020204" pitchFamily="34" charset="0"/>
              </a:rPr>
              <a:t> may have copyright restrictions that are your responsibility to clarify or attribute.</a:t>
            </a:r>
            <a:endParaRPr lang="en-NZ" sz="12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87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1" y="548640"/>
            <a:ext cx="7372605" cy="731520"/>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10" name="Slide Number Placeholder 5"/>
          <p:cNvSpPr>
            <a:spLocks noGrp="1"/>
          </p:cNvSpPr>
          <p:nvPr>
            <p:ph type="sldNum" sz="quarter" idx="12"/>
          </p:nvPr>
        </p:nvSpPr>
        <p:spPr>
          <a:xfrm>
            <a:off x="431800" y="6480048"/>
            <a:ext cx="791828" cy="182345"/>
          </a:xfrm>
        </p:spPr>
        <p:txBody>
          <a:bodyPr/>
          <a:lstStyle>
            <a:lvl1pPr>
              <a:defRPr lang="en-NZ" sz="1200" b="1" kern="1200" smtClean="0">
                <a:solidFill>
                  <a:schemeClr val="tx2"/>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a:p>
        </p:txBody>
      </p:sp>
      <p:sp>
        <p:nvSpPr>
          <p:cNvPr id="8" name="Footer Placeholder 4"/>
          <p:cNvSpPr>
            <a:spLocks noGrp="1"/>
          </p:cNvSpPr>
          <p:nvPr>
            <p:ph type="ftr" sz="quarter" idx="11"/>
          </p:nvPr>
        </p:nvSpPr>
        <p:spPr>
          <a:xfrm>
            <a:off x="1161216" y="6480043"/>
            <a:ext cx="3633749" cy="178106"/>
          </a:xfrm>
        </p:spPr>
        <p:txBody>
          <a:bodyPr/>
          <a:lstStyle>
            <a:lvl1pPr algn="l">
              <a:defRPr>
                <a:solidFill>
                  <a:schemeClr val="tx2"/>
                </a:solidFill>
                <a:latin typeface="Arial" pitchFamily="34" charset="0"/>
                <a:cs typeface="Arial" pitchFamily="34" charset="0"/>
              </a:defRPr>
            </a:lvl1pPr>
          </a:lstStyle>
          <a:p>
            <a:endParaRPr lang="en-NZ"/>
          </a:p>
        </p:txBody>
      </p:sp>
      <p:sp>
        <p:nvSpPr>
          <p:cNvPr id="9" name="TextBox 8"/>
          <p:cNvSpPr txBox="1"/>
          <p:nvPr userDrawn="1"/>
        </p:nvSpPr>
        <p:spPr>
          <a:xfrm>
            <a:off x="6826645" y="6436917"/>
            <a:ext cx="2078966" cy="276999"/>
          </a:xfrm>
          <a:prstGeom prst="rect">
            <a:avLst/>
          </a:prstGeom>
          <a:noFill/>
        </p:spPr>
        <p:txBody>
          <a:bodyPr wrap="square" rtlCol="0">
            <a:spAutoFit/>
          </a:bodyPr>
          <a:lstStyle/>
          <a:p>
            <a:pPr algn="r"/>
            <a:r>
              <a:rPr lang="en-NZ" sz="1200">
                <a:solidFill>
                  <a:schemeClr val="tx2"/>
                </a:solidFill>
                <a:latin typeface="Arial" pitchFamily="34" charset="0"/>
                <a:cs typeface="Arial" pitchFamily="34" charset="0"/>
              </a:rPr>
              <a:t>education.govt.nz</a:t>
            </a:r>
          </a:p>
        </p:txBody>
      </p:sp>
      <p:sp>
        <p:nvSpPr>
          <p:cNvPr id="12" name="Content Placeholder 11"/>
          <p:cNvSpPr>
            <a:spLocks noGrp="1"/>
          </p:cNvSpPr>
          <p:nvPr>
            <p:ph sz="quarter" idx="15"/>
          </p:nvPr>
        </p:nvSpPr>
        <p:spPr>
          <a:xfrm>
            <a:off x="431800" y="1554480"/>
            <a:ext cx="3890034" cy="4397746"/>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Content Placeholder 11"/>
          <p:cNvSpPr>
            <a:spLocks noGrp="1"/>
          </p:cNvSpPr>
          <p:nvPr>
            <p:ph sz="quarter" idx="17"/>
          </p:nvPr>
        </p:nvSpPr>
        <p:spPr>
          <a:xfrm>
            <a:off x="4582440" y="1554480"/>
            <a:ext cx="3851320" cy="4394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grpSp>
        <p:nvGrpSpPr>
          <p:cNvPr id="13" name="Group 12">
            <a:extLst>
              <a:ext uri="{FF2B5EF4-FFF2-40B4-BE49-F238E27FC236}">
                <a16:creationId xmlns:a16="http://schemas.microsoft.com/office/drawing/2014/main" id="{F14B1929-88DB-4476-89ED-F8B47C7FAAA1}"/>
              </a:ext>
            </a:extLst>
          </p:cNvPr>
          <p:cNvGrpSpPr/>
          <p:nvPr userDrawn="1"/>
        </p:nvGrpSpPr>
        <p:grpSpPr>
          <a:xfrm>
            <a:off x="7414421" y="0"/>
            <a:ext cx="1729579" cy="1514476"/>
            <a:chOff x="6806010" y="778959"/>
            <a:chExt cx="1729579" cy="1514476"/>
          </a:xfrm>
        </p:grpSpPr>
        <p:sp>
          <p:nvSpPr>
            <p:cNvPr id="14" name="Isosceles Triangle 13">
              <a:extLst>
                <a:ext uri="{FF2B5EF4-FFF2-40B4-BE49-F238E27FC236}">
                  <a16:creationId xmlns:a16="http://schemas.microsoft.com/office/drawing/2014/main" id="{05A9C6C9-8E95-4D6D-851D-4CB2B7D91287}"/>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Isosceles Triangle 14">
              <a:extLst>
                <a:ext uri="{FF2B5EF4-FFF2-40B4-BE49-F238E27FC236}">
                  <a16:creationId xmlns:a16="http://schemas.microsoft.com/office/drawing/2014/main" id="{E7A165D6-6135-4DD7-94F8-3ADE95AA1B10}"/>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4A456ECA-BACD-4DBE-A0F4-17FBB03747AF}"/>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6B849C04-D7BE-410F-85AD-4206C428B7AE}"/>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6733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799" y="530352"/>
            <a:ext cx="7379464" cy="731520"/>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10" name="Slide Number Placeholder 5"/>
          <p:cNvSpPr>
            <a:spLocks noGrp="1"/>
          </p:cNvSpPr>
          <p:nvPr>
            <p:ph type="sldNum" sz="quarter" idx="12"/>
          </p:nvPr>
        </p:nvSpPr>
        <p:spPr>
          <a:xfrm>
            <a:off x="431800" y="6480048"/>
            <a:ext cx="791828" cy="182345"/>
          </a:xfrm>
        </p:spPr>
        <p:txBody>
          <a:bodyPr/>
          <a:lstStyle>
            <a:lvl1pPr>
              <a:defRPr lang="en-NZ" sz="1200" b="1" kern="1200" smtClean="0">
                <a:solidFill>
                  <a:schemeClr val="tx2"/>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a:p>
        </p:txBody>
      </p:sp>
      <p:sp>
        <p:nvSpPr>
          <p:cNvPr id="8" name="Footer Placeholder 4"/>
          <p:cNvSpPr>
            <a:spLocks noGrp="1"/>
          </p:cNvSpPr>
          <p:nvPr>
            <p:ph type="ftr" sz="quarter" idx="11"/>
          </p:nvPr>
        </p:nvSpPr>
        <p:spPr>
          <a:xfrm>
            <a:off x="1161215" y="6480043"/>
            <a:ext cx="3633749" cy="178106"/>
          </a:xfrm>
        </p:spPr>
        <p:txBody>
          <a:bodyPr/>
          <a:lstStyle>
            <a:lvl1pPr algn="l">
              <a:defRPr>
                <a:solidFill>
                  <a:schemeClr val="tx2"/>
                </a:solidFill>
                <a:latin typeface="Arial" pitchFamily="34" charset="0"/>
                <a:cs typeface="Arial" pitchFamily="34" charset="0"/>
              </a:defRPr>
            </a:lvl1pPr>
          </a:lstStyle>
          <a:p>
            <a:endParaRPr lang="en-NZ"/>
          </a:p>
        </p:txBody>
      </p:sp>
      <p:sp>
        <p:nvSpPr>
          <p:cNvPr id="9" name="TextBox 8"/>
          <p:cNvSpPr txBox="1"/>
          <p:nvPr userDrawn="1"/>
        </p:nvSpPr>
        <p:spPr>
          <a:xfrm>
            <a:off x="6840361" y="6436917"/>
            <a:ext cx="2078966" cy="276999"/>
          </a:xfrm>
          <a:prstGeom prst="rect">
            <a:avLst/>
          </a:prstGeom>
          <a:noFill/>
        </p:spPr>
        <p:txBody>
          <a:bodyPr wrap="square" rtlCol="0">
            <a:spAutoFit/>
          </a:bodyPr>
          <a:lstStyle/>
          <a:p>
            <a:pPr algn="r"/>
            <a:r>
              <a:rPr lang="en-NZ" sz="1200">
                <a:solidFill>
                  <a:schemeClr val="tx2"/>
                </a:solidFill>
                <a:latin typeface="Arial" pitchFamily="34" charset="0"/>
                <a:cs typeface="Arial" pitchFamily="34" charset="0"/>
              </a:rPr>
              <a:t>education.govt.nz</a:t>
            </a:r>
          </a:p>
        </p:txBody>
      </p:sp>
      <p:sp>
        <p:nvSpPr>
          <p:cNvPr id="12" name="Table Placeholder 11"/>
          <p:cNvSpPr>
            <a:spLocks noGrp="1"/>
          </p:cNvSpPr>
          <p:nvPr>
            <p:ph type="tbl" sz="quarter" idx="13"/>
          </p:nvPr>
        </p:nvSpPr>
        <p:spPr>
          <a:xfrm>
            <a:off x="431800" y="1545340"/>
            <a:ext cx="8047967" cy="4657027"/>
          </a:xfrm>
        </p:spPr>
        <p:txBody>
          <a:bodyPr/>
          <a:lstStyle>
            <a:lvl1pPr>
              <a:buNone/>
              <a:defRPr/>
            </a:lvl1pPr>
          </a:lstStyle>
          <a:p>
            <a:r>
              <a:rPr lang="en-US"/>
              <a:t>Click icon to add table</a:t>
            </a:r>
            <a:endParaRPr lang="en-NZ"/>
          </a:p>
        </p:txBody>
      </p:sp>
      <p:grpSp>
        <p:nvGrpSpPr>
          <p:cNvPr id="11" name="Group 10">
            <a:extLst>
              <a:ext uri="{FF2B5EF4-FFF2-40B4-BE49-F238E27FC236}">
                <a16:creationId xmlns:a16="http://schemas.microsoft.com/office/drawing/2014/main" id="{E8F37A73-1DBA-4DCB-A496-73A7744ACE06}"/>
              </a:ext>
            </a:extLst>
          </p:cNvPr>
          <p:cNvGrpSpPr/>
          <p:nvPr userDrawn="1"/>
        </p:nvGrpSpPr>
        <p:grpSpPr>
          <a:xfrm>
            <a:off x="7414421" y="0"/>
            <a:ext cx="1729579" cy="1514476"/>
            <a:chOff x="6806010" y="778959"/>
            <a:chExt cx="1729579" cy="1514476"/>
          </a:xfrm>
        </p:grpSpPr>
        <p:sp>
          <p:nvSpPr>
            <p:cNvPr id="13" name="Isosceles Triangle 12">
              <a:extLst>
                <a:ext uri="{FF2B5EF4-FFF2-40B4-BE49-F238E27FC236}">
                  <a16:creationId xmlns:a16="http://schemas.microsoft.com/office/drawing/2014/main" id="{3847931C-6A96-4CD7-9FCD-6C64FB9E8F40}"/>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Isosceles Triangle 13">
              <a:extLst>
                <a:ext uri="{FF2B5EF4-FFF2-40B4-BE49-F238E27FC236}">
                  <a16:creationId xmlns:a16="http://schemas.microsoft.com/office/drawing/2014/main" id="{0D9FBF6E-2678-4C0C-BFB3-C412F017F8DB}"/>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AA9895BA-1A8C-47EE-9974-2674530A43DE}"/>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0CEF3EA9-CB6F-485E-9812-1024D3C18D55}"/>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67337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1" y="548640"/>
            <a:ext cx="7393179" cy="722376"/>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10" name="Slide Number Placeholder 5"/>
          <p:cNvSpPr>
            <a:spLocks noGrp="1"/>
          </p:cNvSpPr>
          <p:nvPr>
            <p:ph type="sldNum" sz="quarter" idx="12"/>
          </p:nvPr>
        </p:nvSpPr>
        <p:spPr>
          <a:xfrm>
            <a:off x="431800" y="6480048"/>
            <a:ext cx="791828" cy="182345"/>
          </a:xfrm>
        </p:spPr>
        <p:txBody>
          <a:bodyPr/>
          <a:lstStyle>
            <a:lvl1pPr>
              <a:defRPr lang="en-NZ" sz="1200" b="1" kern="1200" smtClean="0">
                <a:solidFill>
                  <a:schemeClr val="tx2"/>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a:p>
        </p:txBody>
      </p:sp>
      <p:sp>
        <p:nvSpPr>
          <p:cNvPr id="8" name="Footer Placeholder 4"/>
          <p:cNvSpPr>
            <a:spLocks noGrp="1"/>
          </p:cNvSpPr>
          <p:nvPr>
            <p:ph type="ftr" sz="quarter" idx="11"/>
          </p:nvPr>
        </p:nvSpPr>
        <p:spPr>
          <a:xfrm>
            <a:off x="1161216" y="6480043"/>
            <a:ext cx="3633749" cy="178106"/>
          </a:xfrm>
        </p:spPr>
        <p:txBody>
          <a:bodyPr/>
          <a:lstStyle>
            <a:lvl1pPr algn="l">
              <a:defRPr>
                <a:solidFill>
                  <a:schemeClr val="tx2"/>
                </a:solidFill>
                <a:latin typeface="Arial" pitchFamily="34" charset="0"/>
                <a:cs typeface="Arial" pitchFamily="34" charset="0"/>
              </a:defRPr>
            </a:lvl1pPr>
          </a:lstStyle>
          <a:p>
            <a:endParaRPr lang="en-NZ"/>
          </a:p>
        </p:txBody>
      </p:sp>
      <p:sp>
        <p:nvSpPr>
          <p:cNvPr id="9" name="TextBox 8"/>
          <p:cNvSpPr txBox="1"/>
          <p:nvPr userDrawn="1"/>
        </p:nvSpPr>
        <p:spPr>
          <a:xfrm>
            <a:off x="6840361" y="6436917"/>
            <a:ext cx="2078966" cy="276999"/>
          </a:xfrm>
          <a:prstGeom prst="rect">
            <a:avLst/>
          </a:prstGeom>
          <a:noFill/>
        </p:spPr>
        <p:txBody>
          <a:bodyPr wrap="square" rtlCol="0">
            <a:spAutoFit/>
          </a:bodyPr>
          <a:lstStyle/>
          <a:p>
            <a:pPr algn="r"/>
            <a:r>
              <a:rPr lang="en-NZ" sz="1200">
                <a:solidFill>
                  <a:schemeClr val="tx2"/>
                </a:solidFill>
                <a:latin typeface="Arial" pitchFamily="34" charset="0"/>
                <a:cs typeface="Arial" pitchFamily="34" charset="0"/>
              </a:rPr>
              <a:t>education.govt.nz</a:t>
            </a:r>
          </a:p>
        </p:txBody>
      </p:sp>
      <p:sp>
        <p:nvSpPr>
          <p:cNvPr id="15" name="Chart Placeholder 14"/>
          <p:cNvSpPr>
            <a:spLocks noGrp="1"/>
          </p:cNvSpPr>
          <p:nvPr>
            <p:ph type="chart" sz="quarter" idx="13"/>
          </p:nvPr>
        </p:nvSpPr>
        <p:spPr>
          <a:xfrm>
            <a:off x="431800" y="1536197"/>
            <a:ext cx="7934960" cy="4666199"/>
          </a:xfrm>
        </p:spPr>
        <p:txBody>
          <a:bodyPr/>
          <a:lstStyle>
            <a:lvl1pPr>
              <a:buNone/>
              <a:defRPr/>
            </a:lvl1pPr>
          </a:lstStyle>
          <a:p>
            <a:r>
              <a:rPr lang="en-US"/>
              <a:t>Click icon to add chart</a:t>
            </a:r>
            <a:endParaRPr lang="en-NZ"/>
          </a:p>
        </p:txBody>
      </p:sp>
      <p:grpSp>
        <p:nvGrpSpPr>
          <p:cNvPr id="4" name="Group 3">
            <a:extLst>
              <a:ext uri="{FF2B5EF4-FFF2-40B4-BE49-F238E27FC236}">
                <a16:creationId xmlns:a16="http://schemas.microsoft.com/office/drawing/2014/main" id="{976B6461-06CF-40E0-85F2-324295DF1DA8}"/>
              </a:ext>
            </a:extLst>
          </p:cNvPr>
          <p:cNvGrpSpPr/>
          <p:nvPr userDrawn="1"/>
        </p:nvGrpSpPr>
        <p:grpSpPr>
          <a:xfrm>
            <a:off x="7416802" y="0"/>
            <a:ext cx="1724817" cy="1514476"/>
            <a:chOff x="6808391" y="778959"/>
            <a:chExt cx="1724817" cy="1514476"/>
          </a:xfrm>
        </p:grpSpPr>
        <p:sp>
          <p:nvSpPr>
            <p:cNvPr id="11" name="Isosceles Triangle 10">
              <a:extLst>
                <a:ext uri="{FF2B5EF4-FFF2-40B4-BE49-F238E27FC236}">
                  <a16:creationId xmlns:a16="http://schemas.microsoft.com/office/drawing/2014/main" id="{D0163CC7-EC3F-482A-9B53-70E8AEB137EA}"/>
                </a:ext>
              </a:extLst>
            </p:cNvPr>
            <p:cNvSpPr/>
            <p:nvPr userDrawn="1"/>
          </p:nvSpPr>
          <p:spPr>
            <a:xfrm rot="10800000">
              <a:off x="7667228"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Isosceles Triangle 11">
              <a:extLst>
                <a:ext uri="{FF2B5EF4-FFF2-40B4-BE49-F238E27FC236}">
                  <a16:creationId xmlns:a16="http://schemas.microsoft.com/office/drawing/2014/main" id="{2BA5F689-4A56-45DB-BC44-CC767333535B}"/>
                </a:ext>
              </a:extLst>
            </p:cNvPr>
            <p:cNvSpPr/>
            <p:nvPr userDrawn="1"/>
          </p:nvSpPr>
          <p:spPr>
            <a:xfrm rot="10800000">
              <a:off x="6808391"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Isosceles Triangle 12">
              <a:extLst>
                <a:ext uri="{FF2B5EF4-FFF2-40B4-BE49-F238E27FC236}">
                  <a16:creationId xmlns:a16="http://schemas.microsoft.com/office/drawing/2014/main" id="{BDF1516D-7164-461E-ABD4-D81DFEFB0164}"/>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Isosceles Triangle 2">
              <a:extLst>
                <a:ext uri="{FF2B5EF4-FFF2-40B4-BE49-F238E27FC236}">
                  <a16:creationId xmlns:a16="http://schemas.microsoft.com/office/drawing/2014/main" id="{6F8F4EE3-3118-4A44-98CC-74FADA49BBDE}"/>
                </a:ext>
              </a:extLst>
            </p:cNvPr>
            <p:cNvSpPr/>
            <p:nvPr userDrawn="1"/>
          </p:nvSpPr>
          <p:spPr>
            <a:xfrm>
              <a:off x="7239000"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673372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1" y="539496"/>
            <a:ext cx="7379463" cy="731520"/>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10" name="Slide Number Placeholder 5"/>
          <p:cNvSpPr>
            <a:spLocks noGrp="1"/>
          </p:cNvSpPr>
          <p:nvPr>
            <p:ph type="sldNum" sz="quarter" idx="12"/>
          </p:nvPr>
        </p:nvSpPr>
        <p:spPr>
          <a:xfrm>
            <a:off x="431800" y="6480048"/>
            <a:ext cx="791828" cy="182345"/>
          </a:xfrm>
        </p:spPr>
        <p:txBody>
          <a:bodyPr/>
          <a:lstStyle>
            <a:lvl1pPr>
              <a:defRPr lang="en-NZ" sz="1200" b="1" kern="1200" smtClean="0">
                <a:solidFill>
                  <a:schemeClr val="tx2"/>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a:p>
        </p:txBody>
      </p:sp>
      <p:sp>
        <p:nvSpPr>
          <p:cNvPr id="8" name="Footer Placeholder 4"/>
          <p:cNvSpPr>
            <a:spLocks noGrp="1"/>
          </p:cNvSpPr>
          <p:nvPr>
            <p:ph type="ftr" sz="quarter" idx="11"/>
          </p:nvPr>
        </p:nvSpPr>
        <p:spPr>
          <a:xfrm>
            <a:off x="1161216" y="6480043"/>
            <a:ext cx="3633749" cy="178106"/>
          </a:xfrm>
        </p:spPr>
        <p:txBody>
          <a:bodyPr/>
          <a:lstStyle>
            <a:lvl1pPr algn="l">
              <a:defRPr>
                <a:solidFill>
                  <a:schemeClr val="tx2"/>
                </a:solidFill>
                <a:latin typeface="Arial" pitchFamily="34" charset="0"/>
                <a:cs typeface="Arial" pitchFamily="34" charset="0"/>
              </a:defRPr>
            </a:lvl1pPr>
          </a:lstStyle>
          <a:p>
            <a:endParaRPr lang="en-NZ"/>
          </a:p>
        </p:txBody>
      </p:sp>
      <p:sp>
        <p:nvSpPr>
          <p:cNvPr id="9" name="TextBox 8"/>
          <p:cNvSpPr txBox="1"/>
          <p:nvPr userDrawn="1"/>
        </p:nvSpPr>
        <p:spPr>
          <a:xfrm>
            <a:off x="6833503" y="6436917"/>
            <a:ext cx="2078966" cy="276999"/>
          </a:xfrm>
          <a:prstGeom prst="rect">
            <a:avLst/>
          </a:prstGeom>
          <a:noFill/>
        </p:spPr>
        <p:txBody>
          <a:bodyPr wrap="square" rtlCol="0">
            <a:spAutoFit/>
          </a:bodyPr>
          <a:lstStyle/>
          <a:p>
            <a:pPr algn="r"/>
            <a:r>
              <a:rPr lang="en-NZ" sz="1200">
                <a:solidFill>
                  <a:schemeClr val="tx2"/>
                </a:solidFill>
                <a:latin typeface="Arial" pitchFamily="34" charset="0"/>
                <a:cs typeface="Arial" pitchFamily="34" charset="0"/>
              </a:rPr>
              <a:t>education.govt.nz</a:t>
            </a:r>
          </a:p>
        </p:txBody>
      </p:sp>
      <p:sp>
        <p:nvSpPr>
          <p:cNvPr id="15" name="Chart Placeholder 14"/>
          <p:cNvSpPr>
            <a:spLocks noGrp="1"/>
          </p:cNvSpPr>
          <p:nvPr>
            <p:ph type="chart" sz="quarter" idx="13"/>
          </p:nvPr>
        </p:nvSpPr>
        <p:spPr>
          <a:xfrm>
            <a:off x="431800" y="1527051"/>
            <a:ext cx="8073846" cy="4675343"/>
          </a:xfrm>
        </p:spPr>
        <p:txBody>
          <a:bodyPr/>
          <a:lstStyle>
            <a:lvl1pPr>
              <a:buNone/>
              <a:defRPr/>
            </a:lvl1pPr>
          </a:lstStyle>
          <a:p>
            <a:r>
              <a:rPr lang="en-US"/>
              <a:t>Click icon to add chart</a:t>
            </a:r>
            <a:endParaRPr lang="en-NZ"/>
          </a:p>
        </p:txBody>
      </p:sp>
      <p:grpSp>
        <p:nvGrpSpPr>
          <p:cNvPr id="11" name="Group 10">
            <a:extLst>
              <a:ext uri="{FF2B5EF4-FFF2-40B4-BE49-F238E27FC236}">
                <a16:creationId xmlns:a16="http://schemas.microsoft.com/office/drawing/2014/main" id="{1908C050-27CB-4A63-BAC1-E8AA3B188781}"/>
              </a:ext>
            </a:extLst>
          </p:cNvPr>
          <p:cNvGrpSpPr/>
          <p:nvPr userDrawn="1"/>
        </p:nvGrpSpPr>
        <p:grpSpPr>
          <a:xfrm>
            <a:off x="7414421" y="0"/>
            <a:ext cx="1729579" cy="1514476"/>
            <a:chOff x="6806010" y="778959"/>
            <a:chExt cx="1729579" cy="1514476"/>
          </a:xfrm>
        </p:grpSpPr>
        <p:sp>
          <p:nvSpPr>
            <p:cNvPr id="12" name="Isosceles Triangle 11">
              <a:extLst>
                <a:ext uri="{FF2B5EF4-FFF2-40B4-BE49-F238E27FC236}">
                  <a16:creationId xmlns:a16="http://schemas.microsoft.com/office/drawing/2014/main" id="{F18575AC-971A-4DCF-A77C-BEECF521275E}"/>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Isosceles Triangle 12">
              <a:extLst>
                <a:ext uri="{FF2B5EF4-FFF2-40B4-BE49-F238E27FC236}">
                  <a16:creationId xmlns:a16="http://schemas.microsoft.com/office/drawing/2014/main" id="{7DC0C576-5426-456F-9804-5D42763BDEAC}"/>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273C172B-53A9-4DA9-B93E-BDB6C832CBB5}"/>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0644326C-0B3E-48AB-BA7C-17C823A27C9C}"/>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67337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1"/>
      </p:bgRef>
    </p:bg>
    <p:spTree>
      <p:nvGrpSpPr>
        <p:cNvPr id="1" name=""/>
        <p:cNvGrpSpPr/>
        <p:nvPr/>
      </p:nvGrpSpPr>
      <p:grpSpPr>
        <a:xfrm>
          <a:off x="0" y="0"/>
          <a:ext cx="0" cy="0"/>
          <a:chOff x="0" y="0"/>
          <a:chExt cx="0" cy="0"/>
        </a:xfrm>
      </p:grpSpPr>
      <p:sp>
        <p:nvSpPr>
          <p:cNvPr id="15" name="Title 19"/>
          <p:cNvSpPr>
            <a:spLocks noGrp="1"/>
          </p:cNvSpPr>
          <p:nvPr>
            <p:ph type="title"/>
          </p:nvPr>
        </p:nvSpPr>
        <p:spPr>
          <a:xfrm>
            <a:off x="431801" y="2135239"/>
            <a:ext cx="3088258" cy="1112809"/>
          </a:xfrm>
        </p:spPr>
        <p:txBody>
          <a:bodyPr>
            <a:normAutofit/>
          </a:bodyPr>
          <a:lstStyle>
            <a:lvl1pPr>
              <a:defRPr sz="2800" b="0">
                <a:solidFill>
                  <a:schemeClr val="tx2"/>
                </a:solidFill>
              </a:defRPr>
            </a:lvl1pPr>
          </a:lstStyle>
          <a:p>
            <a:r>
              <a:rPr lang="en-US"/>
              <a:t>Click to edit Master title style</a:t>
            </a:r>
            <a:endParaRPr lang="en-NZ"/>
          </a:p>
        </p:txBody>
      </p:sp>
      <p:sp>
        <p:nvSpPr>
          <p:cNvPr id="4" name="Slide Number Placeholder 5"/>
          <p:cNvSpPr>
            <a:spLocks noGrp="1"/>
          </p:cNvSpPr>
          <p:nvPr>
            <p:ph type="sldNum" sz="quarter" idx="12"/>
          </p:nvPr>
        </p:nvSpPr>
        <p:spPr>
          <a:xfrm>
            <a:off x="262753" y="6480048"/>
            <a:ext cx="791828" cy="182345"/>
          </a:xfrm>
        </p:spPr>
        <p:txBody>
          <a:bodyPr/>
          <a:lstStyle>
            <a:lvl1pPr algn="l">
              <a:defRPr lang="en-NZ" sz="1000" b="1" kern="1200" smtClean="0">
                <a:solidFill>
                  <a:schemeClr val="tx2"/>
                </a:solidFill>
                <a:latin typeface="+mn-lt"/>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5" name="Footer Placeholder 4"/>
          <p:cNvSpPr>
            <a:spLocks noGrp="1"/>
          </p:cNvSpPr>
          <p:nvPr>
            <p:ph type="ftr" sz="quarter" idx="11"/>
          </p:nvPr>
        </p:nvSpPr>
        <p:spPr>
          <a:xfrm>
            <a:off x="992169" y="6480043"/>
            <a:ext cx="3633749" cy="178106"/>
          </a:xfrm>
        </p:spPr>
        <p:txBody>
          <a:bodyPr/>
          <a:lstStyle>
            <a:lvl1pPr algn="l">
              <a:defRPr sz="1000">
                <a:solidFill>
                  <a:schemeClr val="tx2"/>
                </a:solidFill>
                <a:latin typeface="+mn-lt"/>
                <a:cs typeface="Arial" pitchFamily="34" charset="0"/>
              </a:defRPr>
            </a:lvl1pPr>
          </a:lstStyle>
          <a:p>
            <a:endParaRPr lang="en-NZ"/>
          </a:p>
        </p:txBody>
      </p:sp>
      <p:sp>
        <p:nvSpPr>
          <p:cNvPr id="6" name="TextBox 5"/>
          <p:cNvSpPr txBox="1"/>
          <p:nvPr userDrawn="1"/>
        </p:nvSpPr>
        <p:spPr>
          <a:xfrm>
            <a:off x="6847218" y="6436917"/>
            <a:ext cx="2078966" cy="246221"/>
          </a:xfrm>
          <a:prstGeom prst="rect">
            <a:avLst/>
          </a:prstGeom>
          <a:noFill/>
        </p:spPr>
        <p:txBody>
          <a:bodyPr wrap="square" rtlCol="0">
            <a:spAutoFit/>
          </a:bodyPr>
          <a:lstStyle/>
          <a:p>
            <a:pPr algn="r"/>
            <a:r>
              <a:rPr lang="en-NZ" sz="1000">
                <a:solidFill>
                  <a:schemeClr val="tx2"/>
                </a:solidFill>
                <a:latin typeface="+mn-lt"/>
                <a:cs typeface="Arial" pitchFamily="34" charset="0"/>
              </a:rPr>
              <a:t>education.govt.nz</a:t>
            </a:r>
          </a:p>
        </p:txBody>
      </p:sp>
      <p:grpSp>
        <p:nvGrpSpPr>
          <p:cNvPr id="8" name="Group 7">
            <a:extLst>
              <a:ext uri="{FF2B5EF4-FFF2-40B4-BE49-F238E27FC236}">
                <a16:creationId xmlns:a16="http://schemas.microsoft.com/office/drawing/2014/main" id="{47CF2838-299A-48BC-B6E4-51DBE9587037}"/>
              </a:ext>
            </a:extLst>
          </p:cNvPr>
          <p:cNvGrpSpPr/>
          <p:nvPr userDrawn="1"/>
        </p:nvGrpSpPr>
        <p:grpSpPr>
          <a:xfrm>
            <a:off x="7414421" y="0"/>
            <a:ext cx="1729579" cy="1514476"/>
            <a:chOff x="6806010" y="778959"/>
            <a:chExt cx="1729579" cy="1514476"/>
          </a:xfrm>
        </p:grpSpPr>
        <p:sp>
          <p:nvSpPr>
            <p:cNvPr id="9" name="Isosceles Triangle 8">
              <a:extLst>
                <a:ext uri="{FF2B5EF4-FFF2-40B4-BE49-F238E27FC236}">
                  <a16:creationId xmlns:a16="http://schemas.microsoft.com/office/drawing/2014/main" id="{D63AE2BF-82F0-496C-8065-F551BDAAAB30}"/>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Isosceles Triangle 9">
              <a:extLst>
                <a:ext uri="{FF2B5EF4-FFF2-40B4-BE49-F238E27FC236}">
                  <a16:creationId xmlns:a16="http://schemas.microsoft.com/office/drawing/2014/main" id="{CB8F8B40-2D03-40AC-806A-F59113092F8A}"/>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Isosceles Triangle 10">
              <a:extLst>
                <a:ext uri="{FF2B5EF4-FFF2-40B4-BE49-F238E27FC236}">
                  <a16:creationId xmlns:a16="http://schemas.microsoft.com/office/drawing/2014/main" id="{D81C1645-78B8-4FA5-AAF1-CE3CBE26D994}"/>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Isosceles Triangle 11">
              <a:extLst>
                <a:ext uri="{FF2B5EF4-FFF2-40B4-BE49-F238E27FC236}">
                  <a16:creationId xmlns:a16="http://schemas.microsoft.com/office/drawing/2014/main" id="{B9193859-09CC-487D-9205-21B3D4F9D1C3}"/>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03870019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 y="3621"/>
            <a:ext cx="9148925" cy="6857121"/>
          </a:xfrm>
          <a:prstGeom prst="rect">
            <a:avLst/>
          </a:prstGeom>
        </p:spPr>
      </p:pic>
      <p:sp>
        <p:nvSpPr>
          <p:cNvPr id="7" name="Title 19"/>
          <p:cNvSpPr>
            <a:spLocks noGrp="1"/>
          </p:cNvSpPr>
          <p:nvPr>
            <p:ph type="title"/>
          </p:nvPr>
        </p:nvSpPr>
        <p:spPr>
          <a:xfrm>
            <a:off x="431801" y="2135239"/>
            <a:ext cx="3088258" cy="1112809"/>
          </a:xfrm>
        </p:spPr>
        <p:txBody>
          <a:bodyPr>
            <a:normAutofit/>
          </a:bodyPr>
          <a:lstStyle>
            <a:lvl1pPr>
              <a:defRPr sz="2800" b="0">
                <a:solidFill>
                  <a:schemeClr val="bg1"/>
                </a:solidFill>
              </a:defRPr>
            </a:lvl1pPr>
          </a:lstStyle>
          <a:p>
            <a:r>
              <a:rPr lang="en-US"/>
              <a:t>Click to edit Master title style</a:t>
            </a:r>
            <a:endParaRPr lang="en-NZ"/>
          </a:p>
        </p:txBody>
      </p:sp>
      <p:sp>
        <p:nvSpPr>
          <p:cNvPr id="8" name="Slide Number Placeholder 5"/>
          <p:cNvSpPr>
            <a:spLocks noGrp="1"/>
          </p:cNvSpPr>
          <p:nvPr>
            <p:ph type="sldNum" sz="quarter" idx="12"/>
          </p:nvPr>
        </p:nvSpPr>
        <p:spPr>
          <a:xfrm>
            <a:off x="431800" y="6480048"/>
            <a:ext cx="791828" cy="182345"/>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9" name="Footer Placeholder 4"/>
          <p:cNvSpPr>
            <a:spLocks noGrp="1"/>
          </p:cNvSpPr>
          <p:nvPr>
            <p:ph type="ftr" sz="quarter" idx="11"/>
          </p:nvPr>
        </p:nvSpPr>
        <p:spPr>
          <a:xfrm>
            <a:off x="1161216" y="6480043"/>
            <a:ext cx="363374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10" name="TextBox 9"/>
          <p:cNvSpPr txBox="1"/>
          <p:nvPr userDrawn="1"/>
        </p:nvSpPr>
        <p:spPr>
          <a:xfrm>
            <a:off x="6840361" y="6436917"/>
            <a:ext cx="2078966" cy="276999"/>
          </a:xfrm>
          <a:prstGeom prst="rect">
            <a:avLst/>
          </a:prstGeom>
          <a:noFill/>
        </p:spPr>
        <p:txBody>
          <a:bodyPr wrap="square" rtlCol="0">
            <a:spAutoFit/>
          </a:bodyPr>
          <a:lstStyle/>
          <a:p>
            <a:pPr algn="r"/>
            <a:r>
              <a:rPr lang="en-NZ" sz="1200">
                <a:solidFill>
                  <a:schemeClr val="bg1"/>
                </a:solidFill>
                <a:latin typeface="Arial" pitchFamily="34" charset="0"/>
                <a:cs typeface="Arial" pitchFamily="34" charset="0"/>
              </a:rPr>
              <a:t>education.govt.nz</a:t>
            </a:r>
          </a:p>
        </p:txBody>
      </p:sp>
      <p:grpSp>
        <p:nvGrpSpPr>
          <p:cNvPr id="12" name="Group 11">
            <a:extLst>
              <a:ext uri="{FF2B5EF4-FFF2-40B4-BE49-F238E27FC236}">
                <a16:creationId xmlns:a16="http://schemas.microsoft.com/office/drawing/2014/main" id="{D83717AA-DA2C-4BF4-9AF9-88C48778479E}"/>
              </a:ext>
            </a:extLst>
          </p:cNvPr>
          <p:cNvGrpSpPr/>
          <p:nvPr userDrawn="1"/>
        </p:nvGrpSpPr>
        <p:grpSpPr>
          <a:xfrm>
            <a:off x="7414421" y="0"/>
            <a:ext cx="1729579" cy="1514476"/>
            <a:chOff x="6806010" y="778959"/>
            <a:chExt cx="1729579" cy="1514476"/>
          </a:xfrm>
        </p:grpSpPr>
        <p:sp>
          <p:nvSpPr>
            <p:cNvPr id="13" name="Isosceles Triangle 12">
              <a:extLst>
                <a:ext uri="{FF2B5EF4-FFF2-40B4-BE49-F238E27FC236}">
                  <a16:creationId xmlns:a16="http://schemas.microsoft.com/office/drawing/2014/main" id="{0D61D116-335F-4263-8D55-86F9ED9E0F23}"/>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Isosceles Triangle 13">
              <a:extLst>
                <a:ext uri="{FF2B5EF4-FFF2-40B4-BE49-F238E27FC236}">
                  <a16:creationId xmlns:a16="http://schemas.microsoft.com/office/drawing/2014/main" id="{68DBEAFD-0161-4C2F-9911-4CD610BC1D5B}"/>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Isosceles Triangle 14">
              <a:extLst>
                <a:ext uri="{FF2B5EF4-FFF2-40B4-BE49-F238E27FC236}">
                  <a16:creationId xmlns:a16="http://schemas.microsoft.com/office/drawing/2014/main" id="{56C98F1E-B5B6-435C-9951-A37F00899CAA}"/>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1301A169-E67A-4157-976A-DE97B2334AD3}"/>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291891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295900" y="1545337"/>
            <a:ext cx="3219450" cy="4688778"/>
          </a:xfrm>
        </p:spPr>
        <p:txBody>
          <a:bodyPr/>
          <a:lstStyle>
            <a:lvl1pPr>
              <a:buNone/>
              <a:defRPr/>
            </a:lvl1pPr>
          </a:lstStyle>
          <a:p>
            <a:r>
              <a:rPr lang="en-US"/>
              <a:t>Click icon to add picture</a:t>
            </a:r>
            <a:endParaRPr lang="en-NZ"/>
          </a:p>
        </p:txBody>
      </p:sp>
      <p:sp>
        <p:nvSpPr>
          <p:cNvPr id="2" name="Title 1"/>
          <p:cNvSpPr>
            <a:spLocks noGrp="1"/>
          </p:cNvSpPr>
          <p:nvPr>
            <p:ph type="title" hasCustomPrompt="1"/>
          </p:nvPr>
        </p:nvSpPr>
        <p:spPr>
          <a:xfrm>
            <a:off x="431798" y="539499"/>
            <a:ext cx="7393179" cy="743845"/>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3" name="Content Placeholder 2"/>
          <p:cNvSpPr>
            <a:spLocks noGrp="1"/>
          </p:cNvSpPr>
          <p:nvPr>
            <p:ph idx="1" hasCustomPrompt="1"/>
          </p:nvPr>
        </p:nvSpPr>
        <p:spPr>
          <a:xfrm>
            <a:off x="431800" y="1545340"/>
            <a:ext cx="4766735" cy="4690363"/>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Enter Content Here</a:t>
            </a:r>
          </a:p>
        </p:txBody>
      </p:sp>
      <p:sp>
        <p:nvSpPr>
          <p:cNvPr id="11" name="Slide Number Placeholder 5"/>
          <p:cNvSpPr>
            <a:spLocks noGrp="1"/>
          </p:cNvSpPr>
          <p:nvPr>
            <p:ph type="sldNum" sz="quarter" idx="12"/>
          </p:nvPr>
        </p:nvSpPr>
        <p:spPr>
          <a:xfrm>
            <a:off x="431800" y="6480048"/>
            <a:ext cx="791828" cy="182345"/>
          </a:xfrm>
        </p:spPr>
        <p:txBody>
          <a:bodyPr/>
          <a:lstStyle>
            <a:lvl1pPr algn="l">
              <a:defRPr lang="en-NZ" sz="1200" b="1" kern="1200" smtClean="0">
                <a:solidFill>
                  <a:schemeClr val="tx2"/>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2" name="Footer Placeholder 4"/>
          <p:cNvSpPr>
            <a:spLocks noGrp="1"/>
          </p:cNvSpPr>
          <p:nvPr>
            <p:ph type="ftr" sz="quarter" idx="11"/>
          </p:nvPr>
        </p:nvSpPr>
        <p:spPr>
          <a:xfrm>
            <a:off x="1161216" y="6480043"/>
            <a:ext cx="3633749" cy="178106"/>
          </a:xfrm>
        </p:spPr>
        <p:txBody>
          <a:bodyPr/>
          <a:lstStyle>
            <a:lvl1pPr algn="l">
              <a:defRPr>
                <a:solidFill>
                  <a:schemeClr val="tx2"/>
                </a:solidFill>
                <a:latin typeface="Arial" pitchFamily="34" charset="0"/>
                <a:cs typeface="Arial" pitchFamily="34" charset="0"/>
              </a:defRPr>
            </a:lvl1pPr>
          </a:lstStyle>
          <a:p>
            <a:endParaRPr lang="en-NZ"/>
          </a:p>
        </p:txBody>
      </p:sp>
      <p:sp>
        <p:nvSpPr>
          <p:cNvPr id="13" name="TextBox 12"/>
          <p:cNvSpPr txBox="1"/>
          <p:nvPr userDrawn="1"/>
        </p:nvSpPr>
        <p:spPr>
          <a:xfrm>
            <a:off x="6840361" y="6436917"/>
            <a:ext cx="2078966" cy="276999"/>
          </a:xfrm>
          <a:prstGeom prst="rect">
            <a:avLst/>
          </a:prstGeom>
          <a:noFill/>
        </p:spPr>
        <p:txBody>
          <a:bodyPr wrap="square" rtlCol="0">
            <a:spAutoFit/>
          </a:bodyPr>
          <a:lstStyle/>
          <a:p>
            <a:pPr algn="r"/>
            <a:r>
              <a:rPr lang="en-NZ" sz="1200">
                <a:solidFill>
                  <a:schemeClr val="tx2"/>
                </a:solidFill>
                <a:latin typeface="Arial" pitchFamily="34" charset="0"/>
                <a:cs typeface="Arial" pitchFamily="34" charset="0"/>
              </a:rPr>
              <a:t>education.govt.nz</a:t>
            </a:r>
          </a:p>
        </p:txBody>
      </p:sp>
      <p:grpSp>
        <p:nvGrpSpPr>
          <p:cNvPr id="9" name="Group 8">
            <a:extLst>
              <a:ext uri="{FF2B5EF4-FFF2-40B4-BE49-F238E27FC236}">
                <a16:creationId xmlns:a16="http://schemas.microsoft.com/office/drawing/2014/main" id="{0D25B257-6450-4317-B5EB-71C1DE5AE63E}"/>
              </a:ext>
            </a:extLst>
          </p:cNvPr>
          <p:cNvGrpSpPr/>
          <p:nvPr userDrawn="1"/>
        </p:nvGrpSpPr>
        <p:grpSpPr>
          <a:xfrm>
            <a:off x="7414421" y="0"/>
            <a:ext cx="1729579" cy="1514476"/>
            <a:chOff x="6806010" y="778959"/>
            <a:chExt cx="1729579" cy="1514476"/>
          </a:xfrm>
        </p:grpSpPr>
        <p:sp>
          <p:nvSpPr>
            <p:cNvPr id="14" name="Isosceles Triangle 13">
              <a:extLst>
                <a:ext uri="{FF2B5EF4-FFF2-40B4-BE49-F238E27FC236}">
                  <a16:creationId xmlns:a16="http://schemas.microsoft.com/office/drawing/2014/main" id="{267B0373-4BD7-4E50-8610-E14F28BD6FED}"/>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55949A9D-5B43-40CF-8F14-897FC11B30E2}"/>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BD00B82C-B8D7-4FB0-BD07-951CECAF1821}"/>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AD0048BA-9549-4101-A0F8-E689F137537B}"/>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77319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036614" y="1558608"/>
            <a:ext cx="3478736" cy="4675511"/>
          </a:xfrm>
        </p:spPr>
        <p:txBody>
          <a:bodyPr/>
          <a:lstStyle>
            <a:lvl1pPr>
              <a:buNone/>
              <a:defRPr/>
            </a:lvl1pPr>
          </a:lstStyle>
          <a:p>
            <a:r>
              <a:rPr lang="en-US"/>
              <a:t>Click icon to add picture</a:t>
            </a:r>
            <a:endParaRPr lang="en-NZ"/>
          </a:p>
        </p:txBody>
      </p:sp>
      <p:sp>
        <p:nvSpPr>
          <p:cNvPr id="2" name="Title 1"/>
          <p:cNvSpPr>
            <a:spLocks noGrp="1"/>
          </p:cNvSpPr>
          <p:nvPr>
            <p:ph type="title" hasCustomPrompt="1"/>
          </p:nvPr>
        </p:nvSpPr>
        <p:spPr>
          <a:xfrm>
            <a:off x="431800" y="548639"/>
            <a:ext cx="7004171" cy="734701"/>
          </a:xfrm>
        </p:spPr>
        <p:txBody>
          <a:bodyPr>
            <a:normAutofit/>
          </a:bodyPr>
          <a:lstStyle>
            <a:lvl1pPr>
              <a:defRPr sz="3600" b="1">
                <a:solidFill>
                  <a:schemeClr val="tx2"/>
                </a:solidFill>
                <a:latin typeface="+mj-lt"/>
                <a:cs typeface="Arial" panose="020B0604020202020204" pitchFamily="34" charset="0"/>
              </a:defRPr>
            </a:lvl1pPr>
          </a:lstStyle>
          <a:p>
            <a:r>
              <a:rPr lang="en-US"/>
              <a:t>Enter Title Here</a:t>
            </a:r>
          </a:p>
        </p:txBody>
      </p:sp>
      <p:sp>
        <p:nvSpPr>
          <p:cNvPr id="3" name="Content Placeholder 2"/>
          <p:cNvSpPr>
            <a:spLocks noGrp="1"/>
          </p:cNvSpPr>
          <p:nvPr>
            <p:ph idx="1" hasCustomPrompt="1"/>
          </p:nvPr>
        </p:nvSpPr>
        <p:spPr>
          <a:xfrm>
            <a:off x="431799" y="1563625"/>
            <a:ext cx="4355086" cy="4672075"/>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Enter Content Here</a:t>
            </a:r>
          </a:p>
        </p:txBody>
      </p:sp>
      <p:sp>
        <p:nvSpPr>
          <p:cNvPr id="11" name="Slide Number Placeholder 5"/>
          <p:cNvSpPr>
            <a:spLocks noGrp="1"/>
          </p:cNvSpPr>
          <p:nvPr>
            <p:ph type="sldNum" sz="quarter" idx="12"/>
          </p:nvPr>
        </p:nvSpPr>
        <p:spPr>
          <a:xfrm>
            <a:off x="423721" y="6480048"/>
            <a:ext cx="791828" cy="182345"/>
          </a:xfrm>
        </p:spPr>
        <p:txBody>
          <a:bodyPr/>
          <a:lstStyle>
            <a:lvl1pPr algn="l">
              <a:defRPr lang="en-NZ" sz="1200" b="1" kern="1200" smtClean="0">
                <a:solidFill>
                  <a:schemeClr val="tx2"/>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2" name="Footer Placeholder 4"/>
          <p:cNvSpPr>
            <a:spLocks noGrp="1"/>
          </p:cNvSpPr>
          <p:nvPr>
            <p:ph type="ftr" sz="quarter" idx="11"/>
          </p:nvPr>
        </p:nvSpPr>
        <p:spPr>
          <a:xfrm>
            <a:off x="1153137" y="6480043"/>
            <a:ext cx="3633749" cy="178106"/>
          </a:xfrm>
        </p:spPr>
        <p:txBody>
          <a:bodyPr/>
          <a:lstStyle>
            <a:lvl1pPr algn="l">
              <a:defRPr>
                <a:solidFill>
                  <a:schemeClr val="tx2"/>
                </a:solidFill>
                <a:latin typeface="Arial" pitchFamily="34" charset="0"/>
                <a:cs typeface="Arial" pitchFamily="34" charset="0"/>
              </a:defRPr>
            </a:lvl1pPr>
          </a:lstStyle>
          <a:p>
            <a:endParaRPr lang="en-NZ"/>
          </a:p>
        </p:txBody>
      </p:sp>
      <p:sp>
        <p:nvSpPr>
          <p:cNvPr id="13" name="TextBox 12"/>
          <p:cNvSpPr txBox="1"/>
          <p:nvPr userDrawn="1"/>
        </p:nvSpPr>
        <p:spPr>
          <a:xfrm>
            <a:off x="6819786" y="6436917"/>
            <a:ext cx="2078966" cy="276999"/>
          </a:xfrm>
          <a:prstGeom prst="rect">
            <a:avLst/>
          </a:prstGeom>
          <a:noFill/>
        </p:spPr>
        <p:txBody>
          <a:bodyPr wrap="square" rtlCol="0">
            <a:spAutoFit/>
          </a:bodyPr>
          <a:lstStyle/>
          <a:p>
            <a:pPr algn="r"/>
            <a:r>
              <a:rPr lang="en-NZ" sz="1200">
                <a:solidFill>
                  <a:schemeClr val="tx2"/>
                </a:solidFill>
                <a:latin typeface="Arial" pitchFamily="34" charset="0"/>
                <a:cs typeface="Arial" pitchFamily="34" charset="0"/>
              </a:rPr>
              <a:t>education.govt.nz</a:t>
            </a:r>
          </a:p>
        </p:txBody>
      </p:sp>
      <p:grpSp>
        <p:nvGrpSpPr>
          <p:cNvPr id="9" name="Group 8">
            <a:extLst>
              <a:ext uri="{FF2B5EF4-FFF2-40B4-BE49-F238E27FC236}">
                <a16:creationId xmlns:a16="http://schemas.microsoft.com/office/drawing/2014/main" id="{E5EF6D51-B996-4865-A870-35FEEBA37257}"/>
              </a:ext>
            </a:extLst>
          </p:cNvPr>
          <p:cNvGrpSpPr/>
          <p:nvPr userDrawn="1"/>
        </p:nvGrpSpPr>
        <p:grpSpPr>
          <a:xfrm>
            <a:off x="7414421" y="0"/>
            <a:ext cx="1729579" cy="1514476"/>
            <a:chOff x="6806010" y="778959"/>
            <a:chExt cx="1729579" cy="1514476"/>
          </a:xfrm>
        </p:grpSpPr>
        <p:sp>
          <p:nvSpPr>
            <p:cNvPr id="14" name="Isosceles Triangle 13">
              <a:extLst>
                <a:ext uri="{FF2B5EF4-FFF2-40B4-BE49-F238E27FC236}">
                  <a16:creationId xmlns:a16="http://schemas.microsoft.com/office/drawing/2014/main" id="{BCB486D4-2BB2-4EB9-9F41-0998B71DD3F4}"/>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0BADFDAF-BCBB-4E52-A85F-9864557605EF}"/>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35B3FE17-ACCF-4AC8-8BF7-3142FD71D238}"/>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3D874689-79CB-42C0-AFF3-09DF37B6E1D6}"/>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77319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1F74AB-BEEE-44EC-99E9-FF3FDAED9AE9}"/>
              </a:ext>
            </a:extLst>
          </p:cNvPr>
          <p:cNvSpPr/>
          <p:nvPr userDrawn="1"/>
        </p:nvSpPr>
        <p:spPr>
          <a:xfrm>
            <a:off x="0" y="0"/>
            <a:ext cx="9158709" cy="6865323"/>
          </a:xfrm>
          <a:prstGeom prst="rect">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 name="Group 2">
            <a:extLst>
              <a:ext uri="{FF2B5EF4-FFF2-40B4-BE49-F238E27FC236}">
                <a16:creationId xmlns:a16="http://schemas.microsoft.com/office/drawing/2014/main" id="{86268429-C74D-44C2-8DD7-C444A3EA821B}"/>
              </a:ext>
            </a:extLst>
          </p:cNvPr>
          <p:cNvGrpSpPr/>
          <p:nvPr userDrawn="1"/>
        </p:nvGrpSpPr>
        <p:grpSpPr>
          <a:xfrm>
            <a:off x="7414421" y="0"/>
            <a:ext cx="1729579" cy="1514476"/>
            <a:chOff x="6806010" y="778959"/>
            <a:chExt cx="1729579" cy="1514476"/>
          </a:xfrm>
        </p:grpSpPr>
        <p:sp>
          <p:nvSpPr>
            <p:cNvPr id="4" name="Isosceles Triangle 3">
              <a:extLst>
                <a:ext uri="{FF2B5EF4-FFF2-40B4-BE49-F238E27FC236}">
                  <a16:creationId xmlns:a16="http://schemas.microsoft.com/office/drawing/2014/main" id="{C1DE91DD-378F-49B6-9962-B1788402EDB4}"/>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F47260B9-30D9-4F42-95E5-5FC765E8D19B}"/>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Isosceles Triangle 5">
              <a:extLst>
                <a:ext uri="{FF2B5EF4-FFF2-40B4-BE49-F238E27FC236}">
                  <a16:creationId xmlns:a16="http://schemas.microsoft.com/office/drawing/2014/main" id="{8ACF6DFD-EDD2-40B2-9E80-3427CA456994}"/>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Isosceles Triangle 6">
              <a:extLst>
                <a:ext uri="{FF2B5EF4-FFF2-40B4-BE49-F238E27FC236}">
                  <a16:creationId xmlns:a16="http://schemas.microsoft.com/office/drawing/2014/main" id="{F43368FB-14D9-4C0E-AACC-66C3B5DD9CB8}"/>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9" name="Right Triangle 8">
            <a:extLst>
              <a:ext uri="{FF2B5EF4-FFF2-40B4-BE49-F238E27FC236}">
                <a16:creationId xmlns:a16="http://schemas.microsoft.com/office/drawing/2014/main" id="{EC8F8EAB-D027-49AF-A9E9-F4DF026326AE}"/>
              </a:ext>
            </a:extLst>
          </p:cNvPr>
          <p:cNvSpPr/>
          <p:nvPr userDrawn="1"/>
        </p:nvSpPr>
        <p:spPr>
          <a:xfrm flipH="1">
            <a:off x="5153112" y="0"/>
            <a:ext cx="4005597" cy="6866545"/>
          </a:xfrm>
          <a:prstGeom prst="rtTriangle">
            <a:avLst/>
          </a:prstGeom>
          <a:solidFill>
            <a:srgbClr val="6E99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10F329A1-B2E4-474F-BE1C-BD78064654EC}"/>
              </a:ext>
            </a:extLst>
          </p:cNvPr>
          <p:cNvGrpSpPr/>
          <p:nvPr userDrawn="1"/>
        </p:nvGrpSpPr>
        <p:grpSpPr>
          <a:xfrm>
            <a:off x="7425115" y="0"/>
            <a:ext cx="1724817" cy="1514476"/>
            <a:chOff x="6808391" y="778959"/>
            <a:chExt cx="1724817" cy="1514476"/>
          </a:xfrm>
        </p:grpSpPr>
        <p:sp>
          <p:nvSpPr>
            <p:cNvPr id="11" name="Isosceles Triangle 10">
              <a:extLst>
                <a:ext uri="{FF2B5EF4-FFF2-40B4-BE49-F238E27FC236}">
                  <a16:creationId xmlns:a16="http://schemas.microsoft.com/office/drawing/2014/main" id="{31105573-786F-456F-A616-4676BF8D57B6}"/>
                </a:ext>
              </a:extLst>
            </p:cNvPr>
            <p:cNvSpPr/>
            <p:nvPr userDrawn="1"/>
          </p:nvSpPr>
          <p:spPr>
            <a:xfrm rot="10800000">
              <a:off x="7667228"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Isosceles Triangle 11">
              <a:extLst>
                <a:ext uri="{FF2B5EF4-FFF2-40B4-BE49-F238E27FC236}">
                  <a16:creationId xmlns:a16="http://schemas.microsoft.com/office/drawing/2014/main" id="{08F2B5C5-6F09-4D2E-95F4-CD6D4E6268C4}"/>
                </a:ext>
              </a:extLst>
            </p:cNvPr>
            <p:cNvSpPr/>
            <p:nvPr userDrawn="1"/>
          </p:nvSpPr>
          <p:spPr>
            <a:xfrm rot="10800000">
              <a:off x="6808391"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Isosceles Triangle 12">
              <a:extLst>
                <a:ext uri="{FF2B5EF4-FFF2-40B4-BE49-F238E27FC236}">
                  <a16:creationId xmlns:a16="http://schemas.microsoft.com/office/drawing/2014/main" id="{561AA805-F24C-4D18-A6D7-35CDF5B4F69C}"/>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Isosceles Triangle 13">
              <a:extLst>
                <a:ext uri="{FF2B5EF4-FFF2-40B4-BE49-F238E27FC236}">
                  <a16:creationId xmlns:a16="http://schemas.microsoft.com/office/drawing/2014/main" id="{A9F2FBAC-DAC6-4002-A056-850E45BC5563}"/>
                </a:ext>
              </a:extLst>
            </p:cNvPr>
            <p:cNvSpPr/>
            <p:nvPr userDrawn="1"/>
          </p:nvSpPr>
          <p:spPr>
            <a:xfrm>
              <a:off x="7239000"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5" name="Isosceles Triangle 14">
            <a:extLst>
              <a:ext uri="{FF2B5EF4-FFF2-40B4-BE49-F238E27FC236}">
                <a16:creationId xmlns:a16="http://schemas.microsoft.com/office/drawing/2014/main" id="{3AC05057-FD16-4E50-95F8-E9EBB2818D5E}"/>
              </a:ext>
            </a:extLst>
          </p:cNvPr>
          <p:cNvSpPr/>
          <p:nvPr userDrawn="1"/>
        </p:nvSpPr>
        <p:spPr>
          <a:xfrm>
            <a:off x="4017767" y="4447087"/>
            <a:ext cx="2768138" cy="2418236"/>
          </a:xfrm>
          <a:prstGeom prst="triangle">
            <a:avLst/>
          </a:prstGeom>
          <a:solidFill>
            <a:srgbClr val="2041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6" name="Picture 15" descr="A picture containing shape&#10;&#10;Description automatically generated">
            <a:extLst>
              <a:ext uri="{FF2B5EF4-FFF2-40B4-BE49-F238E27FC236}">
                <a16:creationId xmlns:a16="http://schemas.microsoft.com/office/drawing/2014/main" id="{991448F1-555D-445B-ACFE-2071CBDAD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78" y="5409222"/>
            <a:ext cx="2068584" cy="1051738"/>
          </a:xfrm>
          <a:prstGeom prst="rect">
            <a:avLst/>
          </a:prstGeom>
        </p:spPr>
      </p:pic>
      <p:pic>
        <p:nvPicPr>
          <p:cNvPr id="18" name="Picture 17" descr="Text&#10;&#10;Description automatically generated">
            <a:extLst>
              <a:ext uri="{FF2B5EF4-FFF2-40B4-BE49-F238E27FC236}">
                <a16:creationId xmlns:a16="http://schemas.microsoft.com/office/drawing/2014/main" id="{C0D71E5F-8FB3-45E8-8597-5B8F978FD4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5899896"/>
            <a:ext cx="1678205" cy="633679"/>
          </a:xfrm>
          <a:prstGeom prst="rect">
            <a:avLst/>
          </a:prstGeom>
        </p:spPr>
      </p:pic>
      <p:sp>
        <p:nvSpPr>
          <p:cNvPr id="19" name="TextBox 18">
            <a:extLst>
              <a:ext uri="{FF2B5EF4-FFF2-40B4-BE49-F238E27FC236}">
                <a16:creationId xmlns:a16="http://schemas.microsoft.com/office/drawing/2014/main" id="{8AAC8DCE-C022-4EDD-9259-40C5533FF640}"/>
              </a:ext>
            </a:extLst>
          </p:cNvPr>
          <p:cNvSpPr txBox="1"/>
          <p:nvPr userDrawn="1"/>
        </p:nvSpPr>
        <p:spPr>
          <a:xfrm>
            <a:off x="355131" y="6278670"/>
            <a:ext cx="2249906" cy="292388"/>
          </a:xfrm>
          <a:prstGeom prst="rect">
            <a:avLst/>
          </a:prstGeom>
          <a:noFill/>
        </p:spPr>
        <p:txBody>
          <a:bodyPr wrap="square" rtlCol="0">
            <a:spAutoFit/>
          </a:bodyPr>
          <a:lstStyle/>
          <a:p>
            <a:r>
              <a:rPr lang="en-NZ" sz="1300"/>
              <a:t>education.govt.nz</a:t>
            </a:r>
          </a:p>
        </p:txBody>
      </p:sp>
      <p:sp>
        <p:nvSpPr>
          <p:cNvPr id="20" name="TextBox 19">
            <a:extLst>
              <a:ext uri="{FF2B5EF4-FFF2-40B4-BE49-F238E27FC236}">
                <a16:creationId xmlns:a16="http://schemas.microsoft.com/office/drawing/2014/main" id="{E4A1A80A-0D05-44DD-99A0-69DB75BCB94B}"/>
              </a:ext>
            </a:extLst>
          </p:cNvPr>
          <p:cNvSpPr txBox="1"/>
          <p:nvPr userDrawn="1"/>
        </p:nvSpPr>
        <p:spPr>
          <a:xfrm>
            <a:off x="2217779" y="2842812"/>
            <a:ext cx="4708441" cy="1169551"/>
          </a:xfrm>
          <a:prstGeom prst="rect">
            <a:avLst/>
          </a:prstGeom>
          <a:noFill/>
        </p:spPr>
        <p:txBody>
          <a:bodyPr wrap="square" rtlCol="0">
            <a:spAutoFit/>
          </a:bodyPr>
          <a:lstStyle/>
          <a:p>
            <a:pPr algn="ctr"/>
            <a:r>
              <a:rPr lang="en-NZ" sz="1500">
                <a:latin typeface="Gotham" panose="02000504020000020004" pitchFamily="2" charset="0"/>
              </a:rPr>
              <a:t>We </a:t>
            </a:r>
            <a:r>
              <a:rPr lang="en-NZ" sz="1500" b="1">
                <a:latin typeface="Gotham" panose="02000504020000020004" pitchFamily="2" charset="0"/>
              </a:rPr>
              <a:t>shape</a:t>
            </a:r>
            <a:r>
              <a:rPr lang="en-NZ" sz="1500">
                <a:latin typeface="Gotham" panose="02000504020000020004" pitchFamily="2" charset="0"/>
              </a:rPr>
              <a:t> an </a:t>
            </a:r>
            <a:r>
              <a:rPr lang="en-NZ" sz="1500" b="1">
                <a:latin typeface="Gotham" panose="02000504020000020004" pitchFamily="2" charset="0"/>
              </a:rPr>
              <a:t>education</a:t>
            </a:r>
            <a:r>
              <a:rPr lang="en-NZ" sz="1500">
                <a:latin typeface="Gotham" panose="02000504020000020004" pitchFamily="2" charset="0"/>
              </a:rPr>
              <a:t> system that delivers </a:t>
            </a:r>
            <a:r>
              <a:rPr lang="en-NZ" sz="1500" b="1">
                <a:latin typeface="Gotham" panose="02000504020000020004" pitchFamily="2" charset="0"/>
              </a:rPr>
              <a:t>equitable</a:t>
            </a:r>
            <a:r>
              <a:rPr lang="en-NZ" sz="1500">
                <a:latin typeface="Gotham" panose="02000504020000020004" pitchFamily="2" charset="0"/>
              </a:rPr>
              <a:t> and </a:t>
            </a:r>
            <a:r>
              <a:rPr lang="en-NZ" sz="1500" b="1">
                <a:latin typeface="Gotham" panose="02000504020000020004" pitchFamily="2" charset="0"/>
              </a:rPr>
              <a:t>excellent outcomes</a:t>
            </a:r>
          </a:p>
          <a:p>
            <a:pPr algn="ctr"/>
            <a:endParaRPr lang="en-NZ" sz="1000">
              <a:latin typeface="+mn-lt"/>
            </a:endParaRPr>
          </a:p>
          <a:p>
            <a:pPr algn="ctr"/>
            <a:r>
              <a:rPr lang="en-NZ" sz="1500">
                <a:latin typeface="Gotham" panose="02000504020000020004" pitchFamily="2" charset="0"/>
              </a:rPr>
              <a:t>He </a:t>
            </a:r>
            <a:r>
              <a:rPr lang="en-NZ" sz="1500" err="1">
                <a:latin typeface="Gotham" panose="02000504020000020004" pitchFamily="2" charset="0"/>
              </a:rPr>
              <a:t>mea</a:t>
            </a:r>
            <a:r>
              <a:rPr lang="en-NZ" sz="1500">
                <a:latin typeface="Gotham" panose="02000504020000020004" pitchFamily="2" charset="0"/>
              </a:rPr>
              <a:t> </a:t>
            </a:r>
            <a:r>
              <a:rPr lang="en-NZ" sz="1500" b="1" err="1">
                <a:latin typeface="Gotham" panose="02000504020000020004" pitchFamily="2" charset="0"/>
              </a:rPr>
              <a:t>t</a:t>
            </a:r>
            <a:r>
              <a:rPr lang="en-NZ" sz="1400" b="1" err="1">
                <a:latin typeface="+mj-lt"/>
              </a:rPr>
              <a:t>ā</a:t>
            </a:r>
            <a:r>
              <a:rPr lang="en-NZ" sz="1500" b="1" err="1">
                <a:latin typeface="Gotham" panose="02000504020000020004" pitchFamily="2" charset="0"/>
              </a:rPr>
              <a:t>rai</a:t>
            </a:r>
            <a:r>
              <a:rPr lang="en-NZ" sz="1500">
                <a:latin typeface="+mn-lt"/>
              </a:rPr>
              <a:t> </a:t>
            </a:r>
            <a:r>
              <a:rPr lang="en-NZ" sz="1500">
                <a:latin typeface="Gotham" panose="02000504020000020004" pitchFamily="2" charset="0"/>
              </a:rPr>
              <a:t>e </a:t>
            </a:r>
            <a:r>
              <a:rPr lang="en-NZ" sz="1500" err="1">
                <a:latin typeface="Gotham" panose="02000504020000020004" pitchFamily="2" charset="0"/>
              </a:rPr>
              <a:t>m</a:t>
            </a:r>
            <a:r>
              <a:rPr lang="en-NZ" sz="1500" err="1">
                <a:latin typeface="+mn-lt"/>
              </a:rPr>
              <a:t>ā</a:t>
            </a:r>
            <a:r>
              <a:rPr lang="en-NZ" sz="1500" err="1">
                <a:latin typeface="Gotham" panose="02000504020000020004" pitchFamily="2" charset="0"/>
              </a:rPr>
              <a:t>tou</a:t>
            </a:r>
            <a:r>
              <a:rPr lang="en-NZ" sz="1500">
                <a:latin typeface="Gotham" panose="02000504020000020004" pitchFamily="2" charset="0"/>
              </a:rPr>
              <a:t> te </a:t>
            </a:r>
            <a:r>
              <a:rPr lang="en-NZ" sz="1500" b="1" err="1">
                <a:latin typeface="Gotham" panose="02000504020000020004" pitchFamily="2" charset="0"/>
              </a:rPr>
              <a:t>m</a:t>
            </a:r>
            <a:r>
              <a:rPr lang="en-NZ" sz="1400" b="1" err="1">
                <a:latin typeface="+mj-lt"/>
              </a:rPr>
              <a:t>ā</a:t>
            </a:r>
            <a:r>
              <a:rPr lang="en-NZ" sz="1500" b="1" err="1">
                <a:latin typeface="Gotham" panose="02000504020000020004" pitchFamily="2" charset="0"/>
              </a:rPr>
              <a:t>tauranga</a:t>
            </a:r>
            <a:endParaRPr lang="en-NZ" sz="1500" b="1">
              <a:latin typeface="Gotham" panose="02000504020000020004" pitchFamily="2" charset="0"/>
            </a:endParaRPr>
          </a:p>
          <a:p>
            <a:pPr algn="ctr"/>
            <a:r>
              <a:rPr lang="en-NZ" sz="1500">
                <a:latin typeface="Gotham" panose="02000504020000020004" pitchFamily="2" charset="0"/>
              </a:rPr>
              <a:t>kia </a:t>
            </a:r>
            <a:r>
              <a:rPr lang="en-NZ" sz="1500" b="1" err="1">
                <a:latin typeface="Gotham" panose="02000504020000020004" pitchFamily="2" charset="0"/>
              </a:rPr>
              <a:t>rangatira</a:t>
            </a:r>
            <a:r>
              <a:rPr lang="en-NZ" sz="1500">
                <a:latin typeface="Gotham" panose="02000504020000020004" pitchFamily="2" charset="0"/>
              </a:rPr>
              <a:t> ai, kia </a:t>
            </a:r>
            <a:r>
              <a:rPr lang="en-NZ" sz="1500" b="1">
                <a:latin typeface="Gotham" panose="02000504020000020004" pitchFamily="2" charset="0"/>
              </a:rPr>
              <a:t>mana </a:t>
            </a:r>
            <a:r>
              <a:rPr lang="en-NZ" sz="1500" b="1" err="1">
                <a:latin typeface="Gotham" panose="02000504020000020004" pitchFamily="2" charset="0"/>
              </a:rPr>
              <a:t>taurite</a:t>
            </a:r>
            <a:r>
              <a:rPr lang="en-NZ" sz="1500">
                <a:latin typeface="Gotham" panose="02000504020000020004" pitchFamily="2" charset="0"/>
              </a:rPr>
              <a:t> ai </a:t>
            </a:r>
            <a:r>
              <a:rPr lang="en-NZ" sz="1500" err="1">
                <a:latin typeface="+mn-lt"/>
              </a:rPr>
              <a:t>ō</a:t>
            </a:r>
            <a:r>
              <a:rPr lang="en-NZ" sz="1500" err="1">
                <a:latin typeface="Gotham" panose="02000504020000020004" pitchFamily="2" charset="0"/>
              </a:rPr>
              <a:t>na</a:t>
            </a:r>
            <a:r>
              <a:rPr lang="en-NZ" sz="1500">
                <a:latin typeface="Gotham" panose="02000504020000020004" pitchFamily="2" charset="0"/>
              </a:rPr>
              <a:t> </a:t>
            </a:r>
            <a:r>
              <a:rPr lang="en-NZ" sz="1500" b="1" err="1">
                <a:latin typeface="Gotham" panose="02000504020000020004" pitchFamily="2" charset="0"/>
              </a:rPr>
              <a:t>huanga</a:t>
            </a:r>
            <a:endParaRPr lang="en-NZ" sz="1500" b="1">
              <a:latin typeface="Gotham" panose="02000504020000020004" pitchFamily="2" charset="0"/>
            </a:endParaRPr>
          </a:p>
        </p:txBody>
      </p:sp>
    </p:spTree>
    <p:extLst>
      <p:ext uri="{BB962C8B-B14F-4D97-AF65-F5344CB8AC3E}">
        <p14:creationId xmlns:p14="http://schemas.microsoft.com/office/powerpoint/2010/main" val="246910433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place Master Slide Instructio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905" y="5357853"/>
            <a:ext cx="5345896" cy="776643"/>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073" r="31667"/>
          <a:stretch/>
        </p:blipFill>
        <p:spPr>
          <a:xfrm>
            <a:off x="546904" y="3637236"/>
            <a:ext cx="7921608" cy="827902"/>
          </a:xfrm>
          <a:prstGeom prst="rect">
            <a:avLst/>
          </a:prstGeom>
        </p:spPr>
      </p:pic>
      <p:pic>
        <p:nvPicPr>
          <p:cNvPr id="19" name="Picture 18"/>
          <p:cNvPicPr>
            <a:picLocks noChangeAspect="1"/>
          </p:cNvPicPr>
          <p:nvPr userDrawn="1"/>
        </p:nvPicPr>
        <p:blipFill rotWithShape="1">
          <a:blip r:embed="rId4">
            <a:extLst>
              <a:ext uri="{28A0092B-C50C-407E-A947-70E740481C1C}">
                <a14:useLocalDpi xmlns:a14="http://schemas.microsoft.com/office/drawing/2010/main" val="0"/>
              </a:ext>
            </a:extLst>
          </a:blip>
          <a:srcRect l="22828" r="11884"/>
          <a:stretch/>
        </p:blipFill>
        <p:spPr>
          <a:xfrm>
            <a:off x="546904" y="2316996"/>
            <a:ext cx="7921608" cy="689319"/>
          </a:xfrm>
          <a:prstGeom prst="rect">
            <a:avLst/>
          </a:prstGeom>
        </p:spPr>
      </p:pic>
      <p:pic>
        <p:nvPicPr>
          <p:cNvPr id="21" name="Picture 20"/>
          <p:cNvPicPr>
            <a:picLocks noChangeAspect="1"/>
          </p:cNvPicPr>
          <p:nvPr userDrawn="1"/>
        </p:nvPicPr>
        <p:blipFill rotWithShape="1">
          <a:blip r:embed="rId5">
            <a:extLst>
              <a:ext uri="{28A0092B-C50C-407E-A947-70E740481C1C}">
                <a14:useLocalDpi xmlns:a14="http://schemas.microsoft.com/office/drawing/2010/main" val="0"/>
              </a:ext>
            </a:extLst>
          </a:blip>
          <a:srcRect r="49199"/>
          <a:stretch/>
        </p:blipFill>
        <p:spPr>
          <a:xfrm>
            <a:off x="511006" y="947368"/>
            <a:ext cx="4645194" cy="858982"/>
          </a:xfrm>
          <a:prstGeom prst="rect">
            <a:avLst/>
          </a:prstGeom>
        </p:spPr>
      </p:pic>
      <p:sp>
        <p:nvSpPr>
          <p:cNvPr id="22" name="TextBox 21"/>
          <p:cNvSpPr txBox="1"/>
          <p:nvPr userDrawn="1"/>
        </p:nvSpPr>
        <p:spPr>
          <a:xfrm>
            <a:off x="440314" y="251014"/>
            <a:ext cx="4690197" cy="461665"/>
          </a:xfrm>
          <a:prstGeom prst="rect">
            <a:avLst/>
          </a:prstGeom>
          <a:noFill/>
        </p:spPr>
        <p:txBody>
          <a:bodyPr wrap="square" rtlCol="0">
            <a:spAutoFit/>
          </a:bodyPr>
          <a:lstStyle/>
          <a:p>
            <a:r>
              <a:rPr lang="en-NZ" sz="2400" b="1">
                <a:latin typeface="Arial" panose="020B0604020202020204" pitchFamily="34" charset="0"/>
                <a:cs typeface="Arial" panose="020B0604020202020204" pitchFamily="34" charset="0"/>
              </a:rPr>
              <a:t>Replacing Master Slide</a:t>
            </a:r>
            <a:r>
              <a:rPr lang="en-NZ" sz="2400" b="1" baseline="0">
                <a:latin typeface="Arial" panose="020B0604020202020204" pitchFamily="34" charset="0"/>
                <a:cs typeface="Arial" panose="020B0604020202020204" pitchFamily="34" charset="0"/>
              </a:rPr>
              <a:t> Images</a:t>
            </a:r>
            <a:endParaRPr lang="en-NZ" sz="2400" b="1">
              <a:latin typeface="Arial" panose="020B0604020202020204" pitchFamily="34" charset="0"/>
              <a:cs typeface="Arial" panose="020B0604020202020204" pitchFamily="34" charset="0"/>
            </a:endParaRPr>
          </a:p>
        </p:txBody>
      </p:sp>
      <p:sp>
        <p:nvSpPr>
          <p:cNvPr id="23" name="TextBox 22"/>
          <p:cNvSpPr txBox="1"/>
          <p:nvPr userDrawn="1"/>
        </p:nvSpPr>
        <p:spPr>
          <a:xfrm>
            <a:off x="459504" y="1813907"/>
            <a:ext cx="4690752" cy="276999"/>
          </a:xfrm>
          <a:prstGeom prst="rect">
            <a:avLst/>
          </a:prstGeom>
          <a:noFill/>
        </p:spPr>
        <p:txBody>
          <a:bodyPr wrap="square" rtlCol="0">
            <a:spAutoFit/>
          </a:bodyPr>
          <a:lstStyle/>
          <a:p>
            <a:r>
              <a:rPr lang="en-NZ" sz="1200" kern="1200">
                <a:solidFill>
                  <a:schemeClr val="tx1"/>
                </a:solidFill>
                <a:effectLst/>
                <a:latin typeface="Arial" panose="020B0604020202020204" pitchFamily="34" charset="0"/>
                <a:ea typeface="+mn-ea"/>
                <a:cs typeface="Arial" panose="020B0604020202020204" pitchFamily="34" charset="0"/>
              </a:rPr>
              <a:t>1. Select the </a:t>
            </a:r>
            <a:r>
              <a:rPr lang="en-NZ" sz="1200" b="1" i="1" kern="1200">
                <a:solidFill>
                  <a:schemeClr val="tx1"/>
                </a:solidFill>
                <a:effectLst/>
                <a:latin typeface="Arial" panose="020B0604020202020204" pitchFamily="34" charset="0"/>
                <a:ea typeface="+mn-ea"/>
                <a:cs typeface="Arial" panose="020B0604020202020204" pitchFamily="34" charset="0"/>
              </a:rPr>
              <a:t>View</a:t>
            </a:r>
            <a:r>
              <a:rPr lang="en-NZ" sz="1200" i="1" kern="1200">
                <a:solidFill>
                  <a:schemeClr val="tx1"/>
                </a:solidFill>
                <a:effectLst/>
                <a:latin typeface="Arial" panose="020B0604020202020204" pitchFamily="34" charset="0"/>
                <a:ea typeface="+mn-ea"/>
                <a:cs typeface="Arial" panose="020B0604020202020204" pitchFamily="34" charset="0"/>
              </a:rPr>
              <a:t> </a:t>
            </a:r>
            <a:r>
              <a:rPr lang="en-NZ" sz="1200" i="0" kern="1200">
                <a:solidFill>
                  <a:schemeClr val="tx1"/>
                </a:solidFill>
                <a:effectLst/>
                <a:latin typeface="Arial" panose="020B0604020202020204" pitchFamily="34" charset="0"/>
                <a:ea typeface="+mn-ea"/>
                <a:cs typeface="Arial" panose="020B0604020202020204" pitchFamily="34" charset="0"/>
              </a:rPr>
              <a:t>tab </a:t>
            </a:r>
            <a:r>
              <a:rPr lang="en-NZ" sz="1200" kern="1200">
                <a:solidFill>
                  <a:schemeClr val="tx1"/>
                </a:solidFill>
                <a:effectLst/>
                <a:latin typeface="Arial" panose="020B0604020202020204" pitchFamily="34" charset="0"/>
                <a:ea typeface="+mn-ea"/>
                <a:cs typeface="Arial" panose="020B0604020202020204" pitchFamily="34" charset="0"/>
              </a:rPr>
              <a:t>and click </a:t>
            </a:r>
            <a:r>
              <a:rPr lang="en-NZ" sz="1200" b="1" i="1" kern="1200">
                <a:solidFill>
                  <a:schemeClr val="tx1"/>
                </a:solidFill>
                <a:effectLst/>
                <a:latin typeface="Arial" panose="020B0604020202020204" pitchFamily="34" charset="0"/>
                <a:ea typeface="+mn-ea"/>
                <a:cs typeface="Arial" panose="020B0604020202020204" pitchFamily="34" charset="0"/>
              </a:rPr>
              <a:t>Slide Master</a:t>
            </a:r>
            <a:r>
              <a:rPr lang="en-NZ" sz="1200" i="1" kern="1200">
                <a:solidFill>
                  <a:schemeClr val="tx1"/>
                </a:solidFill>
                <a:effectLst/>
                <a:latin typeface="Arial" panose="020B0604020202020204" pitchFamily="34" charset="0"/>
                <a:ea typeface="+mn-ea"/>
                <a:cs typeface="Arial" panose="020B0604020202020204" pitchFamily="34" charset="0"/>
              </a:rPr>
              <a:t>.</a:t>
            </a:r>
            <a:endParaRPr lang="en-NZ" sz="1200" i="1">
              <a:latin typeface="Arial" panose="020B0604020202020204" pitchFamily="34" charset="0"/>
              <a:cs typeface="Arial" panose="020B0604020202020204" pitchFamily="34" charset="0"/>
            </a:endParaRPr>
          </a:p>
        </p:txBody>
      </p:sp>
      <p:sp>
        <p:nvSpPr>
          <p:cNvPr id="24" name="Rectangle 23"/>
          <p:cNvSpPr/>
          <p:nvPr userDrawn="1"/>
        </p:nvSpPr>
        <p:spPr>
          <a:xfrm>
            <a:off x="2619847" y="948684"/>
            <a:ext cx="487420" cy="7368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27" name="TextBox 26"/>
          <p:cNvSpPr txBox="1"/>
          <p:nvPr userDrawn="1"/>
        </p:nvSpPr>
        <p:spPr>
          <a:xfrm>
            <a:off x="439759" y="3091297"/>
            <a:ext cx="6151417" cy="461665"/>
          </a:xfrm>
          <a:prstGeom prst="rect">
            <a:avLst/>
          </a:prstGeom>
          <a:noFill/>
        </p:spPr>
        <p:txBody>
          <a:bodyPr wrap="square" rtlCol="0">
            <a:spAutoFit/>
          </a:bodyPr>
          <a:lstStyle/>
          <a:p>
            <a:r>
              <a:rPr lang="en-NZ" sz="1200" b="0" i="0" kern="1200">
                <a:solidFill>
                  <a:schemeClr val="tx1"/>
                </a:solidFill>
                <a:effectLst/>
                <a:latin typeface="Arial" panose="020B0604020202020204" pitchFamily="34" charset="0"/>
                <a:ea typeface="+mn-ea"/>
                <a:cs typeface="Arial" panose="020B0604020202020204" pitchFamily="34" charset="0"/>
              </a:rPr>
              <a:t>2. Click the slide picture</a:t>
            </a:r>
            <a:r>
              <a:rPr lang="en-NZ" sz="1200" b="0" i="0" kern="1200" baseline="0">
                <a:solidFill>
                  <a:schemeClr val="tx1"/>
                </a:solidFill>
                <a:effectLst/>
                <a:latin typeface="Arial" panose="020B0604020202020204" pitchFamily="34" charset="0"/>
                <a:ea typeface="+mn-ea"/>
                <a:cs typeface="Arial" panose="020B0604020202020204" pitchFamily="34" charset="0"/>
              </a:rPr>
              <a:t> (transparent layer with triangles) and </a:t>
            </a:r>
          </a:p>
          <a:p>
            <a:r>
              <a:rPr lang="en-NZ" sz="1200" b="0" i="0" kern="1200" baseline="0">
                <a:solidFill>
                  <a:schemeClr val="tx1"/>
                </a:solidFill>
                <a:effectLst/>
                <a:latin typeface="Arial" panose="020B0604020202020204" pitchFamily="34" charset="0"/>
                <a:ea typeface="+mn-ea"/>
                <a:cs typeface="Arial" panose="020B0604020202020204" pitchFamily="34" charset="0"/>
              </a:rPr>
              <a:t>select </a:t>
            </a:r>
            <a:r>
              <a:rPr lang="en-NZ" sz="1200" b="1" i="1" kern="1200" baseline="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a:solidFill>
                  <a:schemeClr val="tx1"/>
                </a:solidFill>
                <a:effectLst/>
                <a:latin typeface="Arial" panose="020B0604020202020204" pitchFamily="34" charset="0"/>
                <a:ea typeface="+mn-ea"/>
                <a:cs typeface="Arial" panose="020B0604020202020204" pitchFamily="34" charset="0"/>
              </a:rPr>
              <a:t>on </a:t>
            </a:r>
            <a:r>
              <a:rPr lang="en-NZ" sz="1200" b="1" i="1" kern="1200" baseline="0">
                <a:solidFill>
                  <a:schemeClr val="tx1"/>
                </a:solidFill>
                <a:effectLst/>
                <a:latin typeface="Arial" panose="020B0604020202020204" pitchFamily="34" charset="0"/>
                <a:ea typeface="+mn-ea"/>
                <a:cs typeface="Arial" panose="020B0604020202020204" pitchFamily="34" charset="0"/>
              </a:rPr>
              <a:t>Format</a:t>
            </a:r>
            <a:r>
              <a:rPr lang="en-NZ" sz="1200" b="0" i="0" kern="1200" baseline="0">
                <a:solidFill>
                  <a:schemeClr val="tx1"/>
                </a:solidFill>
                <a:effectLst/>
                <a:latin typeface="Arial" panose="020B0604020202020204" pitchFamily="34" charset="0"/>
                <a:ea typeface="+mn-ea"/>
                <a:cs typeface="Arial" panose="020B0604020202020204" pitchFamily="34" charset="0"/>
              </a:rPr>
              <a:t> tab or </a:t>
            </a:r>
            <a:r>
              <a:rPr lang="en-NZ" sz="1200" kern="1200">
                <a:solidFill>
                  <a:schemeClr val="tx1"/>
                </a:solidFill>
                <a:effectLst/>
                <a:latin typeface="Arial" panose="020B0604020202020204" pitchFamily="34" charset="0"/>
                <a:ea typeface="+mn-ea"/>
                <a:cs typeface="Arial" panose="020B0604020202020204" pitchFamily="34" charset="0"/>
              </a:rPr>
              <a:t>Right click on it and select </a:t>
            </a:r>
            <a:r>
              <a:rPr lang="en-NZ" sz="1200" i="1" kern="1200">
                <a:solidFill>
                  <a:schemeClr val="tx1"/>
                </a:solidFill>
                <a:effectLst/>
                <a:latin typeface="Arial" panose="020B0604020202020204" pitchFamily="34" charset="0"/>
                <a:ea typeface="+mn-ea"/>
                <a:cs typeface="Arial" panose="020B0604020202020204" pitchFamily="34" charset="0"/>
              </a:rPr>
              <a:t>Send To Back</a:t>
            </a:r>
            <a:r>
              <a:rPr lang="en-NZ" sz="1200" kern="1200">
                <a:solidFill>
                  <a:schemeClr val="tx1"/>
                </a:solidFill>
                <a:effectLst/>
                <a:latin typeface="Arial" panose="020B0604020202020204" pitchFamily="34" charset="0"/>
                <a:ea typeface="+mn-ea"/>
                <a:cs typeface="Arial" panose="020B0604020202020204" pitchFamily="34" charset="0"/>
              </a:rPr>
              <a:t>.</a:t>
            </a:r>
            <a:endParaRPr lang="en-NZ" sz="1200" b="0" i="0">
              <a:latin typeface="Arial" panose="020B0604020202020204" pitchFamily="34" charset="0"/>
              <a:cs typeface="Arial" panose="020B0604020202020204" pitchFamily="34" charset="0"/>
            </a:endParaRPr>
          </a:p>
        </p:txBody>
      </p:sp>
      <p:sp>
        <p:nvSpPr>
          <p:cNvPr id="28" name="TextBox 27"/>
          <p:cNvSpPr txBox="1"/>
          <p:nvPr userDrawn="1"/>
        </p:nvSpPr>
        <p:spPr>
          <a:xfrm>
            <a:off x="431801" y="4518360"/>
            <a:ext cx="6016875" cy="276999"/>
          </a:xfrm>
          <a:prstGeom prst="rect">
            <a:avLst/>
          </a:prstGeom>
          <a:noFill/>
        </p:spPr>
        <p:txBody>
          <a:bodyPr wrap="square" rtlCol="0">
            <a:spAutoFit/>
          </a:bodyPr>
          <a:lstStyle/>
          <a:p>
            <a:r>
              <a:rPr lang="en-NZ" sz="1200" b="0" i="0" kern="1200">
                <a:solidFill>
                  <a:schemeClr val="tx1"/>
                </a:solidFill>
                <a:effectLst/>
                <a:latin typeface="Arial" panose="020B0604020202020204" pitchFamily="34" charset="0"/>
                <a:ea typeface="+mn-ea"/>
                <a:cs typeface="Arial" panose="020B0604020202020204" pitchFamily="34" charset="0"/>
              </a:rPr>
              <a:t>3. Click the picture</a:t>
            </a:r>
            <a:r>
              <a:rPr lang="en-NZ" sz="1200" b="0" i="0" kern="1200" baseline="0">
                <a:solidFill>
                  <a:schemeClr val="tx1"/>
                </a:solidFill>
                <a:effectLst/>
                <a:latin typeface="Arial" panose="020B0604020202020204" pitchFamily="34" charset="0"/>
                <a:ea typeface="+mn-ea"/>
                <a:cs typeface="Arial" panose="020B0604020202020204" pitchFamily="34" charset="0"/>
              </a:rPr>
              <a:t> you want to change and select </a:t>
            </a:r>
            <a:r>
              <a:rPr lang="en-NZ" sz="1200" b="1" i="1" kern="1200" baseline="0">
                <a:solidFill>
                  <a:schemeClr val="tx1"/>
                </a:solidFill>
                <a:effectLst/>
                <a:latin typeface="Arial" panose="020B0604020202020204" pitchFamily="34" charset="0"/>
                <a:ea typeface="+mn-ea"/>
                <a:cs typeface="Arial" panose="020B0604020202020204" pitchFamily="34" charset="0"/>
              </a:rPr>
              <a:t>Change picture </a:t>
            </a:r>
            <a:r>
              <a:rPr lang="en-NZ" sz="1200" b="0" i="0" kern="1200" baseline="0">
                <a:solidFill>
                  <a:schemeClr val="tx1"/>
                </a:solidFill>
                <a:effectLst/>
                <a:latin typeface="Arial" panose="020B0604020202020204" pitchFamily="34" charset="0"/>
                <a:ea typeface="+mn-ea"/>
                <a:cs typeface="Arial" panose="020B0604020202020204" pitchFamily="34" charset="0"/>
              </a:rPr>
              <a:t>on the </a:t>
            </a:r>
            <a:r>
              <a:rPr lang="en-NZ" sz="1200" b="1" i="1" kern="1200" baseline="0">
                <a:solidFill>
                  <a:schemeClr val="tx1"/>
                </a:solidFill>
                <a:effectLst/>
                <a:latin typeface="Arial" panose="020B0604020202020204" pitchFamily="34" charset="0"/>
                <a:ea typeface="+mn-ea"/>
                <a:cs typeface="Arial" panose="020B0604020202020204" pitchFamily="34" charset="0"/>
              </a:rPr>
              <a:t>Format</a:t>
            </a:r>
            <a:r>
              <a:rPr lang="en-NZ" sz="1200" b="0" i="0" kern="1200" baseline="0">
                <a:solidFill>
                  <a:schemeClr val="tx1"/>
                </a:solidFill>
                <a:effectLst/>
                <a:latin typeface="Arial" panose="020B0604020202020204" pitchFamily="34" charset="0"/>
                <a:ea typeface="+mn-ea"/>
                <a:cs typeface="Arial" panose="020B0604020202020204" pitchFamily="34" charset="0"/>
              </a:rPr>
              <a:t> tab </a:t>
            </a:r>
            <a:endParaRPr lang="en-NZ" sz="1200" b="1" i="1" kern="1200" baseline="0">
              <a:solidFill>
                <a:schemeClr val="tx1"/>
              </a:solidFill>
              <a:effectLst/>
              <a:latin typeface="Arial" panose="020B0604020202020204" pitchFamily="34" charset="0"/>
              <a:ea typeface="+mn-ea"/>
              <a:cs typeface="Arial" panose="020B0604020202020204" pitchFamily="34" charset="0"/>
            </a:endParaRPr>
          </a:p>
        </p:txBody>
      </p:sp>
      <p:sp>
        <p:nvSpPr>
          <p:cNvPr id="29" name="Rectangle 28"/>
          <p:cNvSpPr/>
          <p:nvPr userDrawn="1"/>
        </p:nvSpPr>
        <p:spPr>
          <a:xfrm>
            <a:off x="453571" y="3826733"/>
            <a:ext cx="1355199" cy="2731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30" name="Rectangle 29"/>
          <p:cNvSpPr/>
          <p:nvPr userDrawn="1"/>
        </p:nvSpPr>
        <p:spPr>
          <a:xfrm>
            <a:off x="7001934" y="2438402"/>
            <a:ext cx="914400" cy="2878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0" name="TextBox 39"/>
          <p:cNvSpPr txBox="1"/>
          <p:nvPr userDrawn="1"/>
        </p:nvSpPr>
        <p:spPr>
          <a:xfrm>
            <a:off x="453570" y="4979518"/>
            <a:ext cx="7277634" cy="276999"/>
          </a:xfrm>
          <a:prstGeom prst="rect">
            <a:avLst/>
          </a:prstGeom>
          <a:noFill/>
        </p:spPr>
        <p:txBody>
          <a:bodyPr wrap="square" rtlCol="0">
            <a:spAutoFit/>
          </a:bodyPr>
          <a:lstStyle/>
          <a:p>
            <a:r>
              <a:rPr lang="en-NZ" sz="1200" b="0" i="0" kern="1200">
                <a:solidFill>
                  <a:schemeClr val="tx1"/>
                </a:solidFill>
                <a:effectLst/>
                <a:latin typeface="Arial" panose="020B0604020202020204" pitchFamily="34" charset="0"/>
                <a:ea typeface="+mn-ea"/>
                <a:cs typeface="Arial" panose="020B0604020202020204" pitchFamily="34" charset="0"/>
              </a:rPr>
              <a:t>4. Click your</a:t>
            </a:r>
            <a:r>
              <a:rPr lang="en-NZ" sz="1200" b="0" i="0" kern="1200" baseline="0">
                <a:solidFill>
                  <a:schemeClr val="tx1"/>
                </a:solidFill>
                <a:effectLst/>
                <a:latin typeface="Arial" panose="020B0604020202020204" pitchFamily="34" charset="0"/>
                <a:ea typeface="+mn-ea"/>
                <a:cs typeface="Arial" panose="020B0604020202020204" pitchFamily="34" charset="0"/>
              </a:rPr>
              <a:t> new</a:t>
            </a:r>
            <a:r>
              <a:rPr lang="en-NZ" sz="1200" b="0" i="0" kern="1200">
                <a:solidFill>
                  <a:schemeClr val="tx1"/>
                </a:solidFill>
                <a:effectLst/>
                <a:latin typeface="Arial" panose="020B0604020202020204" pitchFamily="34" charset="0"/>
                <a:ea typeface="+mn-ea"/>
                <a:cs typeface="Arial" panose="020B0604020202020204" pitchFamily="34" charset="0"/>
              </a:rPr>
              <a:t> picture</a:t>
            </a:r>
            <a:r>
              <a:rPr lang="en-NZ" sz="1200" b="0" i="0" kern="1200" baseline="0">
                <a:solidFill>
                  <a:schemeClr val="tx1"/>
                </a:solidFill>
                <a:effectLst/>
                <a:latin typeface="Arial" panose="020B0604020202020204" pitchFamily="34" charset="0"/>
                <a:ea typeface="+mn-ea"/>
                <a:cs typeface="Arial" panose="020B0604020202020204" pitchFamily="34" charset="0"/>
              </a:rPr>
              <a:t> and </a:t>
            </a:r>
            <a:r>
              <a:rPr lang="en-NZ" sz="1200" b="1" i="1" kern="1200" baseline="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a:solidFill>
                  <a:schemeClr val="tx1"/>
                </a:solidFill>
                <a:effectLst/>
                <a:latin typeface="Arial" panose="020B0604020202020204" pitchFamily="34" charset="0"/>
                <a:ea typeface="+mn-ea"/>
                <a:cs typeface="Arial" panose="020B0604020202020204" pitchFamily="34" charset="0"/>
              </a:rPr>
              <a:t>so that the transparent layer with triangles can reappear</a:t>
            </a:r>
            <a:endParaRPr lang="en-NZ" sz="1200" b="1" i="1" kern="1200" baseline="0">
              <a:solidFill>
                <a:schemeClr val="tx1"/>
              </a:solidFill>
              <a:effectLst/>
              <a:latin typeface="Arial" panose="020B0604020202020204" pitchFamily="34" charset="0"/>
              <a:ea typeface="+mn-ea"/>
              <a:cs typeface="Arial" panose="020B0604020202020204" pitchFamily="34" charset="0"/>
            </a:endParaRPr>
          </a:p>
        </p:txBody>
      </p:sp>
      <p:sp>
        <p:nvSpPr>
          <p:cNvPr id="41" name="TextBox 40"/>
          <p:cNvSpPr txBox="1"/>
          <p:nvPr userDrawn="1"/>
        </p:nvSpPr>
        <p:spPr>
          <a:xfrm>
            <a:off x="499092" y="6224448"/>
            <a:ext cx="7277634" cy="276999"/>
          </a:xfrm>
          <a:prstGeom prst="rect">
            <a:avLst/>
          </a:prstGeom>
          <a:noFill/>
        </p:spPr>
        <p:txBody>
          <a:bodyPr wrap="square" rtlCol="0">
            <a:spAutoFit/>
          </a:bodyPr>
          <a:lstStyle/>
          <a:p>
            <a:r>
              <a:rPr lang="en-NZ" sz="1200" b="0" i="0" kern="1200">
                <a:solidFill>
                  <a:schemeClr val="tx1"/>
                </a:solidFill>
                <a:effectLst/>
                <a:latin typeface="Arial" panose="020B0604020202020204" pitchFamily="34" charset="0"/>
                <a:ea typeface="+mn-ea"/>
                <a:cs typeface="Arial" panose="020B0604020202020204" pitchFamily="34" charset="0"/>
              </a:rPr>
              <a:t>5. Select </a:t>
            </a:r>
            <a:r>
              <a:rPr lang="en-NZ" sz="1200" b="1" i="1" kern="1200">
                <a:solidFill>
                  <a:schemeClr val="tx1"/>
                </a:solidFill>
                <a:effectLst/>
                <a:latin typeface="Arial" panose="020B0604020202020204" pitchFamily="34" charset="0"/>
                <a:ea typeface="+mn-ea"/>
                <a:cs typeface="Arial" panose="020B0604020202020204" pitchFamily="34" charset="0"/>
              </a:rPr>
              <a:t>Close Master View</a:t>
            </a:r>
            <a:endParaRPr lang="en-NZ" sz="1200" b="1" i="1" kern="1200" baseline="0">
              <a:solidFill>
                <a:schemeClr val="tx1"/>
              </a:solidFill>
              <a:effectLst/>
              <a:latin typeface="Arial" panose="020B0604020202020204" pitchFamily="34" charset="0"/>
              <a:ea typeface="+mn-ea"/>
              <a:cs typeface="Arial" panose="020B0604020202020204" pitchFamily="34" charset="0"/>
            </a:endParaRPr>
          </a:p>
        </p:txBody>
      </p:sp>
      <p:sp>
        <p:nvSpPr>
          <p:cNvPr id="42" name="Rectangle 41"/>
          <p:cNvSpPr/>
          <p:nvPr userDrawn="1"/>
        </p:nvSpPr>
        <p:spPr>
          <a:xfrm>
            <a:off x="5305344" y="5520268"/>
            <a:ext cx="587458" cy="5418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Tree>
    <p:extLst>
      <p:ext uri="{BB962C8B-B14F-4D97-AF65-F5344CB8AC3E}">
        <p14:creationId xmlns:p14="http://schemas.microsoft.com/office/powerpoint/2010/main" val="351787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slide">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236784F-8762-4195-A194-52941BC0496F}"/>
              </a:ext>
            </a:extLst>
          </p:cNvPr>
          <p:cNvSpPr/>
          <p:nvPr userDrawn="1"/>
        </p:nvSpPr>
        <p:spPr>
          <a:xfrm>
            <a:off x="0" y="0"/>
            <a:ext cx="9158709" cy="6865323"/>
          </a:xfrm>
          <a:prstGeom prst="rect">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hasCustomPrompt="1"/>
          </p:nvPr>
        </p:nvSpPr>
        <p:spPr>
          <a:xfrm>
            <a:off x="431801" y="1817425"/>
            <a:ext cx="7385710" cy="795146"/>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431800" y="2682826"/>
            <a:ext cx="6919884" cy="939153"/>
          </a:xfrm>
        </p:spPr>
        <p:txBody>
          <a:bodyPr>
            <a:noAutofit/>
          </a:bodyPr>
          <a:lstStyle>
            <a:lvl1pPr marL="0" indent="0" algn="l">
              <a:buNone/>
              <a:defRPr sz="3200">
                <a:solidFill>
                  <a:schemeClr val="tx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
        <p:nvSpPr>
          <p:cNvPr id="10" name="Content Placeholder 9"/>
          <p:cNvSpPr>
            <a:spLocks noGrp="1"/>
          </p:cNvSpPr>
          <p:nvPr>
            <p:ph sz="quarter" idx="13" hasCustomPrompt="1"/>
          </p:nvPr>
        </p:nvSpPr>
        <p:spPr>
          <a:xfrm>
            <a:off x="431801" y="4344122"/>
            <a:ext cx="4129617" cy="312737"/>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sp>
        <p:nvSpPr>
          <p:cNvPr id="6" name="Right Triangle 5">
            <a:extLst>
              <a:ext uri="{FF2B5EF4-FFF2-40B4-BE49-F238E27FC236}">
                <a16:creationId xmlns:a16="http://schemas.microsoft.com/office/drawing/2014/main" id="{51F51339-462D-4AC5-8B7D-8AE38A599C1C}"/>
              </a:ext>
            </a:extLst>
          </p:cNvPr>
          <p:cNvSpPr/>
          <p:nvPr userDrawn="1"/>
        </p:nvSpPr>
        <p:spPr>
          <a:xfrm flipH="1">
            <a:off x="5153112" y="0"/>
            <a:ext cx="4005597" cy="6866545"/>
          </a:xfrm>
          <a:prstGeom prst="rtTriangle">
            <a:avLst/>
          </a:prstGeom>
          <a:solidFill>
            <a:srgbClr val="6E99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7" name="Group 6">
            <a:extLst>
              <a:ext uri="{FF2B5EF4-FFF2-40B4-BE49-F238E27FC236}">
                <a16:creationId xmlns:a16="http://schemas.microsoft.com/office/drawing/2014/main" id="{8EA23467-AF35-48D6-8C12-0D43836272AC}"/>
              </a:ext>
            </a:extLst>
          </p:cNvPr>
          <p:cNvGrpSpPr/>
          <p:nvPr userDrawn="1"/>
        </p:nvGrpSpPr>
        <p:grpSpPr>
          <a:xfrm>
            <a:off x="7425115" y="0"/>
            <a:ext cx="1724817" cy="1514476"/>
            <a:chOff x="6808391" y="778959"/>
            <a:chExt cx="1724817" cy="1514476"/>
          </a:xfrm>
        </p:grpSpPr>
        <p:sp>
          <p:nvSpPr>
            <p:cNvPr id="8" name="Isosceles Triangle 7">
              <a:extLst>
                <a:ext uri="{FF2B5EF4-FFF2-40B4-BE49-F238E27FC236}">
                  <a16:creationId xmlns:a16="http://schemas.microsoft.com/office/drawing/2014/main" id="{0CAD79F7-F45E-4638-9224-16D0A47A58B8}"/>
                </a:ext>
              </a:extLst>
            </p:cNvPr>
            <p:cNvSpPr/>
            <p:nvPr userDrawn="1"/>
          </p:nvSpPr>
          <p:spPr>
            <a:xfrm rot="10800000">
              <a:off x="7667228"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Isosceles Triangle 8">
              <a:extLst>
                <a:ext uri="{FF2B5EF4-FFF2-40B4-BE49-F238E27FC236}">
                  <a16:creationId xmlns:a16="http://schemas.microsoft.com/office/drawing/2014/main" id="{19041631-8063-42EC-83D4-D409FEC97DBA}"/>
                </a:ext>
              </a:extLst>
            </p:cNvPr>
            <p:cNvSpPr/>
            <p:nvPr userDrawn="1"/>
          </p:nvSpPr>
          <p:spPr>
            <a:xfrm rot="10800000">
              <a:off x="6808391"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Isosceles Triangle 10">
              <a:extLst>
                <a:ext uri="{FF2B5EF4-FFF2-40B4-BE49-F238E27FC236}">
                  <a16:creationId xmlns:a16="http://schemas.microsoft.com/office/drawing/2014/main" id="{53C39468-6F3D-46AD-BBB5-89AE5C245261}"/>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Isosceles Triangle 11">
              <a:extLst>
                <a:ext uri="{FF2B5EF4-FFF2-40B4-BE49-F238E27FC236}">
                  <a16:creationId xmlns:a16="http://schemas.microsoft.com/office/drawing/2014/main" id="{2FCB3E9D-78A7-4A09-8537-50C6C857903A}"/>
                </a:ext>
              </a:extLst>
            </p:cNvPr>
            <p:cNvSpPr/>
            <p:nvPr userDrawn="1"/>
          </p:nvSpPr>
          <p:spPr>
            <a:xfrm>
              <a:off x="7239000"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 name="Isosceles Triangle 4">
            <a:extLst>
              <a:ext uri="{FF2B5EF4-FFF2-40B4-BE49-F238E27FC236}">
                <a16:creationId xmlns:a16="http://schemas.microsoft.com/office/drawing/2014/main" id="{20CE5FB8-B54C-4CD3-85F1-A3FAFB2AF4B6}"/>
              </a:ext>
            </a:extLst>
          </p:cNvPr>
          <p:cNvSpPr/>
          <p:nvPr userDrawn="1"/>
        </p:nvSpPr>
        <p:spPr>
          <a:xfrm>
            <a:off x="4017767" y="4447087"/>
            <a:ext cx="2768138" cy="2418236"/>
          </a:xfrm>
          <a:prstGeom prst="triangle">
            <a:avLst/>
          </a:prstGeom>
          <a:solidFill>
            <a:srgbClr val="2041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6" name="Picture 15" descr="A picture containing shape&#10;&#10;Description automatically generated">
            <a:extLst>
              <a:ext uri="{FF2B5EF4-FFF2-40B4-BE49-F238E27FC236}">
                <a16:creationId xmlns:a16="http://schemas.microsoft.com/office/drawing/2014/main" id="{A458820E-EFB2-43AF-BA0E-7D5A69A8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810" y="163452"/>
            <a:ext cx="2262070" cy="1150113"/>
          </a:xfrm>
          <a:prstGeom prst="rect">
            <a:avLst/>
          </a:prstGeom>
        </p:spPr>
      </p:pic>
    </p:spTree>
    <p:extLst>
      <p:ext uri="{BB962C8B-B14F-4D97-AF65-F5344CB8AC3E}">
        <p14:creationId xmlns:p14="http://schemas.microsoft.com/office/powerpoint/2010/main" val="742640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1345"/>
          <a:stretch/>
        </p:blipFill>
        <p:spPr>
          <a:xfrm>
            <a:off x="1" y="-7310"/>
            <a:ext cx="9144001" cy="6865309"/>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0" y="2380"/>
            <a:ext cx="9141885" cy="6853243"/>
          </a:xfrm>
          <a:prstGeom prst="rect">
            <a:avLst/>
          </a:prstGeom>
        </p:spPr>
      </p:pic>
      <p:sp>
        <p:nvSpPr>
          <p:cNvPr id="8" name="Title 19"/>
          <p:cNvSpPr>
            <a:spLocks noGrp="1"/>
          </p:cNvSpPr>
          <p:nvPr>
            <p:ph type="title" hasCustomPrompt="1"/>
          </p:nvPr>
        </p:nvSpPr>
        <p:spPr>
          <a:xfrm>
            <a:off x="5477934" y="4082572"/>
            <a:ext cx="3088258" cy="1112809"/>
          </a:xfrm>
        </p:spPr>
        <p:txBody>
          <a:bodyPr>
            <a:normAutofit/>
          </a:bodyPr>
          <a:lstStyle>
            <a:lvl1pPr>
              <a:defRPr sz="2800" b="0">
                <a:solidFill>
                  <a:schemeClr val="bg1"/>
                </a:solidFill>
              </a:defRPr>
            </a:lvl1pPr>
          </a:lstStyle>
          <a:p>
            <a:r>
              <a:rPr lang="en-US"/>
              <a:t>Section Break 1 Master title style</a:t>
            </a:r>
            <a:endParaRPr lang="en-NZ"/>
          </a:p>
        </p:txBody>
      </p:sp>
      <p:sp>
        <p:nvSpPr>
          <p:cNvPr id="9" name="Slide Number Placeholder 5"/>
          <p:cNvSpPr>
            <a:spLocks noGrp="1"/>
          </p:cNvSpPr>
          <p:nvPr>
            <p:ph type="sldNum" sz="quarter" idx="12"/>
          </p:nvPr>
        </p:nvSpPr>
        <p:spPr>
          <a:xfrm>
            <a:off x="431800" y="6480048"/>
            <a:ext cx="791828" cy="182345"/>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0" name="Footer Placeholder 4"/>
          <p:cNvSpPr>
            <a:spLocks noGrp="1"/>
          </p:cNvSpPr>
          <p:nvPr>
            <p:ph type="ftr" sz="quarter" idx="11"/>
          </p:nvPr>
        </p:nvSpPr>
        <p:spPr>
          <a:xfrm>
            <a:off x="1161216" y="6480043"/>
            <a:ext cx="363374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11" name="TextBox 10"/>
          <p:cNvSpPr txBox="1"/>
          <p:nvPr userDrawn="1"/>
        </p:nvSpPr>
        <p:spPr>
          <a:xfrm>
            <a:off x="6840361" y="6436917"/>
            <a:ext cx="2078966" cy="276999"/>
          </a:xfrm>
          <a:prstGeom prst="rect">
            <a:avLst/>
          </a:prstGeom>
          <a:noFill/>
        </p:spPr>
        <p:txBody>
          <a:bodyPr wrap="square" rtlCol="0">
            <a:spAutoFit/>
          </a:bodyPr>
          <a:lstStyle/>
          <a:p>
            <a:pPr algn="r"/>
            <a:r>
              <a:rPr lang="en-NZ" sz="1200">
                <a:solidFill>
                  <a:schemeClr val="bg1"/>
                </a:solidFill>
                <a:latin typeface="Arial" pitchFamily="34" charset="0"/>
                <a:cs typeface="Arial" pitchFamily="34" charset="0"/>
              </a:rPr>
              <a:t>education.govt.nz</a:t>
            </a:r>
          </a:p>
        </p:txBody>
      </p:sp>
    </p:spTree>
    <p:extLst>
      <p:ext uri="{BB962C8B-B14F-4D97-AF65-F5344CB8AC3E}">
        <p14:creationId xmlns:p14="http://schemas.microsoft.com/office/powerpoint/2010/main" val="374166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7411"/>
          <a:stretch/>
        </p:blipFill>
        <p:spPr>
          <a:xfrm>
            <a:off x="-19051" y="-11173"/>
            <a:ext cx="9163051" cy="6873209"/>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5159"/>
          <a:stretch/>
        </p:blipFill>
        <p:spPr>
          <a:xfrm flipH="1">
            <a:off x="-16935" y="-57151"/>
            <a:ext cx="5968848" cy="6905625"/>
          </a:xfrm>
          <a:prstGeom prst="rect">
            <a:avLst/>
          </a:prstGeom>
        </p:spPr>
      </p:pic>
      <p:sp>
        <p:nvSpPr>
          <p:cNvPr id="8" name="Title 19"/>
          <p:cNvSpPr>
            <a:spLocks noGrp="1"/>
          </p:cNvSpPr>
          <p:nvPr>
            <p:ph type="title" hasCustomPrompt="1"/>
          </p:nvPr>
        </p:nvSpPr>
        <p:spPr>
          <a:xfrm>
            <a:off x="575733" y="4582106"/>
            <a:ext cx="3088258" cy="1112809"/>
          </a:xfrm>
        </p:spPr>
        <p:txBody>
          <a:bodyPr>
            <a:normAutofit/>
          </a:bodyPr>
          <a:lstStyle>
            <a:lvl1pPr>
              <a:defRPr sz="2800" b="0">
                <a:solidFill>
                  <a:schemeClr val="bg1"/>
                </a:solidFill>
              </a:defRPr>
            </a:lvl1pPr>
          </a:lstStyle>
          <a:p>
            <a:r>
              <a:rPr lang="en-US"/>
              <a:t>Section Break 2 Master title style</a:t>
            </a:r>
            <a:endParaRPr lang="en-NZ"/>
          </a:p>
        </p:txBody>
      </p:sp>
      <p:sp>
        <p:nvSpPr>
          <p:cNvPr id="9" name="Slide Number Placeholder 5"/>
          <p:cNvSpPr>
            <a:spLocks noGrp="1"/>
          </p:cNvSpPr>
          <p:nvPr>
            <p:ph type="sldNum" sz="quarter" idx="12"/>
          </p:nvPr>
        </p:nvSpPr>
        <p:spPr>
          <a:xfrm>
            <a:off x="431800" y="6480048"/>
            <a:ext cx="791828" cy="182345"/>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0" name="Footer Placeholder 4"/>
          <p:cNvSpPr>
            <a:spLocks noGrp="1"/>
          </p:cNvSpPr>
          <p:nvPr>
            <p:ph type="ftr" sz="quarter" idx="11"/>
          </p:nvPr>
        </p:nvSpPr>
        <p:spPr>
          <a:xfrm>
            <a:off x="1161216" y="6480043"/>
            <a:ext cx="363374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11" name="TextBox 10"/>
          <p:cNvSpPr txBox="1"/>
          <p:nvPr userDrawn="1"/>
        </p:nvSpPr>
        <p:spPr>
          <a:xfrm>
            <a:off x="6840361" y="6436917"/>
            <a:ext cx="2078966" cy="276999"/>
          </a:xfrm>
          <a:prstGeom prst="rect">
            <a:avLst/>
          </a:prstGeom>
          <a:noFill/>
        </p:spPr>
        <p:txBody>
          <a:bodyPr wrap="square" rtlCol="0">
            <a:spAutoFit/>
          </a:bodyPr>
          <a:lstStyle/>
          <a:p>
            <a:pPr algn="r"/>
            <a:r>
              <a:rPr lang="en-NZ" sz="1200">
                <a:solidFill>
                  <a:schemeClr val="bg1"/>
                </a:solidFill>
                <a:latin typeface="Arial" pitchFamily="34" charset="0"/>
                <a:cs typeface="Arial" pitchFamily="34" charset="0"/>
              </a:rPr>
              <a:t>education.govt.nz</a:t>
            </a:r>
          </a:p>
        </p:txBody>
      </p:sp>
    </p:spTree>
    <p:extLst>
      <p:ext uri="{BB962C8B-B14F-4D97-AF65-F5344CB8AC3E}">
        <p14:creationId xmlns:p14="http://schemas.microsoft.com/office/powerpoint/2010/main" val="210385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295900" y="1622659"/>
            <a:ext cx="3219450" cy="4611456"/>
          </a:xfrm>
        </p:spPr>
        <p:txBody>
          <a:bodyPr/>
          <a:lstStyle>
            <a:lvl1pPr>
              <a:buNone/>
              <a:defRPr/>
            </a:lvl1pPr>
          </a:lstStyle>
          <a:p>
            <a:r>
              <a:rPr lang="en-US"/>
              <a:t>Click icon to add picture</a:t>
            </a:r>
            <a:endParaRPr lang="en-NZ"/>
          </a:p>
        </p:txBody>
      </p:sp>
      <p:sp>
        <p:nvSpPr>
          <p:cNvPr id="2" name="Title 1"/>
          <p:cNvSpPr>
            <a:spLocks noGrp="1"/>
          </p:cNvSpPr>
          <p:nvPr>
            <p:ph type="title" hasCustomPrompt="1"/>
          </p:nvPr>
        </p:nvSpPr>
        <p:spPr>
          <a:xfrm>
            <a:off x="420624" y="548640"/>
            <a:ext cx="7015348" cy="734702"/>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3" name="Content Placeholder 2"/>
          <p:cNvSpPr>
            <a:spLocks noGrp="1"/>
          </p:cNvSpPr>
          <p:nvPr>
            <p:ph idx="1" hasCustomPrompt="1"/>
          </p:nvPr>
        </p:nvSpPr>
        <p:spPr>
          <a:xfrm>
            <a:off x="420623" y="1627636"/>
            <a:ext cx="4777911" cy="4608067"/>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Enter Content Here</a:t>
            </a:r>
          </a:p>
        </p:txBody>
      </p:sp>
      <p:sp>
        <p:nvSpPr>
          <p:cNvPr id="11" name="Slide Number Placeholder 5"/>
          <p:cNvSpPr>
            <a:spLocks noGrp="1"/>
          </p:cNvSpPr>
          <p:nvPr>
            <p:ph type="sldNum" sz="quarter" idx="12"/>
          </p:nvPr>
        </p:nvSpPr>
        <p:spPr>
          <a:xfrm>
            <a:off x="400191" y="6480048"/>
            <a:ext cx="791828" cy="182345"/>
          </a:xfrm>
        </p:spPr>
        <p:txBody>
          <a:bodyPr/>
          <a:lstStyle>
            <a:lvl1pPr algn="l">
              <a:defRPr lang="en-NZ" sz="1200" b="1" kern="1200" smtClean="0">
                <a:solidFill>
                  <a:schemeClr val="tx2"/>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2" name="Footer Placeholder 4"/>
          <p:cNvSpPr>
            <a:spLocks noGrp="1"/>
          </p:cNvSpPr>
          <p:nvPr>
            <p:ph type="ftr" sz="quarter" idx="11"/>
          </p:nvPr>
        </p:nvSpPr>
        <p:spPr>
          <a:xfrm>
            <a:off x="1192021" y="6480043"/>
            <a:ext cx="3633749" cy="178106"/>
          </a:xfrm>
        </p:spPr>
        <p:txBody>
          <a:bodyPr/>
          <a:lstStyle>
            <a:lvl1pPr algn="l">
              <a:defRPr>
                <a:solidFill>
                  <a:schemeClr val="tx2"/>
                </a:solidFill>
                <a:latin typeface="Arial" pitchFamily="34" charset="0"/>
                <a:cs typeface="Arial" pitchFamily="34" charset="0"/>
              </a:defRPr>
            </a:lvl1pPr>
          </a:lstStyle>
          <a:p>
            <a:endParaRPr lang="en-NZ"/>
          </a:p>
        </p:txBody>
      </p:sp>
      <p:sp>
        <p:nvSpPr>
          <p:cNvPr id="13" name="TextBox 12"/>
          <p:cNvSpPr txBox="1"/>
          <p:nvPr userDrawn="1"/>
        </p:nvSpPr>
        <p:spPr>
          <a:xfrm>
            <a:off x="6809614" y="6436917"/>
            <a:ext cx="2078966" cy="276999"/>
          </a:xfrm>
          <a:prstGeom prst="rect">
            <a:avLst/>
          </a:prstGeom>
          <a:noFill/>
        </p:spPr>
        <p:txBody>
          <a:bodyPr wrap="square" rtlCol="0">
            <a:spAutoFit/>
          </a:bodyPr>
          <a:lstStyle/>
          <a:p>
            <a:pPr algn="r"/>
            <a:r>
              <a:rPr lang="en-NZ" sz="1200">
                <a:solidFill>
                  <a:schemeClr val="tx2"/>
                </a:solidFill>
                <a:latin typeface="Arial" pitchFamily="34" charset="0"/>
                <a:cs typeface="Arial" pitchFamily="34" charset="0"/>
              </a:rPr>
              <a:t>education.govt.nz</a:t>
            </a:r>
          </a:p>
        </p:txBody>
      </p:sp>
      <p:grpSp>
        <p:nvGrpSpPr>
          <p:cNvPr id="14" name="Group 13">
            <a:extLst>
              <a:ext uri="{FF2B5EF4-FFF2-40B4-BE49-F238E27FC236}">
                <a16:creationId xmlns:a16="http://schemas.microsoft.com/office/drawing/2014/main" id="{1DE559A7-EDA6-411A-901E-7CAA27D44D08}"/>
              </a:ext>
            </a:extLst>
          </p:cNvPr>
          <p:cNvGrpSpPr/>
          <p:nvPr userDrawn="1"/>
        </p:nvGrpSpPr>
        <p:grpSpPr>
          <a:xfrm>
            <a:off x="7414421" y="0"/>
            <a:ext cx="1729579" cy="1514476"/>
            <a:chOff x="6806010" y="778959"/>
            <a:chExt cx="1729579" cy="1514476"/>
          </a:xfrm>
        </p:grpSpPr>
        <p:sp>
          <p:nvSpPr>
            <p:cNvPr id="15" name="Isosceles Triangle 14">
              <a:extLst>
                <a:ext uri="{FF2B5EF4-FFF2-40B4-BE49-F238E27FC236}">
                  <a16:creationId xmlns:a16="http://schemas.microsoft.com/office/drawing/2014/main" id="{88B23880-4471-48A0-9B93-8E49FBB019BF}"/>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7315E340-72C1-4DA1-8203-89E5ECF93A99}"/>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2ACE75C3-CF3C-4452-951B-150B302AD44C}"/>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4C2C375C-0E10-43A6-8691-8BB7EB5185D4}"/>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773197393"/>
      </p:ext>
    </p:extLst>
  </p:cSld>
  <p:clrMapOvr>
    <a:masterClrMapping/>
  </p:clrMapOvr>
  <p:extLst>
    <p:ext uri="{DCECCB84-F9BA-43D5-87BE-67443E8EF086}">
      <p15:sldGuideLst xmlns:p15="http://schemas.microsoft.com/office/powerpoint/2012/main">
        <p15:guide id="1" pos="2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1" y="557785"/>
            <a:ext cx="7372605" cy="733495"/>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10" name="Slide Number Placeholder 5"/>
          <p:cNvSpPr>
            <a:spLocks noGrp="1"/>
          </p:cNvSpPr>
          <p:nvPr>
            <p:ph type="sldNum" sz="quarter" idx="12"/>
          </p:nvPr>
        </p:nvSpPr>
        <p:spPr>
          <a:xfrm>
            <a:off x="426196" y="6480048"/>
            <a:ext cx="791828" cy="182345"/>
          </a:xfrm>
        </p:spPr>
        <p:txBody>
          <a:bodyPr/>
          <a:lstStyle>
            <a:lvl1pPr>
              <a:defRPr lang="en-NZ" sz="1000" b="0" kern="1200" smtClean="0">
                <a:solidFill>
                  <a:schemeClr val="tx2"/>
                </a:solidFill>
                <a:latin typeface="+mn-lt"/>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a:p>
        </p:txBody>
      </p:sp>
      <p:sp>
        <p:nvSpPr>
          <p:cNvPr id="8" name="Footer Placeholder 4"/>
          <p:cNvSpPr>
            <a:spLocks noGrp="1"/>
          </p:cNvSpPr>
          <p:nvPr>
            <p:ph type="ftr" sz="quarter" idx="11"/>
          </p:nvPr>
        </p:nvSpPr>
        <p:spPr>
          <a:xfrm>
            <a:off x="1155613" y="6480043"/>
            <a:ext cx="3633749" cy="178106"/>
          </a:xfrm>
        </p:spPr>
        <p:txBody>
          <a:bodyPr/>
          <a:lstStyle>
            <a:lvl1pPr algn="l">
              <a:defRPr sz="1000">
                <a:solidFill>
                  <a:schemeClr val="tx2"/>
                </a:solidFill>
                <a:latin typeface="+mn-lt"/>
                <a:cs typeface="Arial" pitchFamily="34" charset="0"/>
              </a:defRPr>
            </a:lvl1pPr>
          </a:lstStyle>
          <a:p>
            <a:endParaRPr lang="en-NZ"/>
          </a:p>
        </p:txBody>
      </p:sp>
      <p:sp>
        <p:nvSpPr>
          <p:cNvPr id="5" name="Text Placeholder 4"/>
          <p:cNvSpPr>
            <a:spLocks noGrp="1"/>
          </p:cNvSpPr>
          <p:nvPr>
            <p:ph type="body" sz="quarter" idx="13" hasCustomPrompt="1"/>
          </p:nvPr>
        </p:nvSpPr>
        <p:spPr>
          <a:xfrm>
            <a:off x="431801" y="1572768"/>
            <a:ext cx="8023432" cy="4651821"/>
          </a:xfrm>
        </p:spPr>
        <p:txBody>
          <a:bodyPr/>
          <a:lstStyle>
            <a:lvl1pPr>
              <a:defRPr/>
            </a:lvl1pPr>
          </a:lstStyle>
          <a:p>
            <a:pPr lvl="0"/>
            <a:r>
              <a:rPr lang="en-US"/>
              <a:t>Bullet List</a:t>
            </a:r>
          </a:p>
          <a:p>
            <a:pPr lvl="0"/>
            <a:r>
              <a:rPr lang="en-US"/>
              <a:t>Bullet List</a:t>
            </a:r>
          </a:p>
          <a:p>
            <a:pPr lvl="0"/>
            <a:r>
              <a:rPr lang="en-US"/>
              <a:t>Bullet List</a:t>
            </a:r>
          </a:p>
        </p:txBody>
      </p:sp>
      <p:sp>
        <p:nvSpPr>
          <p:cNvPr id="9" name="TextBox 8"/>
          <p:cNvSpPr txBox="1"/>
          <p:nvPr userDrawn="1"/>
        </p:nvSpPr>
        <p:spPr>
          <a:xfrm>
            <a:off x="6799213" y="6436917"/>
            <a:ext cx="2078966" cy="246221"/>
          </a:xfrm>
          <a:prstGeom prst="rect">
            <a:avLst/>
          </a:prstGeom>
          <a:noFill/>
        </p:spPr>
        <p:txBody>
          <a:bodyPr wrap="square" rtlCol="0">
            <a:spAutoFit/>
          </a:bodyPr>
          <a:lstStyle/>
          <a:p>
            <a:pPr algn="r"/>
            <a:r>
              <a:rPr lang="en-NZ" sz="1000">
                <a:solidFill>
                  <a:schemeClr val="tx2"/>
                </a:solidFill>
                <a:latin typeface="+mn-lt"/>
                <a:cs typeface="Arial" pitchFamily="34" charset="0"/>
              </a:rPr>
              <a:t>education.govt.nz</a:t>
            </a:r>
          </a:p>
        </p:txBody>
      </p:sp>
      <p:grpSp>
        <p:nvGrpSpPr>
          <p:cNvPr id="11" name="Group 10">
            <a:extLst>
              <a:ext uri="{FF2B5EF4-FFF2-40B4-BE49-F238E27FC236}">
                <a16:creationId xmlns:a16="http://schemas.microsoft.com/office/drawing/2014/main" id="{17EC951A-CF6A-491B-8802-A01D2DAD7F79}"/>
              </a:ext>
            </a:extLst>
          </p:cNvPr>
          <p:cNvGrpSpPr/>
          <p:nvPr userDrawn="1"/>
        </p:nvGrpSpPr>
        <p:grpSpPr>
          <a:xfrm>
            <a:off x="7414421" y="0"/>
            <a:ext cx="1729579" cy="1514476"/>
            <a:chOff x="6806010" y="778959"/>
            <a:chExt cx="1729579" cy="1514476"/>
          </a:xfrm>
        </p:grpSpPr>
        <p:sp>
          <p:nvSpPr>
            <p:cNvPr id="12" name="Isosceles Triangle 11">
              <a:extLst>
                <a:ext uri="{FF2B5EF4-FFF2-40B4-BE49-F238E27FC236}">
                  <a16:creationId xmlns:a16="http://schemas.microsoft.com/office/drawing/2014/main" id="{8F26FB9F-0901-403E-A9CE-BA8A9F8CF372}"/>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Isosceles Triangle 12">
              <a:extLst>
                <a:ext uri="{FF2B5EF4-FFF2-40B4-BE49-F238E27FC236}">
                  <a16:creationId xmlns:a16="http://schemas.microsoft.com/office/drawing/2014/main" id="{DF2C07A0-561C-41E0-A096-2B3C5A70E470}"/>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Isosceles Triangle 14">
              <a:extLst>
                <a:ext uri="{FF2B5EF4-FFF2-40B4-BE49-F238E27FC236}">
                  <a16:creationId xmlns:a16="http://schemas.microsoft.com/office/drawing/2014/main" id="{FBD3B022-275B-4B01-BC4F-B48EDE4456B2}"/>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2AD660A4-A6AE-4ED8-AD6A-89EC404BCBB6}"/>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67337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1" y="557784"/>
            <a:ext cx="7379463" cy="713232"/>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10" name="Slide Number Placeholder 5"/>
          <p:cNvSpPr>
            <a:spLocks noGrp="1"/>
          </p:cNvSpPr>
          <p:nvPr>
            <p:ph type="sldNum" sz="quarter" idx="12"/>
          </p:nvPr>
        </p:nvSpPr>
        <p:spPr>
          <a:xfrm>
            <a:off x="431800" y="6480048"/>
            <a:ext cx="791828" cy="182345"/>
          </a:xfrm>
        </p:spPr>
        <p:txBody>
          <a:bodyPr/>
          <a:lstStyle>
            <a:lvl1pPr>
              <a:defRPr lang="en-NZ" sz="1000" b="1" kern="1200" smtClean="0">
                <a:solidFill>
                  <a:schemeClr val="tx2"/>
                </a:solidFill>
                <a:latin typeface="+mn-lt"/>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a:p>
        </p:txBody>
      </p:sp>
      <p:sp>
        <p:nvSpPr>
          <p:cNvPr id="8" name="Footer Placeholder 4"/>
          <p:cNvSpPr>
            <a:spLocks noGrp="1"/>
          </p:cNvSpPr>
          <p:nvPr>
            <p:ph type="ftr" sz="quarter" idx="11"/>
          </p:nvPr>
        </p:nvSpPr>
        <p:spPr>
          <a:xfrm>
            <a:off x="1161217" y="6480043"/>
            <a:ext cx="3633749" cy="178106"/>
          </a:xfrm>
        </p:spPr>
        <p:txBody>
          <a:bodyPr/>
          <a:lstStyle>
            <a:lvl1pPr algn="l">
              <a:defRPr sz="1000">
                <a:solidFill>
                  <a:schemeClr val="tx2"/>
                </a:solidFill>
                <a:latin typeface="+mn-lt"/>
                <a:cs typeface="Arial" pitchFamily="34" charset="0"/>
              </a:defRPr>
            </a:lvl1pPr>
          </a:lstStyle>
          <a:p>
            <a:endParaRPr lang="en-NZ"/>
          </a:p>
        </p:txBody>
      </p:sp>
      <p:sp>
        <p:nvSpPr>
          <p:cNvPr id="9" name="TextBox 8"/>
          <p:cNvSpPr txBox="1"/>
          <p:nvPr userDrawn="1"/>
        </p:nvSpPr>
        <p:spPr>
          <a:xfrm>
            <a:off x="6819786" y="6436917"/>
            <a:ext cx="2078966" cy="246221"/>
          </a:xfrm>
          <a:prstGeom prst="rect">
            <a:avLst/>
          </a:prstGeom>
          <a:noFill/>
        </p:spPr>
        <p:txBody>
          <a:bodyPr wrap="square" rtlCol="0">
            <a:spAutoFit/>
          </a:bodyPr>
          <a:lstStyle/>
          <a:p>
            <a:pPr algn="r"/>
            <a:r>
              <a:rPr lang="en-NZ" sz="1000">
                <a:solidFill>
                  <a:schemeClr val="tx2"/>
                </a:solidFill>
                <a:latin typeface="+mn-lt"/>
                <a:cs typeface="Arial" pitchFamily="34" charset="0"/>
              </a:rPr>
              <a:t>education.govt.nz</a:t>
            </a:r>
          </a:p>
        </p:txBody>
      </p:sp>
      <p:sp>
        <p:nvSpPr>
          <p:cNvPr id="14" name="Chart Placeholder 13"/>
          <p:cNvSpPr>
            <a:spLocks noGrp="1"/>
          </p:cNvSpPr>
          <p:nvPr>
            <p:ph type="chart" sz="quarter" idx="13"/>
          </p:nvPr>
        </p:nvSpPr>
        <p:spPr>
          <a:xfrm>
            <a:off x="4582473" y="1581913"/>
            <a:ext cx="3904373" cy="4383195"/>
          </a:xfrm>
        </p:spPr>
        <p:txBody>
          <a:bodyPr/>
          <a:lstStyle>
            <a:lvl1pPr>
              <a:buNone/>
              <a:defRPr/>
            </a:lvl1pPr>
          </a:lstStyle>
          <a:p>
            <a:r>
              <a:rPr lang="en-US"/>
              <a:t>Click icon to add chart</a:t>
            </a:r>
            <a:endParaRPr lang="en-NZ"/>
          </a:p>
        </p:txBody>
      </p:sp>
      <p:sp>
        <p:nvSpPr>
          <p:cNvPr id="18" name="Text Placeholder 17"/>
          <p:cNvSpPr>
            <a:spLocks noGrp="1"/>
          </p:cNvSpPr>
          <p:nvPr>
            <p:ph type="body" sz="quarter" idx="14"/>
          </p:nvPr>
        </p:nvSpPr>
        <p:spPr>
          <a:xfrm>
            <a:off x="431801" y="1581917"/>
            <a:ext cx="3890065" cy="4396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grpSp>
        <p:nvGrpSpPr>
          <p:cNvPr id="11" name="Group 10">
            <a:extLst>
              <a:ext uri="{FF2B5EF4-FFF2-40B4-BE49-F238E27FC236}">
                <a16:creationId xmlns:a16="http://schemas.microsoft.com/office/drawing/2014/main" id="{13B398F1-CCCB-4D42-99CC-99181328A38F}"/>
              </a:ext>
            </a:extLst>
          </p:cNvPr>
          <p:cNvGrpSpPr/>
          <p:nvPr userDrawn="1"/>
        </p:nvGrpSpPr>
        <p:grpSpPr>
          <a:xfrm>
            <a:off x="7414421" y="0"/>
            <a:ext cx="1729579" cy="1514476"/>
            <a:chOff x="6806010" y="778959"/>
            <a:chExt cx="1729579" cy="1514476"/>
          </a:xfrm>
        </p:grpSpPr>
        <p:sp>
          <p:nvSpPr>
            <p:cNvPr id="12" name="Isosceles Triangle 11">
              <a:extLst>
                <a:ext uri="{FF2B5EF4-FFF2-40B4-BE49-F238E27FC236}">
                  <a16:creationId xmlns:a16="http://schemas.microsoft.com/office/drawing/2014/main" id="{C988A08D-C469-4EB1-A737-32FFDA092B94}"/>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Isosceles Triangle 12">
              <a:extLst>
                <a:ext uri="{FF2B5EF4-FFF2-40B4-BE49-F238E27FC236}">
                  <a16:creationId xmlns:a16="http://schemas.microsoft.com/office/drawing/2014/main" id="{9447E746-9204-47F3-8AA8-04397CDBA311}"/>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58251E66-7571-444D-B798-F90F897A334B}"/>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01A718F9-45A2-4AAC-85F4-EF4574ADCA0D}"/>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67337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1" y="539496"/>
            <a:ext cx="7393179" cy="731520"/>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a:t>Enter Title Here</a:t>
            </a:r>
          </a:p>
        </p:txBody>
      </p:sp>
      <p:sp>
        <p:nvSpPr>
          <p:cNvPr id="10" name="Slide Number Placeholder 5"/>
          <p:cNvSpPr>
            <a:spLocks noGrp="1"/>
          </p:cNvSpPr>
          <p:nvPr>
            <p:ph type="sldNum" sz="quarter" idx="12"/>
          </p:nvPr>
        </p:nvSpPr>
        <p:spPr>
          <a:xfrm>
            <a:off x="429625" y="6480048"/>
            <a:ext cx="791828" cy="182345"/>
          </a:xfrm>
        </p:spPr>
        <p:txBody>
          <a:bodyPr/>
          <a:lstStyle>
            <a:lvl1pPr>
              <a:defRPr lang="en-NZ" sz="1200" b="1" kern="1200" smtClean="0">
                <a:solidFill>
                  <a:schemeClr val="tx2"/>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a:p>
        </p:txBody>
      </p:sp>
      <p:sp>
        <p:nvSpPr>
          <p:cNvPr id="8" name="Footer Placeholder 4"/>
          <p:cNvSpPr>
            <a:spLocks noGrp="1"/>
          </p:cNvSpPr>
          <p:nvPr>
            <p:ph type="ftr" sz="quarter" idx="11"/>
          </p:nvPr>
        </p:nvSpPr>
        <p:spPr>
          <a:xfrm>
            <a:off x="1159040" y="6480043"/>
            <a:ext cx="3633749" cy="178106"/>
          </a:xfrm>
        </p:spPr>
        <p:txBody>
          <a:bodyPr/>
          <a:lstStyle>
            <a:lvl1pPr algn="l">
              <a:defRPr>
                <a:solidFill>
                  <a:schemeClr val="tx2"/>
                </a:solidFill>
                <a:latin typeface="Arial" pitchFamily="34" charset="0"/>
                <a:cs typeface="Arial" pitchFamily="34" charset="0"/>
              </a:defRPr>
            </a:lvl1pPr>
          </a:lstStyle>
          <a:p>
            <a:endParaRPr lang="en-NZ"/>
          </a:p>
        </p:txBody>
      </p:sp>
      <p:sp>
        <p:nvSpPr>
          <p:cNvPr id="9" name="TextBox 8"/>
          <p:cNvSpPr txBox="1"/>
          <p:nvPr userDrawn="1"/>
        </p:nvSpPr>
        <p:spPr>
          <a:xfrm>
            <a:off x="6806068" y="6436917"/>
            <a:ext cx="2078966" cy="276999"/>
          </a:xfrm>
          <a:prstGeom prst="rect">
            <a:avLst/>
          </a:prstGeom>
          <a:noFill/>
        </p:spPr>
        <p:txBody>
          <a:bodyPr wrap="square" rtlCol="0">
            <a:spAutoFit/>
          </a:bodyPr>
          <a:lstStyle/>
          <a:p>
            <a:pPr algn="r"/>
            <a:r>
              <a:rPr lang="en-NZ" sz="1200">
                <a:solidFill>
                  <a:schemeClr val="tx2"/>
                </a:solidFill>
                <a:latin typeface="Arial" pitchFamily="34" charset="0"/>
                <a:cs typeface="Arial" pitchFamily="34" charset="0"/>
              </a:rPr>
              <a:t>education.govt.nz</a:t>
            </a:r>
          </a:p>
        </p:txBody>
      </p:sp>
      <p:sp>
        <p:nvSpPr>
          <p:cNvPr id="12" name="Content Placeholder 11"/>
          <p:cNvSpPr>
            <a:spLocks noGrp="1"/>
          </p:cNvSpPr>
          <p:nvPr>
            <p:ph sz="quarter" idx="15"/>
          </p:nvPr>
        </p:nvSpPr>
        <p:spPr>
          <a:xfrm>
            <a:off x="431800" y="1527048"/>
            <a:ext cx="3890034" cy="4425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5" name="Picture Placeholder 14"/>
          <p:cNvSpPr>
            <a:spLocks noGrp="1"/>
          </p:cNvSpPr>
          <p:nvPr>
            <p:ph type="pic" sz="quarter" idx="16"/>
          </p:nvPr>
        </p:nvSpPr>
        <p:spPr>
          <a:xfrm>
            <a:off x="4568723" y="1527049"/>
            <a:ext cx="3911703" cy="4416552"/>
          </a:xfrm>
        </p:spPr>
        <p:txBody>
          <a:bodyPr/>
          <a:lstStyle/>
          <a:p>
            <a:r>
              <a:rPr lang="en-US"/>
              <a:t>Click icon to add picture</a:t>
            </a:r>
            <a:endParaRPr lang="en-NZ"/>
          </a:p>
        </p:txBody>
      </p:sp>
      <p:grpSp>
        <p:nvGrpSpPr>
          <p:cNvPr id="11" name="Group 10">
            <a:extLst>
              <a:ext uri="{FF2B5EF4-FFF2-40B4-BE49-F238E27FC236}">
                <a16:creationId xmlns:a16="http://schemas.microsoft.com/office/drawing/2014/main" id="{6AFFC532-F101-496F-A815-F095C5341D64}"/>
              </a:ext>
            </a:extLst>
          </p:cNvPr>
          <p:cNvGrpSpPr/>
          <p:nvPr userDrawn="1"/>
        </p:nvGrpSpPr>
        <p:grpSpPr>
          <a:xfrm>
            <a:off x="7414421" y="0"/>
            <a:ext cx="1729579" cy="1514476"/>
            <a:chOff x="6806010" y="778959"/>
            <a:chExt cx="1729579" cy="1514476"/>
          </a:xfrm>
        </p:grpSpPr>
        <p:sp>
          <p:nvSpPr>
            <p:cNvPr id="13" name="Isosceles Triangle 12">
              <a:extLst>
                <a:ext uri="{FF2B5EF4-FFF2-40B4-BE49-F238E27FC236}">
                  <a16:creationId xmlns:a16="http://schemas.microsoft.com/office/drawing/2014/main" id="{9DE994B2-ABCD-4278-A466-B2D76866EFBE}"/>
                </a:ext>
              </a:extLst>
            </p:cNvPr>
            <p:cNvSpPr/>
            <p:nvPr userDrawn="1"/>
          </p:nvSpPr>
          <p:spPr>
            <a:xfrm>
              <a:off x="7236619" y="778959"/>
              <a:ext cx="865980" cy="757238"/>
            </a:xfrm>
            <a:prstGeom prst="triangle">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Isosceles Triangle 13">
              <a:extLst>
                <a:ext uri="{FF2B5EF4-FFF2-40B4-BE49-F238E27FC236}">
                  <a16:creationId xmlns:a16="http://schemas.microsoft.com/office/drawing/2014/main" id="{36CA3551-C009-4D0C-9E69-6095ECEE66F0}"/>
                </a:ext>
              </a:extLst>
            </p:cNvPr>
            <p:cNvSpPr/>
            <p:nvPr userDrawn="1"/>
          </p:nvSpPr>
          <p:spPr>
            <a:xfrm rot="10800000">
              <a:off x="7669609" y="778959"/>
              <a:ext cx="865980" cy="757238"/>
            </a:xfrm>
            <a:prstGeom prst="triangle">
              <a:avLst/>
            </a:prstGeom>
            <a:solidFill>
              <a:srgbClr val="204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BB6113B6-1308-40FC-8CF4-B7A65D05E13E}"/>
                </a:ext>
              </a:extLst>
            </p:cNvPr>
            <p:cNvSpPr/>
            <p:nvPr userDrawn="1"/>
          </p:nvSpPr>
          <p:spPr>
            <a:xfrm rot="10800000">
              <a:off x="6806010" y="778959"/>
              <a:ext cx="865980" cy="757238"/>
            </a:xfrm>
            <a:prstGeom prst="triangle">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1EF72495-E79E-4242-8FAC-19D232C39EC3}"/>
                </a:ext>
              </a:extLst>
            </p:cNvPr>
            <p:cNvSpPr/>
            <p:nvPr userDrawn="1"/>
          </p:nvSpPr>
          <p:spPr>
            <a:xfrm rot="10800000">
              <a:off x="7236619" y="1536197"/>
              <a:ext cx="865980" cy="757238"/>
            </a:xfrm>
            <a:prstGeom prst="triangle">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67337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557784"/>
            <a:ext cx="8083550" cy="7132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31800" y="1527052"/>
            <a:ext cx="8083550" cy="46499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1800" y="6357632"/>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392E2DF-30E1-4C12-B888-B941057B8847}" type="datetime1">
              <a:rPr lang="mi-NZ" smtClean="0"/>
              <a:pPr/>
              <a:t>05/08/2022</a:t>
            </a:fld>
            <a:endParaRPr lang="en-NZ"/>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832854"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68063-9C21-4834-88E3-ACB04C56D52D}" type="slidenum">
              <a:rPr lang="en-NZ" smtClean="0"/>
              <a:pPr/>
              <a:t>‹#›</a:t>
            </a:fld>
            <a:endParaRPr lang="en-NZ"/>
          </a:p>
        </p:txBody>
      </p:sp>
    </p:spTree>
    <p:extLst>
      <p:ext uri="{BB962C8B-B14F-4D97-AF65-F5344CB8AC3E}">
        <p14:creationId xmlns:p14="http://schemas.microsoft.com/office/powerpoint/2010/main" val="1122705367"/>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73" r:id="rId3"/>
    <p:sldLayoutId id="2147483690" r:id="rId4"/>
    <p:sldLayoutId id="2147483691" r:id="rId5"/>
    <p:sldLayoutId id="2147483662" r:id="rId6"/>
    <p:sldLayoutId id="2147483674" r:id="rId7"/>
    <p:sldLayoutId id="2147483679" r:id="rId8"/>
    <p:sldLayoutId id="2147483681" r:id="rId9"/>
    <p:sldLayoutId id="2147483683" r:id="rId10"/>
    <p:sldLayoutId id="2147483680" r:id="rId11"/>
    <p:sldLayoutId id="2147483682" r:id="rId12"/>
    <p:sldLayoutId id="2147483684" r:id="rId13"/>
    <p:sldLayoutId id="2147483676" r:id="rId14"/>
    <p:sldLayoutId id="2147483689" r:id="rId15"/>
    <p:sldLayoutId id="2147483686" r:id="rId16"/>
    <p:sldLayoutId id="2147483687" r:id="rId17"/>
    <p:sldLayoutId id="2147483661" r:id="rId18"/>
  </p:sldLayoutIdLst>
  <p:hf hdr="0" ftr="0"/>
  <p:txStyles>
    <p:titleStyle>
      <a:lvl1pPr algn="l" defTabSz="914377" rtl="0" eaLnBrk="1" latinLnBrk="0" hangingPunct="1">
        <a:lnSpc>
          <a:spcPct val="90000"/>
        </a:lnSpc>
        <a:spcBef>
          <a:spcPct val="0"/>
        </a:spcBef>
        <a:buNone/>
        <a:defRPr sz="3600" b="1" kern="1200">
          <a:solidFill>
            <a:schemeClr val="tx2"/>
          </a:solidFill>
          <a:latin typeface="+mj-lt"/>
          <a:ea typeface="+mj-ea"/>
          <a:cs typeface="Arial" panose="020B0604020202020204" pitchFamily="34" charset="0"/>
        </a:defRPr>
      </a:lvl1pPr>
    </p:titleStyle>
    <p:body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ohumahi.support@education.govt.nz"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eradvice@nzsta.org.nz" TargetMode="External"/><Relationship Id="rId5" Type="http://schemas.openxmlformats.org/officeDocument/2006/relationships/hyperlink" Target="mailto:payequity@nzei.org.nz" TargetMode="External"/><Relationship Id="rId4" Type="http://schemas.openxmlformats.org/officeDocument/2006/relationships/hyperlink" Target="education.govt.nz/tak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99D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644" y="2842984"/>
            <a:ext cx="7315200" cy="779127"/>
          </a:xfrm>
        </p:spPr>
        <p:txBody>
          <a:bodyPr/>
          <a:lstStyle/>
          <a:p>
            <a:r>
              <a:rPr lang="en-NZ" sz="3800"/>
              <a:t>Administration support staff and Kaiārahi </a:t>
            </a:r>
            <a:r>
              <a:rPr lang="en-NZ" sz="3800" err="1"/>
              <a:t>i</a:t>
            </a:r>
            <a:r>
              <a:rPr lang="en-NZ" sz="3800"/>
              <a:t> te Reo pay equity settlements</a:t>
            </a:r>
          </a:p>
        </p:txBody>
      </p:sp>
      <p:sp>
        <p:nvSpPr>
          <p:cNvPr id="3" name="Subtitle 2"/>
          <p:cNvSpPr>
            <a:spLocks noGrp="1"/>
          </p:cNvSpPr>
          <p:nvPr>
            <p:ph type="subTitle" idx="1"/>
          </p:nvPr>
        </p:nvSpPr>
        <p:spPr>
          <a:xfrm>
            <a:off x="514644" y="3695828"/>
            <a:ext cx="6858000" cy="914400"/>
          </a:xfrm>
        </p:spPr>
        <p:txBody>
          <a:bodyPr/>
          <a:lstStyle/>
          <a:p>
            <a:r>
              <a:rPr lang="en-NZ" sz="3000"/>
              <a:t>Webinar for schools and kura</a:t>
            </a:r>
          </a:p>
        </p:txBody>
      </p:sp>
      <p:sp>
        <p:nvSpPr>
          <p:cNvPr id="4" name="Content Placeholder 3"/>
          <p:cNvSpPr>
            <a:spLocks noGrp="1"/>
          </p:cNvSpPr>
          <p:nvPr>
            <p:ph sz="quarter" idx="13"/>
          </p:nvPr>
        </p:nvSpPr>
        <p:spPr>
          <a:xfrm>
            <a:off x="514646" y="4839073"/>
            <a:ext cx="4129617" cy="312737"/>
          </a:xfrm>
        </p:spPr>
        <p:txBody>
          <a:bodyPr>
            <a:normAutofit fontScale="92500" lnSpcReduction="10000"/>
          </a:bodyPr>
          <a:lstStyle/>
          <a:p>
            <a:r>
              <a:rPr lang="en-NZ"/>
              <a:t> August 2022 </a:t>
            </a:r>
          </a:p>
        </p:txBody>
      </p:sp>
    </p:spTree>
    <p:extLst>
      <p:ext uri="{BB962C8B-B14F-4D97-AF65-F5344CB8AC3E}">
        <p14:creationId xmlns:p14="http://schemas.microsoft.com/office/powerpoint/2010/main" val="36124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233" y="846965"/>
            <a:ext cx="7328567" cy="733495"/>
          </a:xfrm>
        </p:spPr>
        <p:txBody>
          <a:bodyPr>
            <a:normAutofit/>
          </a:bodyPr>
          <a:lstStyle/>
          <a:p>
            <a:r>
              <a:rPr lang="en-NZ" sz="3200"/>
              <a:t>Funding – What you can expect</a:t>
            </a: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10</a:t>
            </a:fld>
            <a:endParaRPr lang="en-NZ"/>
          </a:p>
        </p:txBody>
      </p:sp>
      <p:sp>
        <p:nvSpPr>
          <p:cNvPr id="14" name="TextBox 13">
            <a:extLst>
              <a:ext uri="{FF2B5EF4-FFF2-40B4-BE49-F238E27FC236}">
                <a16:creationId xmlns:a16="http://schemas.microsoft.com/office/drawing/2014/main" id="{229FE49B-47F8-4B83-A795-995C247F4048}"/>
              </a:ext>
            </a:extLst>
          </p:cNvPr>
          <p:cNvSpPr txBox="1"/>
          <p:nvPr/>
        </p:nvSpPr>
        <p:spPr>
          <a:xfrm>
            <a:off x="940932" y="6448109"/>
            <a:ext cx="4222195" cy="261610"/>
          </a:xfrm>
          <a:prstGeom prst="rect">
            <a:avLst/>
          </a:prstGeom>
          <a:noFill/>
        </p:spPr>
        <p:txBody>
          <a:bodyPr wrap="square" rtlCol="0">
            <a:spAutoFit/>
          </a:bodyPr>
          <a:lstStyle/>
          <a:p>
            <a:r>
              <a:rPr lang="en-US" sz="1100" i="1">
                <a:solidFill>
                  <a:srgbClr val="221E1F"/>
                </a:solidFill>
              </a:rPr>
              <a:t>More information is available </a:t>
            </a:r>
            <a:r>
              <a:rPr lang="en-NZ" sz="1100" i="1">
                <a:solidFill>
                  <a:srgbClr val="221E1F"/>
                </a:solidFill>
              </a:rPr>
              <a:t>within </a:t>
            </a:r>
            <a:r>
              <a:rPr lang="en-NZ" sz="1100" b="1" i="1">
                <a:solidFill>
                  <a:srgbClr val="221E1F"/>
                </a:solidFill>
              </a:rPr>
              <a:t>Funding 101 Guide</a:t>
            </a:r>
            <a:endParaRPr lang="en-NZ" sz="1100" b="1">
              <a:highlight>
                <a:srgbClr val="FFFF00"/>
              </a:highlight>
            </a:endParaRPr>
          </a:p>
        </p:txBody>
      </p:sp>
      <p:sp>
        <p:nvSpPr>
          <p:cNvPr id="16" name="TextBox 15">
            <a:extLst>
              <a:ext uri="{FF2B5EF4-FFF2-40B4-BE49-F238E27FC236}">
                <a16:creationId xmlns:a16="http://schemas.microsoft.com/office/drawing/2014/main" id="{47210B4D-3E9E-4057-9135-642F48E948BD}"/>
              </a:ext>
            </a:extLst>
          </p:cNvPr>
          <p:cNvSpPr txBox="1"/>
          <p:nvPr/>
        </p:nvSpPr>
        <p:spPr>
          <a:xfrm>
            <a:off x="719233" y="1607756"/>
            <a:ext cx="7553133" cy="1585049"/>
          </a:xfrm>
          <a:prstGeom prst="rect">
            <a:avLst/>
          </a:prstGeom>
          <a:noFill/>
        </p:spPr>
        <p:txBody>
          <a:bodyPr wrap="square" lIns="91440" tIns="45720" rIns="91440" bIns="45720" anchor="t">
            <a:spAutoFit/>
          </a:bodyPr>
          <a:lstStyle/>
          <a:p>
            <a:pPr marL="360000" indent="-360000">
              <a:lnSpc>
                <a:spcPct val="90000"/>
              </a:lnSpc>
              <a:spcBef>
                <a:spcPts val="1000"/>
              </a:spcBef>
              <a:buClr>
                <a:srgbClr val="2E6EB7"/>
              </a:buClr>
              <a:buFont typeface="Arial" panose="020B0604020202020204" pitchFamily="34" charset="0"/>
              <a:buChar char="•"/>
            </a:pPr>
            <a:r>
              <a:rPr lang="en-US" sz="1600">
                <a:solidFill>
                  <a:srgbClr val="221E1F"/>
                </a:solidFill>
                <a:latin typeface="Arial"/>
                <a:cs typeface="Arial"/>
              </a:rPr>
              <a:t>Ongoing funding will cover the increased cost of the pay equity settlements. </a:t>
            </a:r>
          </a:p>
          <a:p>
            <a:pPr marL="360000" indent="-360000">
              <a:lnSpc>
                <a:spcPct val="90000"/>
              </a:lnSpc>
              <a:spcBef>
                <a:spcPts val="1000"/>
              </a:spcBef>
              <a:buClr>
                <a:srgbClr val="2E6EB7"/>
              </a:buClr>
              <a:buFont typeface="Arial" panose="020B0604020202020204" pitchFamily="34" charset="0"/>
              <a:buChar char="•"/>
            </a:pPr>
            <a:r>
              <a:rPr lang="en-US" sz="1600">
                <a:solidFill>
                  <a:srgbClr val="221E1F"/>
                </a:solidFill>
                <a:latin typeface="Arial"/>
                <a:cs typeface="Arial"/>
              </a:rPr>
              <a:t>Funding is paid as part of your operational grant, first instalment scheduled for 3 October 2022. </a:t>
            </a:r>
          </a:p>
          <a:p>
            <a:pPr marL="360000" indent="-360000">
              <a:lnSpc>
                <a:spcPct val="90000"/>
              </a:lnSpc>
              <a:spcBef>
                <a:spcPts val="1000"/>
              </a:spcBef>
              <a:buClr>
                <a:srgbClr val="2E6EB7"/>
              </a:buClr>
              <a:buFont typeface="Arial" panose="020B0604020202020204" pitchFamily="34" charset="0"/>
              <a:buChar char="•"/>
            </a:pPr>
            <a:r>
              <a:rPr lang="en-US" sz="1600">
                <a:solidFill>
                  <a:srgbClr val="221E1F"/>
                </a:solidFill>
                <a:latin typeface="Arial"/>
                <a:cs typeface="Arial"/>
              </a:rPr>
              <a:t>Schools are required to use settlement funding to pay the new pay rates.</a:t>
            </a:r>
          </a:p>
          <a:p>
            <a:pPr marL="360000" indent="-360000">
              <a:lnSpc>
                <a:spcPct val="90000"/>
              </a:lnSpc>
              <a:spcBef>
                <a:spcPts val="1000"/>
              </a:spcBef>
              <a:buClr>
                <a:srgbClr val="2E6EB7"/>
              </a:buClr>
              <a:buFont typeface="Arial" panose="020B0604020202020204" pitchFamily="34" charset="0"/>
              <a:buChar char="•"/>
            </a:pPr>
            <a:r>
              <a:rPr lang="en-US" sz="1600">
                <a:solidFill>
                  <a:srgbClr val="221E1F"/>
                </a:solidFill>
                <a:latin typeface="Arial"/>
                <a:cs typeface="Arial"/>
              </a:rPr>
              <a:t>There is no action required by schools and kura to receive funding.</a:t>
            </a:r>
          </a:p>
        </p:txBody>
      </p:sp>
      <p:pic>
        <p:nvPicPr>
          <p:cNvPr id="8" name="Picture 7" descr="Timeline&#10;&#10;Description automatically generated">
            <a:extLst>
              <a:ext uri="{FF2B5EF4-FFF2-40B4-BE49-F238E27FC236}">
                <a16:creationId xmlns:a16="http://schemas.microsoft.com/office/drawing/2014/main" id="{FC687E3A-73E5-415E-AB34-25E002569E33}"/>
              </a:ext>
            </a:extLst>
          </p:cNvPr>
          <p:cNvPicPr>
            <a:picLocks noChangeAspect="1"/>
          </p:cNvPicPr>
          <p:nvPr/>
        </p:nvPicPr>
        <p:blipFill rotWithShape="1">
          <a:blip r:embed="rId3">
            <a:extLst>
              <a:ext uri="{28A0092B-C50C-407E-A947-70E740481C1C}">
                <a14:useLocalDpi xmlns:a14="http://schemas.microsoft.com/office/drawing/2010/main" val="0"/>
              </a:ext>
            </a:extLst>
          </a:blip>
          <a:srcRect t="3294"/>
          <a:stretch/>
        </p:blipFill>
        <p:spPr>
          <a:xfrm>
            <a:off x="801860" y="3285378"/>
            <a:ext cx="6939427" cy="2930361"/>
          </a:xfrm>
          <a:prstGeom prst="rect">
            <a:avLst/>
          </a:prstGeom>
        </p:spPr>
      </p:pic>
    </p:spTree>
    <p:extLst>
      <p:ext uri="{BB962C8B-B14F-4D97-AF65-F5344CB8AC3E}">
        <p14:creationId xmlns:p14="http://schemas.microsoft.com/office/powerpoint/2010/main" val="174432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11</a:t>
            </a:fld>
            <a:endParaRPr lang="en-NZ"/>
          </a:p>
        </p:txBody>
      </p:sp>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763993" y="966559"/>
            <a:ext cx="7112000" cy="720436"/>
          </a:xfrm>
        </p:spPr>
        <p:txBody>
          <a:bodyPr>
            <a:noAutofit/>
          </a:bodyPr>
          <a:lstStyle/>
          <a:p>
            <a:r>
              <a:rPr lang="en-NZ" sz="3200"/>
              <a:t>The basics of point-to-point translation</a:t>
            </a:r>
          </a:p>
        </p:txBody>
      </p:sp>
      <p:sp>
        <p:nvSpPr>
          <p:cNvPr id="6" name="Content Placeholder 3">
            <a:extLst>
              <a:ext uri="{FF2B5EF4-FFF2-40B4-BE49-F238E27FC236}">
                <a16:creationId xmlns:a16="http://schemas.microsoft.com/office/drawing/2014/main" id="{0CB0F759-0DD2-453F-98CA-B3249634E8BB}"/>
              </a:ext>
            </a:extLst>
          </p:cNvPr>
          <p:cNvSpPr txBox="1">
            <a:spLocks/>
          </p:cNvSpPr>
          <p:nvPr/>
        </p:nvSpPr>
        <p:spPr>
          <a:xfrm>
            <a:off x="763993" y="1934506"/>
            <a:ext cx="7557615" cy="2460076"/>
          </a:xfrm>
          <a:prstGeom prst="rect">
            <a:avLst/>
          </a:prstGeom>
        </p:spPr>
        <p:txBody>
          <a:bodyPr lIns="91440" tIns="45720" rIns="91440" bIns="45720" anchor="t"/>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defTabSz="914400"/>
            <a:r>
              <a:rPr lang="en-US" sz="1600">
                <a:solidFill>
                  <a:srgbClr val="221E1F"/>
                </a:solidFill>
                <a:latin typeface="Arial"/>
                <a:cs typeface="Arial"/>
              </a:rPr>
              <a:t>Translation is the process to move from the old pay rates to the new.</a:t>
            </a:r>
          </a:p>
          <a:p>
            <a:pPr marL="360000" indent="-360000" defTabSz="914400"/>
            <a:r>
              <a:rPr lang="en-US" sz="1600">
                <a:solidFill>
                  <a:srgbClr val="221E1F"/>
                </a:solidFill>
                <a:latin typeface="Arial"/>
                <a:cs typeface="Arial"/>
              </a:rPr>
              <a:t>Translation will be done automatically by Education Payroll for all covered employees.</a:t>
            </a:r>
            <a:endParaRPr lang="en-US" sz="1600">
              <a:solidFill>
                <a:srgbClr val="221E1F"/>
              </a:solidFill>
            </a:endParaRPr>
          </a:p>
          <a:p>
            <a:pPr marL="360000" indent="-360000" defTabSz="914400"/>
            <a:r>
              <a:rPr lang="en-US" sz="1600">
                <a:solidFill>
                  <a:srgbClr val="221E1F"/>
                </a:solidFill>
                <a:latin typeface="Arial"/>
                <a:cs typeface="Arial"/>
              </a:rPr>
              <a:t>You do not need to do anything to translate your employees' grade and step.</a:t>
            </a:r>
            <a:endParaRPr lang="en-US" sz="1600">
              <a:solidFill>
                <a:srgbClr val="221E1F"/>
              </a:solidFill>
            </a:endParaRPr>
          </a:p>
          <a:p>
            <a:pPr marL="360000" indent="-360000" defTabSz="914400"/>
            <a:r>
              <a:rPr lang="en-US" sz="1600">
                <a:solidFill>
                  <a:srgbClr val="221E1F"/>
                </a:solidFill>
                <a:latin typeface="Arial"/>
                <a:cs typeface="Arial"/>
              </a:rPr>
              <a:t>Covered employees will automatically receive the new pay equity pay rates on 18 October 2022.</a:t>
            </a:r>
          </a:p>
          <a:p>
            <a:pPr marL="360000" indent="-360000" defTabSz="914400"/>
            <a:r>
              <a:rPr lang="en-NZ" sz="1600">
                <a:solidFill>
                  <a:srgbClr val="221E1F"/>
                </a:solidFill>
                <a:latin typeface="Arial"/>
                <a:cs typeface="Arial"/>
              </a:rPr>
              <a:t>If your employee feels they have been incorrectly translated, they can agree with you to review their grade through the pay equity regrading process.</a:t>
            </a:r>
            <a:endParaRPr lang="en-US" sz="1600">
              <a:solidFill>
                <a:srgbClr val="221E1F"/>
              </a:solidFill>
              <a:latin typeface="Arial"/>
              <a:cs typeface="Arial"/>
            </a:endParaRPr>
          </a:p>
        </p:txBody>
      </p:sp>
      <p:graphicFrame>
        <p:nvGraphicFramePr>
          <p:cNvPr id="5" name="Table 4">
            <a:extLst>
              <a:ext uri="{FF2B5EF4-FFF2-40B4-BE49-F238E27FC236}">
                <a16:creationId xmlns:a16="http://schemas.microsoft.com/office/drawing/2014/main" id="{6B54E26D-5F30-4862-9324-823773667629}"/>
              </a:ext>
            </a:extLst>
          </p:cNvPr>
          <p:cNvGraphicFramePr>
            <a:graphicFrameLocks noGrp="1"/>
          </p:cNvGraphicFramePr>
          <p:nvPr>
            <p:extLst>
              <p:ext uri="{D42A27DB-BD31-4B8C-83A1-F6EECF244321}">
                <p14:modId xmlns:p14="http://schemas.microsoft.com/office/powerpoint/2010/main" val="3835738008"/>
              </p:ext>
            </p:extLst>
          </p:nvPr>
        </p:nvGraphicFramePr>
        <p:xfrm>
          <a:off x="608948" y="4449076"/>
          <a:ext cx="7926104" cy="1761816"/>
        </p:xfrm>
        <a:graphic>
          <a:graphicData uri="http://schemas.openxmlformats.org/drawingml/2006/table">
            <a:tbl>
              <a:tblPr firstRow="1" bandRow="1">
                <a:tableStyleId>{5C22544A-7EE6-4342-B048-85BDC9FD1C3A}</a:tableStyleId>
              </a:tblPr>
              <a:tblGrid>
                <a:gridCol w="1521739">
                  <a:extLst>
                    <a:ext uri="{9D8B030D-6E8A-4147-A177-3AD203B41FA5}">
                      <a16:colId xmlns:a16="http://schemas.microsoft.com/office/drawing/2014/main" val="4192561379"/>
                    </a:ext>
                  </a:extLst>
                </a:gridCol>
                <a:gridCol w="1616011">
                  <a:extLst>
                    <a:ext uri="{9D8B030D-6E8A-4147-A177-3AD203B41FA5}">
                      <a16:colId xmlns:a16="http://schemas.microsoft.com/office/drawing/2014/main" val="622994975"/>
                    </a:ext>
                  </a:extLst>
                </a:gridCol>
                <a:gridCol w="1596118">
                  <a:extLst>
                    <a:ext uri="{9D8B030D-6E8A-4147-A177-3AD203B41FA5}">
                      <a16:colId xmlns:a16="http://schemas.microsoft.com/office/drawing/2014/main" val="2733046898"/>
                    </a:ext>
                  </a:extLst>
                </a:gridCol>
                <a:gridCol w="1596118">
                  <a:extLst>
                    <a:ext uri="{9D8B030D-6E8A-4147-A177-3AD203B41FA5}">
                      <a16:colId xmlns:a16="http://schemas.microsoft.com/office/drawing/2014/main" val="302397820"/>
                    </a:ext>
                  </a:extLst>
                </a:gridCol>
                <a:gridCol w="1596118">
                  <a:extLst>
                    <a:ext uri="{9D8B030D-6E8A-4147-A177-3AD203B41FA5}">
                      <a16:colId xmlns:a16="http://schemas.microsoft.com/office/drawing/2014/main" val="823020263"/>
                    </a:ext>
                  </a:extLst>
                </a:gridCol>
              </a:tblGrid>
              <a:tr h="461244">
                <a:tc>
                  <a:txBody>
                    <a:bodyPr/>
                    <a:lstStyle/>
                    <a:p>
                      <a:r>
                        <a:rPr lang="en-NZ" sz="1000">
                          <a:latin typeface="Arial" panose="020B0604020202020204" pitchFamily="34" charset="0"/>
                          <a:cs typeface="Arial" panose="020B0604020202020204" pitchFamily="34" charset="0"/>
                        </a:rPr>
                        <a:t>Current grade and step</a:t>
                      </a:r>
                    </a:p>
                  </a:txBody>
                  <a:tcPr>
                    <a:solidFill>
                      <a:srgbClr val="2E6EB7"/>
                    </a:solidFill>
                  </a:tcPr>
                </a:tc>
                <a:tc>
                  <a:txBody>
                    <a:bodyPr/>
                    <a:lstStyle/>
                    <a:p>
                      <a:r>
                        <a:rPr lang="en-NZ" sz="1000">
                          <a:latin typeface="Arial" panose="020B0604020202020204" pitchFamily="34" charset="0"/>
                          <a:cs typeface="Arial" panose="020B0604020202020204" pitchFamily="34" charset="0"/>
                        </a:rPr>
                        <a:t>Current hourly rate</a:t>
                      </a:r>
                    </a:p>
                  </a:txBody>
                  <a:tcPr>
                    <a:solidFill>
                      <a:srgbClr val="2E6EB7"/>
                    </a:solidFill>
                  </a:tcPr>
                </a:tc>
                <a:tc>
                  <a:txBody>
                    <a:bodyPr/>
                    <a:lstStyle/>
                    <a:p>
                      <a:r>
                        <a:rPr lang="en-NZ" sz="1000">
                          <a:latin typeface="Arial" panose="020B0604020202020204" pitchFamily="34" charset="0"/>
                          <a:cs typeface="Arial" panose="020B0604020202020204" pitchFamily="34" charset="0"/>
                        </a:rPr>
                        <a:t>Translation grade</a:t>
                      </a:r>
                    </a:p>
                  </a:txBody>
                  <a:tcPr>
                    <a:solidFill>
                      <a:srgbClr val="2E6EB7"/>
                    </a:solidFill>
                  </a:tcPr>
                </a:tc>
                <a:tc>
                  <a:txBody>
                    <a:bodyPr/>
                    <a:lstStyle/>
                    <a:p>
                      <a:r>
                        <a:rPr lang="en-NZ" sz="1000">
                          <a:latin typeface="Arial" panose="020B0604020202020204" pitchFamily="34" charset="0"/>
                          <a:cs typeface="Arial" panose="020B0604020202020204" pitchFamily="34" charset="0"/>
                        </a:rPr>
                        <a:t>Translation step</a:t>
                      </a:r>
                    </a:p>
                  </a:txBody>
                  <a:tcPr>
                    <a:solidFill>
                      <a:srgbClr val="2E6EB7"/>
                    </a:solidFill>
                  </a:tcPr>
                </a:tc>
                <a:tc>
                  <a:txBody>
                    <a:bodyPr/>
                    <a:lstStyle/>
                    <a:p>
                      <a:r>
                        <a:rPr lang="en-NZ" sz="1000">
                          <a:latin typeface="Arial" panose="020B0604020202020204" pitchFamily="34" charset="0"/>
                          <a:cs typeface="Arial" panose="020B0604020202020204" pitchFamily="34" charset="0"/>
                        </a:rPr>
                        <a:t>Translation rate</a:t>
                      </a:r>
                    </a:p>
                  </a:txBody>
                  <a:tcPr>
                    <a:solidFill>
                      <a:srgbClr val="2E6EB7"/>
                    </a:solidFill>
                  </a:tcPr>
                </a:tc>
                <a:extLst>
                  <a:ext uri="{0D108BD9-81ED-4DB2-BD59-A6C34878D82A}">
                    <a16:rowId xmlns:a16="http://schemas.microsoft.com/office/drawing/2014/main" val="3828323327"/>
                  </a:ext>
                </a:extLst>
              </a:tr>
              <a:tr h="325143">
                <a:tc>
                  <a:txBody>
                    <a:bodyPr/>
                    <a:lstStyle/>
                    <a:p>
                      <a:r>
                        <a:rPr lang="en-NZ" sz="1000">
                          <a:latin typeface="Arial" panose="020B0604020202020204" pitchFamily="34" charset="0"/>
                          <a:cs typeface="Arial" panose="020B0604020202020204" pitchFamily="34" charset="0"/>
                        </a:rPr>
                        <a:t>A1</a:t>
                      </a:r>
                    </a:p>
                  </a:txBody>
                  <a:tcPr>
                    <a:solidFill>
                      <a:srgbClr val="C5D6E8"/>
                    </a:solidFill>
                  </a:tcPr>
                </a:tc>
                <a:tc>
                  <a:txBody>
                    <a:bodyPr/>
                    <a:lstStyle/>
                    <a:p>
                      <a:r>
                        <a:rPr lang="en-NZ" sz="1000">
                          <a:latin typeface="Arial" panose="020B0604020202020204" pitchFamily="34" charset="0"/>
                          <a:cs typeface="Arial" panose="020B0604020202020204" pitchFamily="34" charset="0"/>
                        </a:rPr>
                        <a:t>$21.78</a:t>
                      </a:r>
                    </a:p>
                  </a:txBody>
                  <a:tcPr>
                    <a:solidFill>
                      <a:srgbClr val="C5D6E8"/>
                    </a:solidFill>
                  </a:tcPr>
                </a:tc>
                <a:tc>
                  <a:txBody>
                    <a:bodyPr/>
                    <a:lstStyle/>
                    <a:p>
                      <a:r>
                        <a:rPr lang="en-NZ" sz="1000">
                          <a:latin typeface="Arial" panose="020B0604020202020204" pitchFamily="34" charset="0"/>
                          <a:cs typeface="Arial" panose="020B0604020202020204" pitchFamily="34" charset="0"/>
                        </a:rPr>
                        <a:t>1</a:t>
                      </a:r>
                    </a:p>
                  </a:txBody>
                  <a:tcPr>
                    <a:solidFill>
                      <a:srgbClr val="C5D6E8"/>
                    </a:solidFill>
                  </a:tcPr>
                </a:tc>
                <a:tc>
                  <a:txBody>
                    <a:bodyPr/>
                    <a:lstStyle/>
                    <a:p>
                      <a:r>
                        <a:rPr lang="en-NZ" sz="1000">
                          <a:latin typeface="Arial" panose="020B0604020202020204" pitchFamily="34" charset="0"/>
                          <a:cs typeface="Arial" panose="020B0604020202020204" pitchFamily="34" charset="0"/>
                        </a:rPr>
                        <a:t>1</a:t>
                      </a:r>
                    </a:p>
                  </a:txBody>
                  <a:tcPr>
                    <a:solidFill>
                      <a:srgbClr val="C5D6E8"/>
                    </a:solidFill>
                  </a:tcPr>
                </a:tc>
                <a:tc>
                  <a:txBody>
                    <a:bodyPr/>
                    <a:lstStyle/>
                    <a:p>
                      <a:r>
                        <a:rPr lang="en-NZ" sz="1000">
                          <a:latin typeface="Arial" panose="020B0604020202020204" pitchFamily="34" charset="0"/>
                          <a:cs typeface="Arial" panose="020B0604020202020204" pitchFamily="34" charset="0"/>
                        </a:rPr>
                        <a:t>$22.75</a:t>
                      </a:r>
                    </a:p>
                  </a:txBody>
                  <a:tcPr>
                    <a:solidFill>
                      <a:srgbClr val="C5D6E8"/>
                    </a:solidFill>
                  </a:tcPr>
                </a:tc>
                <a:extLst>
                  <a:ext uri="{0D108BD9-81ED-4DB2-BD59-A6C34878D82A}">
                    <a16:rowId xmlns:a16="http://schemas.microsoft.com/office/drawing/2014/main" val="175833515"/>
                  </a:ext>
                </a:extLst>
              </a:tr>
              <a:tr h="325143">
                <a:tc>
                  <a:txBody>
                    <a:bodyPr/>
                    <a:lstStyle/>
                    <a:p>
                      <a:r>
                        <a:rPr lang="en-NZ" sz="1000">
                          <a:latin typeface="Arial" panose="020B0604020202020204" pitchFamily="34" charset="0"/>
                          <a:cs typeface="Arial" panose="020B0604020202020204" pitchFamily="34" charset="0"/>
                        </a:rPr>
                        <a:t>B1</a:t>
                      </a:r>
                    </a:p>
                  </a:txBody>
                  <a:tcPr>
                    <a:solidFill>
                      <a:srgbClr val="C5D6E8"/>
                    </a:solidFill>
                  </a:tcPr>
                </a:tc>
                <a:tc>
                  <a:txBody>
                    <a:bodyPr/>
                    <a:lstStyle/>
                    <a:p>
                      <a:r>
                        <a:rPr lang="en-NZ" sz="1000">
                          <a:latin typeface="Arial" panose="020B0604020202020204" pitchFamily="34" charset="0"/>
                          <a:cs typeface="Arial" panose="020B0604020202020204" pitchFamily="34" charset="0"/>
                        </a:rPr>
                        <a:t>$21.78</a:t>
                      </a:r>
                    </a:p>
                  </a:txBody>
                  <a:tcPr>
                    <a:noFill/>
                  </a:tcPr>
                </a:tc>
                <a:tc>
                  <a:txBody>
                    <a:bodyPr/>
                    <a:lstStyle/>
                    <a:p>
                      <a:r>
                        <a:rPr lang="en-NZ" sz="1000">
                          <a:latin typeface="Arial" panose="020B0604020202020204" pitchFamily="34" charset="0"/>
                          <a:cs typeface="Arial" panose="020B0604020202020204" pitchFamily="34" charset="0"/>
                        </a:rPr>
                        <a:t>2</a:t>
                      </a:r>
                    </a:p>
                  </a:txBody>
                  <a:tcPr>
                    <a:noFill/>
                  </a:tcPr>
                </a:tc>
                <a:tc>
                  <a:txBody>
                    <a:bodyPr/>
                    <a:lstStyle/>
                    <a:p>
                      <a:r>
                        <a:rPr lang="en-NZ" sz="1000">
                          <a:latin typeface="Arial" panose="020B0604020202020204" pitchFamily="34" charset="0"/>
                          <a:cs typeface="Arial" panose="020B0604020202020204" pitchFamily="34" charset="0"/>
                        </a:rPr>
                        <a:t>2</a:t>
                      </a:r>
                    </a:p>
                  </a:txBody>
                  <a:tcPr>
                    <a:noFill/>
                  </a:tcPr>
                </a:tc>
                <a:tc>
                  <a:txBody>
                    <a:bodyPr/>
                    <a:lstStyle/>
                    <a:p>
                      <a:r>
                        <a:rPr lang="en-NZ" sz="1000">
                          <a:latin typeface="Arial" panose="020B0604020202020204" pitchFamily="34" charset="0"/>
                          <a:cs typeface="Arial" panose="020B0604020202020204" pitchFamily="34" charset="0"/>
                        </a:rPr>
                        <a:t>$24.38</a:t>
                      </a:r>
                    </a:p>
                  </a:txBody>
                  <a:tcPr>
                    <a:noFill/>
                  </a:tcPr>
                </a:tc>
                <a:extLst>
                  <a:ext uri="{0D108BD9-81ED-4DB2-BD59-A6C34878D82A}">
                    <a16:rowId xmlns:a16="http://schemas.microsoft.com/office/drawing/2014/main" val="3081845074"/>
                  </a:ext>
                </a:extLst>
              </a:tr>
              <a:tr h="325143">
                <a:tc>
                  <a:txBody>
                    <a:bodyPr/>
                    <a:lstStyle/>
                    <a:p>
                      <a:r>
                        <a:rPr lang="en-NZ" sz="1000">
                          <a:latin typeface="Arial" panose="020B0604020202020204" pitchFamily="34" charset="0"/>
                          <a:cs typeface="Arial" panose="020B0604020202020204" pitchFamily="34" charset="0"/>
                        </a:rPr>
                        <a:t>B2                             </a:t>
                      </a:r>
                    </a:p>
                  </a:txBody>
                  <a:tcPr>
                    <a:solidFill>
                      <a:srgbClr val="C5D6E8"/>
                    </a:solidFill>
                  </a:tcPr>
                </a:tc>
                <a:tc>
                  <a:txBody>
                    <a:bodyPr/>
                    <a:lstStyle/>
                    <a:p>
                      <a:r>
                        <a:rPr lang="en-NZ" sz="1000">
                          <a:latin typeface="Arial" panose="020B0604020202020204" pitchFamily="34" charset="0"/>
                          <a:cs typeface="Arial" panose="020B0604020202020204" pitchFamily="34" charset="0"/>
                        </a:rPr>
                        <a:t>$21.95                                          </a:t>
                      </a:r>
                    </a:p>
                  </a:txBody>
                  <a:tcPr>
                    <a:solidFill>
                      <a:srgbClr val="C5D6E8"/>
                    </a:solidFill>
                  </a:tcPr>
                </a:tc>
                <a:tc>
                  <a:txBody>
                    <a:bodyPr/>
                    <a:lstStyle/>
                    <a:p>
                      <a:r>
                        <a:rPr lang="en-NZ" sz="1000">
                          <a:latin typeface="Arial" panose="020B0604020202020204" pitchFamily="34" charset="0"/>
                          <a:cs typeface="Arial" panose="020B0604020202020204" pitchFamily="34" charset="0"/>
                        </a:rPr>
                        <a:t>2</a:t>
                      </a:r>
                    </a:p>
                  </a:txBody>
                  <a:tcPr>
                    <a:solidFill>
                      <a:srgbClr val="C5D6E8"/>
                    </a:solidFill>
                  </a:tcPr>
                </a:tc>
                <a:tc>
                  <a:txBody>
                    <a:bodyPr/>
                    <a:lstStyle/>
                    <a:p>
                      <a:r>
                        <a:rPr lang="en-NZ" sz="1000">
                          <a:latin typeface="Arial" panose="020B0604020202020204" pitchFamily="34" charset="0"/>
                          <a:cs typeface="Arial" panose="020B0604020202020204" pitchFamily="34" charset="0"/>
                        </a:rPr>
                        <a:t>4</a:t>
                      </a:r>
                    </a:p>
                  </a:txBody>
                  <a:tcPr>
                    <a:solidFill>
                      <a:srgbClr val="C5D6E8"/>
                    </a:solidFill>
                  </a:tcPr>
                </a:tc>
                <a:tc>
                  <a:txBody>
                    <a:bodyPr/>
                    <a:lstStyle/>
                    <a:p>
                      <a:r>
                        <a:rPr lang="en-NZ" sz="1000">
                          <a:latin typeface="Arial" panose="020B0604020202020204" pitchFamily="34" charset="0"/>
                          <a:cs typeface="Arial" panose="020B0604020202020204" pitchFamily="34" charset="0"/>
                        </a:rPr>
                        <a:t>$26.01</a:t>
                      </a:r>
                    </a:p>
                  </a:txBody>
                  <a:tcPr>
                    <a:solidFill>
                      <a:srgbClr val="C5D6E8"/>
                    </a:solidFill>
                  </a:tcPr>
                </a:tc>
                <a:extLst>
                  <a:ext uri="{0D108BD9-81ED-4DB2-BD59-A6C34878D82A}">
                    <a16:rowId xmlns:a16="http://schemas.microsoft.com/office/drawing/2014/main" val="963145761"/>
                  </a:ext>
                </a:extLst>
              </a:tr>
              <a:tr h="325143">
                <a:tc>
                  <a:txBody>
                    <a:bodyPr/>
                    <a:lstStyle/>
                    <a:p>
                      <a:r>
                        <a:rPr lang="en-NZ" sz="1000">
                          <a:latin typeface="Arial" panose="020B0604020202020204" pitchFamily="34" charset="0"/>
                          <a:cs typeface="Arial" panose="020B0604020202020204" pitchFamily="34" charset="0"/>
                        </a:rPr>
                        <a:t>C2</a:t>
                      </a:r>
                    </a:p>
                  </a:txBody>
                  <a:tcPr>
                    <a:solidFill>
                      <a:srgbClr val="C5D6E8"/>
                    </a:solidFill>
                  </a:tcPr>
                </a:tc>
                <a:tc>
                  <a:txBody>
                    <a:bodyPr/>
                    <a:lstStyle/>
                    <a:p>
                      <a:r>
                        <a:rPr lang="en-NZ" sz="1000">
                          <a:latin typeface="Arial" panose="020B0604020202020204" pitchFamily="34" charset="0"/>
                          <a:cs typeface="Arial" panose="020B0604020202020204" pitchFamily="34" charset="0"/>
                        </a:rPr>
                        <a:t>$21.95</a:t>
                      </a:r>
                    </a:p>
                  </a:txBody>
                  <a:tcPr>
                    <a:noFill/>
                  </a:tcPr>
                </a:tc>
                <a:tc>
                  <a:txBody>
                    <a:bodyPr/>
                    <a:lstStyle/>
                    <a:p>
                      <a:r>
                        <a:rPr lang="en-NZ" sz="1000">
                          <a:latin typeface="Arial" panose="020B0604020202020204" pitchFamily="34" charset="0"/>
                          <a:cs typeface="Arial" panose="020B0604020202020204" pitchFamily="34" charset="0"/>
                        </a:rPr>
                        <a:t>3</a:t>
                      </a:r>
                    </a:p>
                  </a:txBody>
                  <a:tcPr>
                    <a:noFill/>
                  </a:tcPr>
                </a:tc>
                <a:tc>
                  <a:txBody>
                    <a:bodyPr/>
                    <a:lstStyle/>
                    <a:p>
                      <a:r>
                        <a:rPr lang="en-NZ" sz="1000">
                          <a:latin typeface="Arial" panose="020B0604020202020204" pitchFamily="34" charset="0"/>
                          <a:cs typeface="Arial" panose="020B0604020202020204" pitchFamily="34" charset="0"/>
                        </a:rPr>
                        <a:t>5</a:t>
                      </a:r>
                    </a:p>
                  </a:txBody>
                  <a:tcPr>
                    <a:noFill/>
                  </a:tcPr>
                </a:tc>
                <a:tc>
                  <a:txBody>
                    <a:bodyPr/>
                    <a:lstStyle/>
                    <a:p>
                      <a:r>
                        <a:rPr lang="en-NZ" sz="1000">
                          <a:latin typeface="Arial" panose="020B0604020202020204" pitchFamily="34" charset="0"/>
                          <a:cs typeface="Arial" panose="020B0604020202020204" pitchFamily="34" charset="0"/>
                        </a:rPr>
                        <a:t>$26.64</a:t>
                      </a:r>
                    </a:p>
                  </a:txBody>
                  <a:tcPr>
                    <a:noFill/>
                  </a:tcPr>
                </a:tc>
                <a:extLst>
                  <a:ext uri="{0D108BD9-81ED-4DB2-BD59-A6C34878D82A}">
                    <a16:rowId xmlns:a16="http://schemas.microsoft.com/office/drawing/2014/main" val="1510579708"/>
                  </a:ext>
                </a:extLst>
              </a:tr>
            </a:tbl>
          </a:graphicData>
        </a:graphic>
      </p:graphicFrame>
    </p:spTree>
    <p:extLst>
      <p:ext uri="{BB962C8B-B14F-4D97-AF65-F5344CB8AC3E}">
        <p14:creationId xmlns:p14="http://schemas.microsoft.com/office/powerpoint/2010/main" val="78469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ounded Rectangle 10">
            <a:extLst>
              <a:ext uri="{FF2B5EF4-FFF2-40B4-BE49-F238E27FC236}">
                <a16:creationId xmlns:a16="http://schemas.microsoft.com/office/drawing/2014/main" id="{3F2464A0-CBAA-4DEB-9774-450BB8ADAF4F}"/>
              </a:ext>
            </a:extLst>
          </p:cNvPr>
          <p:cNvSpPr/>
          <p:nvPr/>
        </p:nvSpPr>
        <p:spPr bwMode="auto">
          <a:xfrm rot="5400000">
            <a:off x="5484300" y="3411665"/>
            <a:ext cx="3993722" cy="930982"/>
          </a:xfrm>
          <a:prstGeom prst="roundRect">
            <a:avLst/>
          </a:prstGeom>
          <a:solidFill>
            <a:srgbClr val="FCD2BF">
              <a:alpha val="80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1600">
              <a:solidFill>
                <a:srgbClr val="000000"/>
              </a:solidFill>
              <a:ea typeface="ＭＳ Ｐゴシック" pitchFamily="-107" charset="-128"/>
              <a:cs typeface="ＭＳ Ｐゴシック" pitchFamily="-107" charset="-128"/>
            </a:endParaRPr>
          </a:p>
        </p:txBody>
      </p:sp>
      <p:sp>
        <p:nvSpPr>
          <p:cNvPr id="204" name="Rounded Rectangle 10">
            <a:extLst>
              <a:ext uri="{FF2B5EF4-FFF2-40B4-BE49-F238E27FC236}">
                <a16:creationId xmlns:a16="http://schemas.microsoft.com/office/drawing/2014/main" id="{D2CB9A5D-E7ED-4AE5-8963-5BBB12A2AEBA}"/>
              </a:ext>
            </a:extLst>
          </p:cNvPr>
          <p:cNvSpPr/>
          <p:nvPr/>
        </p:nvSpPr>
        <p:spPr bwMode="auto">
          <a:xfrm rot="5400000">
            <a:off x="-585964" y="3411663"/>
            <a:ext cx="3993722" cy="930982"/>
          </a:xfrm>
          <a:prstGeom prst="roundRect">
            <a:avLst/>
          </a:prstGeom>
          <a:solidFill>
            <a:srgbClr val="C5D6E8">
              <a:alpha val="80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1600">
              <a:solidFill>
                <a:srgbClr val="000000"/>
              </a:solidFill>
              <a:ea typeface="ＭＳ Ｐゴシック" pitchFamily="-107" charset="-128"/>
              <a:cs typeface="ＭＳ Ｐゴシック" pitchFamily="-107" charset="-128"/>
            </a:endParaRP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12</a:t>
            </a:fld>
            <a:endParaRPr lang="en-NZ"/>
          </a:p>
        </p:txBody>
      </p:sp>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705703" y="983985"/>
            <a:ext cx="5969001" cy="720436"/>
          </a:xfrm>
        </p:spPr>
        <p:txBody>
          <a:bodyPr>
            <a:noAutofit/>
          </a:bodyPr>
          <a:lstStyle/>
          <a:p>
            <a:r>
              <a:rPr lang="en-NZ" sz="3200"/>
              <a:t>What you need to do</a:t>
            </a:r>
          </a:p>
        </p:txBody>
      </p:sp>
      <p:grpSp>
        <p:nvGrpSpPr>
          <p:cNvPr id="8" name="Group 7">
            <a:extLst>
              <a:ext uri="{FF2B5EF4-FFF2-40B4-BE49-F238E27FC236}">
                <a16:creationId xmlns:a16="http://schemas.microsoft.com/office/drawing/2014/main" id="{CADBC7D1-4196-4E2C-A2B2-1AC44B25C7B3}"/>
              </a:ext>
            </a:extLst>
          </p:cNvPr>
          <p:cNvGrpSpPr/>
          <p:nvPr/>
        </p:nvGrpSpPr>
        <p:grpSpPr>
          <a:xfrm>
            <a:off x="1007695" y="2026299"/>
            <a:ext cx="797690" cy="3558886"/>
            <a:chOff x="1007695" y="2026299"/>
            <a:chExt cx="797690" cy="3558886"/>
          </a:xfrm>
        </p:grpSpPr>
        <p:grpSp>
          <p:nvGrpSpPr>
            <p:cNvPr id="7" name="Group 6">
              <a:extLst>
                <a:ext uri="{FF2B5EF4-FFF2-40B4-BE49-F238E27FC236}">
                  <a16:creationId xmlns:a16="http://schemas.microsoft.com/office/drawing/2014/main" id="{A9CAAE72-36C4-4E6D-89A4-F1198371BE19}"/>
                </a:ext>
              </a:extLst>
            </p:cNvPr>
            <p:cNvGrpSpPr/>
            <p:nvPr/>
          </p:nvGrpSpPr>
          <p:grpSpPr>
            <a:xfrm>
              <a:off x="1008989" y="2961688"/>
              <a:ext cx="790248" cy="775966"/>
              <a:chOff x="419897" y="4883702"/>
              <a:chExt cx="950736" cy="933554"/>
            </a:xfrm>
          </p:grpSpPr>
          <p:grpSp>
            <p:nvGrpSpPr>
              <p:cNvPr id="60" name="Group 59">
                <a:extLst>
                  <a:ext uri="{FF2B5EF4-FFF2-40B4-BE49-F238E27FC236}">
                    <a16:creationId xmlns:a16="http://schemas.microsoft.com/office/drawing/2014/main" id="{B9CF9342-FB28-463A-A96E-E2D3A990EFB4}"/>
                  </a:ext>
                </a:extLst>
              </p:cNvPr>
              <p:cNvGrpSpPr/>
              <p:nvPr/>
            </p:nvGrpSpPr>
            <p:grpSpPr>
              <a:xfrm>
                <a:off x="419897" y="4883702"/>
                <a:ext cx="950736" cy="933554"/>
                <a:chOff x="408874" y="5662967"/>
                <a:chExt cx="950736" cy="933554"/>
              </a:xfrm>
            </p:grpSpPr>
            <p:sp>
              <p:nvSpPr>
                <p:cNvPr id="61" name="Oval 60">
                  <a:extLst>
                    <a:ext uri="{FF2B5EF4-FFF2-40B4-BE49-F238E27FC236}">
                      <a16:creationId xmlns:a16="http://schemas.microsoft.com/office/drawing/2014/main" id="{86392238-5B25-45A2-ACA1-F3D02A562A1F}"/>
                    </a:ext>
                  </a:extLst>
                </p:cNvPr>
                <p:cNvSpPr/>
                <p:nvPr/>
              </p:nvSpPr>
              <p:spPr bwMode="auto">
                <a:xfrm>
                  <a:off x="448609" y="5696733"/>
                  <a:ext cx="892781" cy="876900"/>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1600" kern="0">
                    <a:solidFill>
                      <a:srgbClr val="000000"/>
                    </a:solidFill>
                    <a:ea typeface="ＭＳ Ｐゴシック" pitchFamily="-107" charset="-128"/>
                    <a:cs typeface="ＭＳ Ｐゴシック" pitchFamily="-107" charset="-128"/>
                  </a:endParaRPr>
                </a:p>
              </p:txBody>
            </p:sp>
            <p:grpSp>
              <p:nvGrpSpPr>
                <p:cNvPr id="62" name="Group 61">
                  <a:extLst>
                    <a:ext uri="{FF2B5EF4-FFF2-40B4-BE49-F238E27FC236}">
                      <a16:creationId xmlns:a16="http://schemas.microsoft.com/office/drawing/2014/main" id="{31C38E95-751B-4A3C-B6E5-324E8D2A26A7}"/>
                    </a:ext>
                  </a:extLst>
                </p:cNvPr>
                <p:cNvGrpSpPr>
                  <a:grpSpLocks noChangeAspect="1"/>
                </p:cNvGrpSpPr>
                <p:nvPr/>
              </p:nvGrpSpPr>
              <p:grpSpPr bwMode="auto">
                <a:xfrm>
                  <a:off x="408874" y="5662967"/>
                  <a:ext cx="950736" cy="933554"/>
                  <a:chOff x="6518" y="2261"/>
                  <a:chExt cx="830" cy="815"/>
                </a:xfrm>
                <a:solidFill>
                  <a:srgbClr val="2E6EB7"/>
                </a:solidFill>
              </p:grpSpPr>
              <p:sp>
                <p:nvSpPr>
                  <p:cNvPr id="63" name="Freeform 245">
                    <a:extLst>
                      <a:ext uri="{FF2B5EF4-FFF2-40B4-BE49-F238E27FC236}">
                        <a16:creationId xmlns:a16="http://schemas.microsoft.com/office/drawing/2014/main" id="{0D6D522C-BC32-4DF1-B5C5-5D6FDE66559A}"/>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64" name="Freeform 246">
                    <a:extLst>
                      <a:ext uri="{FF2B5EF4-FFF2-40B4-BE49-F238E27FC236}">
                        <a16:creationId xmlns:a16="http://schemas.microsoft.com/office/drawing/2014/main" id="{1620F53A-1DF4-40F0-8B7E-78F8966C6DBB}"/>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65" name="Freeform 247">
                    <a:extLst>
                      <a:ext uri="{FF2B5EF4-FFF2-40B4-BE49-F238E27FC236}">
                        <a16:creationId xmlns:a16="http://schemas.microsoft.com/office/drawing/2014/main" id="{E353857D-879D-4D6A-9C4F-1661FEC485B8}"/>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98" name="Group 14">
                <a:extLst>
                  <a:ext uri="{FF2B5EF4-FFF2-40B4-BE49-F238E27FC236}">
                    <a16:creationId xmlns:a16="http://schemas.microsoft.com/office/drawing/2014/main" id="{A5282379-1EC0-4D8C-A66E-281CDDE7A5A9}"/>
                  </a:ext>
                </a:extLst>
              </p:cNvPr>
              <p:cNvGrpSpPr>
                <a:grpSpLocks noChangeAspect="1"/>
              </p:cNvGrpSpPr>
              <p:nvPr/>
            </p:nvGrpSpPr>
            <p:grpSpPr bwMode="auto">
              <a:xfrm>
                <a:off x="676548" y="5108135"/>
                <a:ext cx="471513" cy="469973"/>
                <a:chOff x="4787" y="1883"/>
                <a:chExt cx="306" cy="305"/>
              </a:xfrm>
              <a:solidFill>
                <a:srgbClr val="2E6EB7"/>
              </a:solidFill>
            </p:grpSpPr>
            <p:sp>
              <p:nvSpPr>
                <p:cNvPr id="99" name="Freeform 15">
                  <a:extLst>
                    <a:ext uri="{FF2B5EF4-FFF2-40B4-BE49-F238E27FC236}">
                      <a16:creationId xmlns:a16="http://schemas.microsoft.com/office/drawing/2014/main" id="{E3A631D4-ACA5-423D-94E9-B2C95A9DC766}"/>
                    </a:ext>
                  </a:extLst>
                </p:cNvPr>
                <p:cNvSpPr>
                  <a:spLocks noEditPoints="1"/>
                </p:cNvSpPr>
                <p:nvPr/>
              </p:nvSpPr>
              <p:spPr bwMode="auto">
                <a:xfrm>
                  <a:off x="4787" y="1883"/>
                  <a:ext cx="306" cy="305"/>
                </a:xfrm>
                <a:custGeom>
                  <a:avLst/>
                  <a:gdLst>
                    <a:gd name="T0" fmla="*/ 213 w 217"/>
                    <a:gd name="T1" fmla="*/ 77 h 217"/>
                    <a:gd name="T2" fmla="*/ 213 w 217"/>
                    <a:gd name="T3" fmla="*/ 77 h 217"/>
                    <a:gd name="T4" fmla="*/ 187 w 217"/>
                    <a:gd name="T5" fmla="*/ 62 h 217"/>
                    <a:gd name="T6" fmla="*/ 166 w 217"/>
                    <a:gd name="T7" fmla="*/ 51 h 217"/>
                    <a:gd name="T8" fmla="*/ 166 w 217"/>
                    <a:gd name="T9" fmla="*/ 5 h 217"/>
                    <a:gd name="T10" fmla="*/ 162 w 217"/>
                    <a:gd name="T11" fmla="*/ 0 h 217"/>
                    <a:gd name="T12" fmla="*/ 54 w 217"/>
                    <a:gd name="T13" fmla="*/ 0 h 217"/>
                    <a:gd name="T14" fmla="*/ 50 w 217"/>
                    <a:gd name="T15" fmla="*/ 5 h 217"/>
                    <a:gd name="T16" fmla="*/ 50 w 217"/>
                    <a:gd name="T17" fmla="*/ 52 h 217"/>
                    <a:gd name="T18" fmla="*/ 28 w 217"/>
                    <a:gd name="T19" fmla="*/ 63 h 217"/>
                    <a:gd name="T20" fmla="*/ 1 w 217"/>
                    <a:gd name="T21" fmla="*/ 82 h 217"/>
                    <a:gd name="T22" fmla="*/ 0 w 217"/>
                    <a:gd name="T23" fmla="*/ 87 h 217"/>
                    <a:gd name="T24" fmla="*/ 0 w 217"/>
                    <a:gd name="T25" fmla="*/ 202 h 217"/>
                    <a:gd name="T26" fmla="*/ 4 w 217"/>
                    <a:gd name="T27" fmla="*/ 212 h 217"/>
                    <a:gd name="T28" fmla="*/ 4 w 217"/>
                    <a:gd name="T29" fmla="*/ 212 h 217"/>
                    <a:gd name="T30" fmla="*/ 15 w 217"/>
                    <a:gd name="T31" fmla="*/ 217 h 217"/>
                    <a:gd name="T32" fmla="*/ 201 w 217"/>
                    <a:gd name="T33" fmla="*/ 217 h 217"/>
                    <a:gd name="T34" fmla="*/ 213 w 217"/>
                    <a:gd name="T35" fmla="*/ 212 h 217"/>
                    <a:gd name="T36" fmla="*/ 213 w 217"/>
                    <a:gd name="T37" fmla="*/ 212 h 217"/>
                    <a:gd name="T38" fmla="*/ 217 w 217"/>
                    <a:gd name="T39" fmla="*/ 202 h 217"/>
                    <a:gd name="T40" fmla="*/ 217 w 217"/>
                    <a:gd name="T41" fmla="*/ 87 h 217"/>
                    <a:gd name="T42" fmla="*/ 213 w 217"/>
                    <a:gd name="T43" fmla="*/ 77 h 217"/>
                    <a:gd name="T44" fmla="*/ 202 w 217"/>
                    <a:gd name="T45" fmla="*/ 81 h 217"/>
                    <a:gd name="T46" fmla="*/ 166 w 217"/>
                    <a:gd name="T47" fmla="*/ 109 h 217"/>
                    <a:gd name="T48" fmla="*/ 166 w 217"/>
                    <a:gd name="T49" fmla="*/ 62 h 217"/>
                    <a:gd name="T50" fmla="*/ 202 w 217"/>
                    <a:gd name="T51" fmla="*/ 81 h 217"/>
                    <a:gd name="T52" fmla="*/ 59 w 217"/>
                    <a:gd name="T53" fmla="*/ 9 h 217"/>
                    <a:gd name="T54" fmla="*/ 157 w 217"/>
                    <a:gd name="T55" fmla="*/ 9 h 217"/>
                    <a:gd name="T56" fmla="*/ 157 w 217"/>
                    <a:gd name="T57" fmla="*/ 117 h 217"/>
                    <a:gd name="T58" fmla="*/ 108 w 217"/>
                    <a:gd name="T59" fmla="*/ 157 h 217"/>
                    <a:gd name="T60" fmla="*/ 58 w 217"/>
                    <a:gd name="T61" fmla="*/ 119 h 217"/>
                    <a:gd name="T62" fmla="*/ 59 w 217"/>
                    <a:gd name="T63" fmla="*/ 117 h 217"/>
                    <a:gd name="T64" fmla="*/ 59 w 217"/>
                    <a:gd name="T65" fmla="*/ 9 h 217"/>
                    <a:gd name="T66" fmla="*/ 50 w 217"/>
                    <a:gd name="T67" fmla="*/ 62 h 217"/>
                    <a:gd name="T68" fmla="*/ 50 w 217"/>
                    <a:gd name="T69" fmla="*/ 112 h 217"/>
                    <a:gd name="T70" fmla="*/ 12 w 217"/>
                    <a:gd name="T71" fmla="*/ 83 h 217"/>
                    <a:gd name="T72" fmla="*/ 50 w 217"/>
                    <a:gd name="T73" fmla="*/ 62 h 217"/>
                    <a:gd name="T74" fmla="*/ 9 w 217"/>
                    <a:gd name="T75" fmla="*/ 202 h 217"/>
                    <a:gd name="T76" fmla="*/ 9 w 217"/>
                    <a:gd name="T77" fmla="*/ 202 h 217"/>
                    <a:gd name="T78" fmla="*/ 9 w 217"/>
                    <a:gd name="T79" fmla="*/ 92 h 217"/>
                    <a:gd name="T80" fmla="*/ 46 w 217"/>
                    <a:gd name="T81" fmla="*/ 120 h 217"/>
                    <a:gd name="T82" fmla="*/ 83 w 217"/>
                    <a:gd name="T83" fmla="*/ 149 h 217"/>
                    <a:gd name="T84" fmla="*/ 9 w 217"/>
                    <a:gd name="T85" fmla="*/ 202 h 217"/>
                    <a:gd name="T86" fmla="*/ 16 w 217"/>
                    <a:gd name="T87" fmla="*/ 208 h 217"/>
                    <a:gd name="T88" fmla="*/ 90 w 217"/>
                    <a:gd name="T89" fmla="*/ 154 h 217"/>
                    <a:gd name="T90" fmla="*/ 106 w 217"/>
                    <a:gd name="T91" fmla="*/ 166 h 217"/>
                    <a:gd name="T92" fmla="*/ 107 w 217"/>
                    <a:gd name="T93" fmla="*/ 167 h 217"/>
                    <a:gd name="T94" fmla="*/ 107 w 217"/>
                    <a:gd name="T95" fmla="*/ 167 h 217"/>
                    <a:gd name="T96" fmla="*/ 108 w 217"/>
                    <a:gd name="T97" fmla="*/ 167 h 217"/>
                    <a:gd name="T98" fmla="*/ 108 w 217"/>
                    <a:gd name="T99" fmla="*/ 167 h 217"/>
                    <a:gd name="T100" fmla="*/ 109 w 217"/>
                    <a:gd name="T101" fmla="*/ 167 h 217"/>
                    <a:gd name="T102" fmla="*/ 110 w 217"/>
                    <a:gd name="T103" fmla="*/ 167 h 217"/>
                    <a:gd name="T104" fmla="*/ 111 w 217"/>
                    <a:gd name="T105" fmla="*/ 166 h 217"/>
                    <a:gd name="T106" fmla="*/ 126 w 217"/>
                    <a:gd name="T107" fmla="*/ 154 h 217"/>
                    <a:gd name="T108" fmla="*/ 200 w 217"/>
                    <a:gd name="T109" fmla="*/ 208 h 217"/>
                    <a:gd name="T110" fmla="*/ 16 w 217"/>
                    <a:gd name="T111" fmla="*/ 208 h 217"/>
                    <a:gd name="T112" fmla="*/ 208 w 217"/>
                    <a:gd name="T113" fmla="*/ 202 h 217"/>
                    <a:gd name="T114" fmla="*/ 133 w 217"/>
                    <a:gd name="T115" fmla="*/ 148 h 217"/>
                    <a:gd name="T116" fmla="*/ 139 w 217"/>
                    <a:gd name="T117" fmla="*/ 143 h 217"/>
                    <a:gd name="T118" fmla="*/ 208 w 217"/>
                    <a:gd name="T119" fmla="*/ 87 h 217"/>
                    <a:gd name="T120" fmla="*/ 208 w 217"/>
                    <a:gd name="T121" fmla="*/ 202 h 217"/>
                    <a:gd name="T122" fmla="*/ 208 w 217"/>
                    <a:gd name="T123" fmla="*/ 20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7" h="217">
                      <a:moveTo>
                        <a:pt x="213" y="77"/>
                      </a:moveTo>
                      <a:cubicBezTo>
                        <a:pt x="213" y="77"/>
                        <a:pt x="213" y="77"/>
                        <a:pt x="213" y="77"/>
                      </a:cubicBezTo>
                      <a:cubicBezTo>
                        <a:pt x="212" y="76"/>
                        <a:pt x="211" y="75"/>
                        <a:pt x="187" y="62"/>
                      </a:cubicBezTo>
                      <a:cubicBezTo>
                        <a:pt x="179" y="58"/>
                        <a:pt x="170" y="53"/>
                        <a:pt x="166" y="51"/>
                      </a:cubicBezTo>
                      <a:cubicBezTo>
                        <a:pt x="166" y="5"/>
                        <a:pt x="166" y="5"/>
                        <a:pt x="166" y="5"/>
                      </a:cubicBezTo>
                      <a:cubicBezTo>
                        <a:pt x="166" y="2"/>
                        <a:pt x="164" y="0"/>
                        <a:pt x="162" y="0"/>
                      </a:cubicBezTo>
                      <a:cubicBezTo>
                        <a:pt x="54" y="0"/>
                        <a:pt x="54" y="0"/>
                        <a:pt x="54" y="0"/>
                      </a:cubicBezTo>
                      <a:cubicBezTo>
                        <a:pt x="52" y="0"/>
                        <a:pt x="50" y="2"/>
                        <a:pt x="50" y="5"/>
                      </a:cubicBezTo>
                      <a:cubicBezTo>
                        <a:pt x="50" y="52"/>
                        <a:pt x="50" y="52"/>
                        <a:pt x="50" y="52"/>
                      </a:cubicBezTo>
                      <a:cubicBezTo>
                        <a:pt x="46" y="54"/>
                        <a:pt x="37" y="59"/>
                        <a:pt x="28" y="63"/>
                      </a:cubicBezTo>
                      <a:cubicBezTo>
                        <a:pt x="3" y="78"/>
                        <a:pt x="2" y="80"/>
                        <a:pt x="1" y="82"/>
                      </a:cubicBezTo>
                      <a:cubicBezTo>
                        <a:pt x="0" y="84"/>
                        <a:pt x="0" y="86"/>
                        <a:pt x="0" y="87"/>
                      </a:cubicBezTo>
                      <a:cubicBezTo>
                        <a:pt x="0" y="202"/>
                        <a:pt x="0" y="202"/>
                        <a:pt x="0" y="202"/>
                      </a:cubicBezTo>
                      <a:cubicBezTo>
                        <a:pt x="0" y="205"/>
                        <a:pt x="1" y="209"/>
                        <a:pt x="4" y="212"/>
                      </a:cubicBezTo>
                      <a:cubicBezTo>
                        <a:pt x="4" y="212"/>
                        <a:pt x="4" y="212"/>
                        <a:pt x="4" y="212"/>
                      </a:cubicBezTo>
                      <a:cubicBezTo>
                        <a:pt x="7" y="215"/>
                        <a:pt x="11" y="217"/>
                        <a:pt x="15" y="217"/>
                      </a:cubicBezTo>
                      <a:cubicBezTo>
                        <a:pt x="201" y="217"/>
                        <a:pt x="201" y="217"/>
                        <a:pt x="201" y="217"/>
                      </a:cubicBezTo>
                      <a:cubicBezTo>
                        <a:pt x="206" y="217"/>
                        <a:pt x="210" y="215"/>
                        <a:pt x="213" y="212"/>
                      </a:cubicBezTo>
                      <a:cubicBezTo>
                        <a:pt x="213" y="212"/>
                        <a:pt x="213" y="212"/>
                        <a:pt x="213" y="212"/>
                      </a:cubicBezTo>
                      <a:cubicBezTo>
                        <a:pt x="215" y="209"/>
                        <a:pt x="217" y="205"/>
                        <a:pt x="217" y="202"/>
                      </a:cubicBezTo>
                      <a:cubicBezTo>
                        <a:pt x="217" y="87"/>
                        <a:pt x="217" y="87"/>
                        <a:pt x="217" y="87"/>
                      </a:cubicBezTo>
                      <a:cubicBezTo>
                        <a:pt x="217" y="84"/>
                        <a:pt x="215" y="80"/>
                        <a:pt x="213" y="77"/>
                      </a:cubicBezTo>
                      <a:close/>
                      <a:moveTo>
                        <a:pt x="202" y="81"/>
                      </a:moveTo>
                      <a:cubicBezTo>
                        <a:pt x="166" y="109"/>
                        <a:pt x="166" y="109"/>
                        <a:pt x="166" y="109"/>
                      </a:cubicBezTo>
                      <a:cubicBezTo>
                        <a:pt x="166" y="62"/>
                        <a:pt x="166" y="62"/>
                        <a:pt x="166" y="62"/>
                      </a:cubicBezTo>
                      <a:cubicBezTo>
                        <a:pt x="180" y="69"/>
                        <a:pt x="194" y="77"/>
                        <a:pt x="202" y="81"/>
                      </a:cubicBezTo>
                      <a:close/>
                      <a:moveTo>
                        <a:pt x="59" y="9"/>
                      </a:moveTo>
                      <a:cubicBezTo>
                        <a:pt x="157" y="9"/>
                        <a:pt x="157" y="9"/>
                        <a:pt x="157" y="9"/>
                      </a:cubicBezTo>
                      <a:cubicBezTo>
                        <a:pt x="157" y="117"/>
                        <a:pt x="157" y="117"/>
                        <a:pt x="157" y="117"/>
                      </a:cubicBezTo>
                      <a:cubicBezTo>
                        <a:pt x="108" y="157"/>
                        <a:pt x="108" y="157"/>
                        <a:pt x="108" y="157"/>
                      </a:cubicBezTo>
                      <a:cubicBezTo>
                        <a:pt x="58" y="119"/>
                        <a:pt x="58" y="119"/>
                        <a:pt x="58" y="119"/>
                      </a:cubicBezTo>
                      <a:cubicBezTo>
                        <a:pt x="59" y="118"/>
                        <a:pt x="59" y="118"/>
                        <a:pt x="59" y="117"/>
                      </a:cubicBezTo>
                      <a:lnTo>
                        <a:pt x="59" y="9"/>
                      </a:lnTo>
                      <a:close/>
                      <a:moveTo>
                        <a:pt x="50" y="62"/>
                      </a:moveTo>
                      <a:cubicBezTo>
                        <a:pt x="50" y="112"/>
                        <a:pt x="50" y="112"/>
                        <a:pt x="50" y="112"/>
                      </a:cubicBezTo>
                      <a:cubicBezTo>
                        <a:pt x="12" y="83"/>
                        <a:pt x="12" y="83"/>
                        <a:pt x="12" y="83"/>
                      </a:cubicBezTo>
                      <a:cubicBezTo>
                        <a:pt x="19" y="79"/>
                        <a:pt x="34" y="70"/>
                        <a:pt x="50" y="62"/>
                      </a:cubicBezTo>
                      <a:close/>
                      <a:moveTo>
                        <a:pt x="9" y="202"/>
                      </a:moveTo>
                      <a:cubicBezTo>
                        <a:pt x="9" y="202"/>
                        <a:pt x="9" y="202"/>
                        <a:pt x="9" y="202"/>
                      </a:cubicBezTo>
                      <a:cubicBezTo>
                        <a:pt x="9" y="92"/>
                        <a:pt x="9" y="92"/>
                        <a:pt x="9" y="92"/>
                      </a:cubicBezTo>
                      <a:cubicBezTo>
                        <a:pt x="46" y="120"/>
                        <a:pt x="46" y="120"/>
                        <a:pt x="46" y="120"/>
                      </a:cubicBezTo>
                      <a:cubicBezTo>
                        <a:pt x="83" y="149"/>
                        <a:pt x="83" y="149"/>
                        <a:pt x="83" y="149"/>
                      </a:cubicBezTo>
                      <a:lnTo>
                        <a:pt x="9" y="202"/>
                      </a:lnTo>
                      <a:close/>
                      <a:moveTo>
                        <a:pt x="16" y="208"/>
                      </a:moveTo>
                      <a:cubicBezTo>
                        <a:pt x="90" y="154"/>
                        <a:pt x="90" y="154"/>
                        <a:pt x="90" y="154"/>
                      </a:cubicBezTo>
                      <a:cubicBezTo>
                        <a:pt x="106" y="166"/>
                        <a:pt x="106" y="166"/>
                        <a:pt x="106" y="166"/>
                      </a:cubicBezTo>
                      <a:cubicBezTo>
                        <a:pt x="106" y="166"/>
                        <a:pt x="106" y="167"/>
                        <a:pt x="107" y="167"/>
                      </a:cubicBezTo>
                      <a:cubicBezTo>
                        <a:pt x="107" y="167"/>
                        <a:pt x="107" y="167"/>
                        <a:pt x="107" y="167"/>
                      </a:cubicBezTo>
                      <a:cubicBezTo>
                        <a:pt x="108" y="167"/>
                        <a:pt x="108" y="167"/>
                        <a:pt x="108" y="167"/>
                      </a:cubicBezTo>
                      <a:cubicBezTo>
                        <a:pt x="108" y="167"/>
                        <a:pt x="108" y="167"/>
                        <a:pt x="108" y="167"/>
                      </a:cubicBezTo>
                      <a:cubicBezTo>
                        <a:pt x="109" y="167"/>
                        <a:pt x="109" y="167"/>
                        <a:pt x="109" y="167"/>
                      </a:cubicBezTo>
                      <a:cubicBezTo>
                        <a:pt x="109" y="167"/>
                        <a:pt x="110" y="167"/>
                        <a:pt x="110" y="167"/>
                      </a:cubicBezTo>
                      <a:cubicBezTo>
                        <a:pt x="110" y="167"/>
                        <a:pt x="111" y="166"/>
                        <a:pt x="111" y="166"/>
                      </a:cubicBezTo>
                      <a:cubicBezTo>
                        <a:pt x="126" y="154"/>
                        <a:pt x="126" y="154"/>
                        <a:pt x="126" y="154"/>
                      </a:cubicBezTo>
                      <a:cubicBezTo>
                        <a:pt x="200" y="208"/>
                        <a:pt x="200" y="208"/>
                        <a:pt x="200" y="208"/>
                      </a:cubicBezTo>
                      <a:lnTo>
                        <a:pt x="16" y="208"/>
                      </a:lnTo>
                      <a:close/>
                      <a:moveTo>
                        <a:pt x="208" y="202"/>
                      </a:moveTo>
                      <a:cubicBezTo>
                        <a:pt x="133" y="148"/>
                        <a:pt x="133" y="148"/>
                        <a:pt x="133" y="148"/>
                      </a:cubicBezTo>
                      <a:cubicBezTo>
                        <a:pt x="139" y="143"/>
                        <a:pt x="139" y="143"/>
                        <a:pt x="139" y="143"/>
                      </a:cubicBezTo>
                      <a:cubicBezTo>
                        <a:pt x="208" y="87"/>
                        <a:pt x="208" y="87"/>
                        <a:pt x="208" y="87"/>
                      </a:cubicBezTo>
                      <a:cubicBezTo>
                        <a:pt x="208" y="202"/>
                        <a:pt x="208" y="202"/>
                        <a:pt x="208" y="202"/>
                      </a:cubicBezTo>
                      <a:cubicBezTo>
                        <a:pt x="208" y="202"/>
                        <a:pt x="208" y="202"/>
                        <a:pt x="208" y="2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0" name="Freeform 16">
                  <a:extLst>
                    <a:ext uri="{FF2B5EF4-FFF2-40B4-BE49-F238E27FC236}">
                      <a16:creationId xmlns:a16="http://schemas.microsoft.com/office/drawing/2014/main" id="{602432FF-8157-4422-910D-0BBCFDC78F7B}"/>
                    </a:ext>
                  </a:extLst>
                </p:cNvPr>
                <p:cNvSpPr>
                  <a:spLocks noEditPoints="1"/>
                </p:cNvSpPr>
                <p:nvPr/>
              </p:nvSpPr>
              <p:spPr bwMode="auto">
                <a:xfrm>
                  <a:off x="4883" y="1908"/>
                  <a:ext cx="38" cy="38"/>
                </a:xfrm>
                <a:custGeom>
                  <a:avLst/>
                  <a:gdLst>
                    <a:gd name="T0" fmla="*/ 4 w 27"/>
                    <a:gd name="T1" fmla="*/ 27 h 27"/>
                    <a:gd name="T2" fmla="*/ 22 w 27"/>
                    <a:gd name="T3" fmla="*/ 27 h 27"/>
                    <a:gd name="T4" fmla="*/ 27 w 27"/>
                    <a:gd name="T5" fmla="*/ 23 h 27"/>
                    <a:gd name="T6" fmla="*/ 27 w 27"/>
                    <a:gd name="T7" fmla="*/ 5 h 27"/>
                    <a:gd name="T8" fmla="*/ 22 w 27"/>
                    <a:gd name="T9" fmla="*/ 0 h 27"/>
                    <a:gd name="T10" fmla="*/ 4 w 27"/>
                    <a:gd name="T11" fmla="*/ 0 h 27"/>
                    <a:gd name="T12" fmla="*/ 0 w 27"/>
                    <a:gd name="T13" fmla="*/ 5 h 27"/>
                    <a:gd name="T14" fmla="*/ 0 w 27"/>
                    <a:gd name="T15" fmla="*/ 23 h 27"/>
                    <a:gd name="T16" fmla="*/ 4 w 27"/>
                    <a:gd name="T17" fmla="*/ 27 h 27"/>
                    <a:gd name="T18" fmla="*/ 9 w 27"/>
                    <a:gd name="T19" fmla="*/ 9 h 27"/>
                    <a:gd name="T20" fmla="*/ 18 w 27"/>
                    <a:gd name="T21" fmla="*/ 9 h 27"/>
                    <a:gd name="T22" fmla="*/ 18 w 27"/>
                    <a:gd name="T23" fmla="*/ 18 h 27"/>
                    <a:gd name="T24" fmla="*/ 9 w 27"/>
                    <a:gd name="T25" fmla="*/ 18 h 27"/>
                    <a:gd name="T26" fmla="*/ 9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4" y="27"/>
                      </a:moveTo>
                      <a:cubicBezTo>
                        <a:pt x="22" y="27"/>
                        <a:pt x="22" y="27"/>
                        <a:pt x="22" y="27"/>
                      </a:cubicBezTo>
                      <a:cubicBezTo>
                        <a:pt x="25" y="27"/>
                        <a:pt x="27" y="25"/>
                        <a:pt x="27" y="23"/>
                      </a:cubicBezTo>
                      <a:cubicBezTo>
                        <a:pt x="27" y="5"/>
                        <a:pt x="27" y="5"/>
                        <a:pt x="27" y="5"/>
                      </a:cubicBezTo>
                      <a:cubicBezTo>
                        <a:pt x="27" y="2"/>
                        <a:pt x="25" y="0"/>
                        <a:pt x="22" y="0"/>
                      </a:cubicBezTo>
                      <a:cubicBezTo>
                        <a:pt x="4" y="0"/>
                        <a:pt x="4" y="0"/>
                        <a:pt x="4" y="0"/>
                      </a:cubicBezTo>
                      <a:cubicBezTo>
                        <a:pt x="2" y="0"/>
                        <a:pt x="0" y="2"/>
                        <a:pt x="0" y="5"/>
                      </a:cubicBezTo>
                      <a:cubicBezTo>
                        <a:pt x="0" y="23"/>
                        <a:pt x="0" y="23"/>
                        <a:pt x="0" y="23"/>
                      </a:cubicBezTo>
                      <a:cubicBezTo>
                        <a:pt x="0" y="25"/>
                        <a:pt x="2" y="27"/>
                        <a:pt x="4" y="27"/>
                      </a:cubicBezTo>
                      <a:close/>
                      <a:moveTo>
                        <a:pt x="9" y="9"/>
                      </a:moveTo>
                      <a:cubicBezTo>
                        <a:pt x="18" y="9"/>
                        <a:pt x="18" y="9"/>
                        <a:pt x="18" y="9"/>
                      </a:cubicBezTo>
                      <a:cubicBezTo>
                        <a:pt x="18" y="18"/>
                        <a:pt x="18" y="18"/>
                        <a:pt x="18" y="18"/>
                      </a:cubicBezTo>
                      <a:cubicBezTo>
                        <a:pt x="9" y="18"/>
                        <a:pt x="9" y="18"/>
                        <a:pt x="9" y="18"/>
                      </a:cubicBez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1" name="Freeform 17">
                  <a:extLst>
                    <a:ext uri="{FF2B5EF4-FFF2-40B4-BE49-F238E27FC236}">
                      <a16:creationId xmlns:a16="http://schemas.microsoft.com/office/drawing/2014/main" id="{A22C00CC-9EF2-4978-AAE7-85770707E92B}"/>
                    </a:ext>
                  </a:extLst>
                </p:cNvPr>
                <p:cNvSpPr>
                  <a:spLocks/>
                </p:cNvSpPr>
                <p:nvPr/>
              </p:nvSpPr>
              <p:spPr bwMode="auto">
                <a:xfrm>
                  <a:off x="4934" y="1908"/>
                  <a:ext cx="63" cy="13"/>
                </a:xfrm>
                <a:custGeom>
                  <a:avLst/>
                  <a:gdLst>
                    <a:gd name="T0" fmla="*/ 4 w 45"/>
                    <a:gd name="T1" fmla="*/ 9 h 9"/>
                    <a:gd name="T2" fmla="*/ 40 w 45"/>
                    <a:gd name="T3" fmla="*/ 9 h 9"/>
                    <a:gd name="T4" fmla="*/ 45 w 45"/>
                    <a:gd name="T5" fmla="*/ 5 h 9"/>
                    <a:gd name="T6" fmla="*/ 40 w 45"/>
                    <a:gd name="T7" fmla="*/ 0 h 9"/>
                    <a:gd name="T8" fmla="*/ 4 w 45"/>
                    <a:gd name="T9" fmla="*/ 0 h 9"/>
                    <a:gd name="T10" fmla="*/ 0 w 45"/>
                    <a:gd name="T11" fmla="*/ 5 h 9"/>
                    <a:gd name="T12" fmla="*/ 4 w 4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5" h="9">
                      <a:moveTo>
                        <a:pt x="4" y="9"/>
                      </a:moveTo>
                      <a:cubicBezTo>
                        <a:pt x="40" y="9"/>
                        <a:pt x="40" y="9"/>
                        <a:pt x="40" y="9"/>
                      </a:cubicBezTo>
                      <a:cubicBezTo>
                        <a:pt x="43" y="9"/>
                        <a:pt x="45" y="7"/>
                        <a:pt x="45" y="5"/>
                      </a:cubicBezTo>
                      <a:cubicBezTo>
                        <a:pt x="45" y="2"/>
                        <a:pt x="43" y="0"/>
                        <a:pt x="40"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2" name="Freeform 18">
                  <a:extLst>
                    <a:ext uri="{FF2B5EF4-FFF2-40B4-BE49-F238E27FC236}">
                      <a16:creationId xmlns:a16="http://schemas.microsoft.com/office/drawing/2014/main" id="{AF4BC1A9-C1E9-4295-953A-7CDA2F1176BA}"/>
                    </a:ext>
                  </a:extLst>
                </p:cNvPr>
                <p:cNvSpPr>
                  <a:spLocks/>
                </p:cNvSpPr>
                <p:nvPr/>
              </p:nvSpPr>
              <p:spPr bwMode="auto">
                <a:xfrm>
                  <a:off x="4934" y="1933"/>
                  <a:ext cx="43" cy="13"/>
                </a:xfrm>
                <a:custGeom>
                  <a:avLst/>
                  <a:gdLst>
                    <a:gd name="T0" fmla="*/ 4 w 31"/>
                    <a:gd name="T1" fmla="*/ 9 h 9"/>
                    <a:gd name="T2" fmla="*/ 27 w 31"/>
                    <a:gd name="T3" fmla="*/ 9 h 9"/>
                    <a:gd name="T4" fmla="*/ 31 w 31"/>
                    <a:gd name="T5" fmla="*/ 5 h 9"/>
                    <a:gd name="T6" fmla="*/ 27 w 31"/>
                    <a:gd name="T7" fmla="*/ 0 h 9"/>
                    <a:gd name="T8" fmla="*/ 4 w 31"/>
                    <a:gd name="T9" fmla="*/ 0 h 9"/>
                    <a:gd name="T10" fmla="*/ 0 w 31"/>
                    <a:gd name="T11" fmla="*/ 5 h 9"/>
                    <a:gd name="T12" fmla="*/ 4 w 3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1" h="9">
                      <a:moveTo>
                        <a:pt x="4" y="9"/>
                      </a:moveTo>
                      <a:cubicBezTo>
                        <a:pt x="27" y="9"/>
                        <a:pt x="27" y="9"/>
                        <a:pt x="27" y="9"/>
                      </a:cubicBezTo>
                      <a:cubicBezTo>
                        <a:pt x="29" y="9"/>
                        <a:pt x="31" y="7"/>
                        <a:pt x="31" y="5"/>
                      </a:cubicBezTo>
                      <a:cubicBezTo>
                        <a:pt x="31" y="2"/>
                        <a:pt x="29" y="0"/>
                        <a:pt x="27"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3" name="Freeform 19">
                  <a:extLst>
                    <a:ext uri="{FF2B5EF4-FFF2-40B4-BE49-F238E27FC236}">
                      <a16:creationId xmlns:a16="http://schemas.microsoft.com/office/drawing/2014/main" id="{21E7D530-B4B4-436D-954F-FAD76E9F271A}"/>
                    </a:ext>
                  </a:extLst>
                </p:cNvPr>
                <p:cNvSpPr>
                  <a:spLocks noEditPoints="1"/>
                </p:cNvSpPr>
                <p:nvPr/>
              </p:nvSpPr>
              <p:spPr bwMode="auto">
                <a:xfrm>
                  <a:off x="4883" y="1959"/>
                  <a:ext cx="38" cy="38"/>
                </a:xfrm>
                <a:custGeom>
                  <a:avLst/>
                  <a:gdLst>
                    <a:gd name="T0" fmla="*/ 4 w 27"/>
                    <a:gd name="T1" fmla="*/ 27 h 27"/>
                    <a:gd name="T2" fmla="*/ 22 w 27"/>
                    <a:gd name="T3" fmla="*/ 27 h 27"/>
                    <a:gd name="T4" fmla="*/ 27 w 27"/>
                    <a:gd name="T5" fmla="*/ 23 h 27"/>
                    <a:gd name="T6" fmla="*/ 27 w 27"/>
                    <a:gd name="T7" fmla="*/ 5 h 27"/>
                    <a:gd name="T8" fmla="*/ 22 w 27"/>
                    <a:gd name="T9" fmla="*/ 0 h 27"/>
                    <a:gd name="T10" fmla="*/ 4 w 27"/>
                    <a:gd name="T11" fmla="*/ 0 h 27"/>
                    <a:gd name="T12" fmla="*/ 0 w 27"/>
                    <a:gd name="T13" fmla="*/ 5 h 27"/>
                    <a:gd name="T14" fmla="*/ 0 w 27"/>
                    <a:gd name="T15" fmla="*/ 23 h 27"/>
                    <a:gd name="T16" fmla="*/ 4 w 27"/>
                    <a:gd name="T17" fmla="*/ 27 h 27"/>
                    <a:gd name="T18" fmla="*/ 9 w 27"/>
                    <a:gd name="T19" fmla="*/ 9 h 27"/>
                    <a:gd name="T20" fmla="*/ 18 w 27"/>
                    <a:gd name="T21" fmla="*/ 9 h 27"/>
                    <a:gd name="T22" fmla="*/ 18 w 27"/>
                    <a:gd name="T23" fmla="*/ 18 h 27"/>
                    <a:gd name="T24" fmla="*/ 9 w 27"/>
                    <a:gd name="T25" fmla="*/ 18 h 27"/>
                    <a:gd name="T26" fmla="*/ 9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4" y="27"/>
                      </a:moveTo>
                      <a:cubicBezTo>
                        <a:pt x="22" y="27"/>
                        <a:pt x="22" y="27"/>
                        <a:pt x="22" y="27"/>
                      </a:cubicBezTo>
                      <a:cubicBezTo>
                        <a:pt x="25" y="27"/>
                        <a:pt x="27" y="25"/>
                        <a:pt x="27" y="23"/>
                      </a:cubicBezTo>
                      <a:cubicBezTo>
                        <a:pt x="27" y="5"/>
                        <a:pt x="27" y="5"/>
                        <a:pt x="27" y="5"/>
                      </a:cubicBezTo>
                      <a:cubicBezTo>
                        <a:pt x="27" y="2"/>
                        <a:pt x="25" y="0"/>
                        <a:pt x="22" y="0"/>
                      </a:cubicBezTo>
                      <a:cubicBezTo>
                        <a:pt x="4" y="0"/>
                        <a:pt x="4" y="0"/>
                        <a:pt x="4" y="0"/>
                      </a:cubicBezTo>
                      <a:cubicBezTo>
                        <a:pt x="2" y="0"/>
                        <a:pt x="0" y="2"/>
                        <a:pt x="0" y="5"/>
                      </a:cubicBezTo>
                      <a:cubicBezTo>
                        <a:pt x="0" y="23"/>
                        <a:pt x="0" y="23"/>
                        <a:pt x="0" y="23"/>
                      </a:cubicBezTo>
                      <a:cubicBezTo>
                        <a:pt x="0" y="25"/>
                        <a:pt x="2" y="27"/>
                        <a:pt x="4" y="27"/>
                      </a:cubicBezTo>
                      <a:close/>
                      <a:moveTo>
                        <a:pt x="9" y="9"/>
                      </a:moveTo>
                      <a:cubicBezTo>
                        <a:pt x="18" y="9"/>
                        <a:pt x="18" y="9"/>
                        <a:pt x="18" y="9"/>
                      </a:cubicBezTo>
                      <a:cubicBezTo>
                        <a:pt x="18" y="18"/>
                        <a:pt x="18" y="18"/>
                        <a:pt x="18" y="18"/>
                      </a:cubicBezTo>
                      <a:cubicBezTo>
                        <a:pt x="9" y="18"/>
                        <a:pt x="9" y="18"/>
                        <a:pt x="9" y="18"/>
                      </a:cubicBez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4" name="Freeform 20">
                  <a:extLst>
                    <a:ext uri="{FF2B5EF4-FFF2-40B4-BE49-F238E27FC236}">
                      <a16:creationId xmlns:a16="http://schemas.microsoft.com/office/drawing/2014/main" id="{226D6EC7-D080-4927-A162-8678B31BAEF9}"/>
                    </a:ext>
                  </a:extLst>
                </p:cNvPr>
                <p:cNvSpPr>
                  <a:spLocks/>
                </p:cNvSpPr>
                <p:nvPr/>
              </p:nvSpPr>
              <p:spPr bwMode="auto">
                <a:xfrm>
                  <a:off x="4934" y="1959"/>
                  <a:ext cx="63" cy="12"/>
                </a:xfrm>
                <a:custGeom>
                  <a:avLst/>
                  <a:gdLst>
                    <a:gd name="T0" fmla="*/ 4 w 45"/>
                    <a:gd name="T1" fmla="*/ 9 h 9"/>
                    <a:gd name="T2" fmla="*/ 40 w 45"/>
                    <a:gd name="T3" fmla="*/ 9 h 9"/>
                    <a:gd name="T4" fmla="*/ 45 w 45"/>
                    <a:gd name="T5" fmla="*/ 5 h 9"/>
                    <a:gd name="T6" fmla="*/ 40 w 45"/>
                    <a:gd name="T7" fmla="*/ 0 h 9"/>
                    <a:gd name="T8" fmla="*/ 4 w 45"/>
                    <a:gd name="T9" fmla="*/ 0 h 9"/>
                    <a:gd name="T10" fmla="*/ 0 w 45"/>
                    <a:gd name="T11" fmla="*/ 5 h 9"/>
                    <a:gd name="T12" fmla="*/ 4 w 4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5" h="9">
                      <a:moveTo>
                        <a:pt x="4" y="9"/>
                      </a:moveTo>
                      <a:cubicBezTo>
                        <a:pt x="40" y="9"/>
                        <a:pt x="40" y="9"/>
                        <a:pt x="40" y="9"/>
                      </a:cubicBezTo>
                      <a:cubicBezTo>
                        <a:pt x="43" y="9"/>
                        <a:pt x="45" y="7"/>
                        <a:pt x="45" y="5"/>
                      </a:cubicBezTo>
                      <a:cubicBezTo>
                        <a:pt x="45" y="2"/>
                        <a:pt x="43" y="0"/>
                        <a:pt x="40"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5" name="Freeform 21">
                  <a:extLst>
                    <a:ext uri="{FF2B5EF4-FFF2-40B4-BE49-F238E27FC236}">
                      <a16:creationId xmlns:a16="http://schemas.microsoft.com/office/drawing/2014/main" id="{9E1DB5F3-E672-4B77-B8E6-E78AC4406696}"/>
                    </a:ext>
                  </a:extLst>
                </p:cNvPr>
                <p:cNvSpPr>
                  <a:spLocks/>
                </p:cNvSpPr>
                <p:nvPr/>
              </p:nvSpPr>
              <p:spPr bwMode="auto">
                <a:xfrm>
                  <a:off x="4934" y="1984"/>
                  <a:ext cx="43" cy="13"/>
                </a:xfrm>
                <a:custGeom>
                  <a:avLst/>
                  <a:gdLst>
                    <a:gd name="T0" fmla="*/ 4 w 31"/>
                    <a:gd name="T1" fmla="*/ 9 h 9"/>
                    <a:gd name="T2" fmla="*/ 27 w 31"/>
                    <a:gd name="T3" fmla="*/ 9 h 9"/>
                    <a:gd name="T4" fmla="*/ 31 w 31"/>
                    <a:gd name="T5" fmla="*/ 5 h 9"/>
                    <a:gd name="T6" fmla="*/ 27 w 31"/>
                    <a:gd name="T7" fmla="*/ 0 h 9"/>
                    <a:gd name="T8" fmla="*/ 4 w 31"/>
                    <a:gd name="T9" fmla="*/ 0 h 9"/>
                    <a:gd name="T10" fmla="*/ 0 w 31"/>
                    <a:gd name="T11" fmla="*/ 5 h 9"/>
                    <a:gd name="T12" fmla="*/ 4 w 3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1" h="9">
                      <a:moveTo>
                        <a:pt x="4" y="9"/>
                      </a:moveTo>
                      <a:cubicBezTo>
                        <a:pt x="27" y="9"/>
                        <a:pt x="27" y="9"/>
                        <a:pt x="27" y="9"/>
                      </a:cubicBezTo>
                      <a:cubicBezTo>
                        <a:pt x="29" y="9"/>
                        <a:pt x="31" y="7"/>
                        <a:pt x="31" y="5"/>
                      </a:cubicBezTo>
                      <a:cubicBezTo>
                        <a:pt x="31" y="2"/>
                        <a:pt x="29" y="0"/>
                        <a:pt x="27"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6" name="Freeform 22">
                  <a:extLst>
                    <a:ext uri="{FF2B5EF4-FFF2-40B4-BE49-F238E27FC236}">
                      <a16:creationId xmlns:a16="http://schemas.microsoft.com/office/drawing/2014/main" id="{625F5775-5BEE-4B97-8F29-700051B3935B}"/>
                    </a:ext>
                  </a:extLst>
                </p:cNvPr>
                <p:cNvSpPr>
                  <a:spLocks noEditPoints="1"/>
                </p:cNvSpPr>
                <p:nvPr/>
              </p:nvSpPr>
              <p:spPr bwMode="auto">
                <a:xfrm>
                  <a:off x="4883" y="2009"/>
                  <a:ext cx="38" cy="38"/>
                </a:xfrm>
                <a:custGeom>
                  <a:avLst/>
                  <a:gdLst>
                    <a:gd name="T0" fmla="*/ 4 w 27"/>
                    <a:gd name="T1" fmla="*/ 27 h 27"/>
                    <a:gd name="T2" fmla="*/ 22 w 27"/>
                    <a:gd name="T3" fmla="*/ 27 h 27"/>
                    <a:gd name="T4" fmla="*/ 27 w 27"/>
                    <a:gd name="T5" fmla="*/ 23 h 27"/>
                    <a:gd name="T6" fmla="*/ 27 w 27"/>
                    <a:gd name="T7" fmla="*/ 5 h 27"/>
                    <a:gd name="T8" fmla="*/ 22 w 27"/>
                    <a:gd name="T9" fmla="*/ 0 h 27"/>
                    <a:gd name="T10" fmla="*/ 4 w 27"/>
                    <a:gd name="T11" fmla="*/ 0 h 27"/>
                    <a:gd name="T12" fmla="*/ 0 w 27"/>
                    <a:gd name="T13" fmla="*/ 5 h 27"/>
                    <a:gd name="T14" fmla="*/ 0 w 27"/>
                    <a:gd name="T15" fmla="*/ 23 h 27"/>
                    <a:gd name="T16" fmla="*/ 4 w 27"/>
                    <a:gd name="T17" fmla="*/ 27 h 27"/>
                    <a:gd name="T18" fmla="*/ 9 w 27"/>
                    <a:gd name="T19" fmla="*/ 9 h 27"/>
                    <a:gd name="T20" fmla="*/ 18 w 27"/>
                    <a:gd name="T21" fmla="*/ 9 h 27"/>
                    <a:gd name="T22" fmla="*/ 18 w 27"/>
                    <a:gd name="T23" fmla="*/ 18 h 27"/>
                    <a:gd name="T24" fmla="*/ 9 w 27"/>
                    <a:gd name="T25" fmla="*/ 18 h 27"/>
                    <a:gd name="T26" fmla="*/ 9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4" y="27"/>
                      </a:moveTo>
                      <a:cubicBezTo>
                        <a:pt x="22" y="27"/>
                        <a:pt x="22" y="27"/>
                        <a:pt x="22" y="27"/>
                      </a:cubicBezTo>
                      <a:cubicBezTo>
                        <a:pt x="25" y="27"/>
                        <a:pt x="27" y="25"/>
                        <a:pt x="27" y="23"/>
                      </a:cubicBezTo>
                      <a:cubicBezTo>
                        <a:pt x="27" y="5"/>
                        <a:pt x="27" y="5"/>
                        <a:pt x="27" y="5"/>
                      </a:cubicBezTo>
                      <a:cubicBezTo>
                        <a:pt x="27" y="2"/>
                        <a:pt x="25" y="0"/>
                        <a:pt x="22" y="0"/>
                      </a:cubicBezTo>
                      <a:cubicBezTo>
                        <a:pt x="4" y="0"/>
                        <a:pt x="4" y="0"/>
                        <a:pt x="4" y="0"/>
                      </a:cubicBezTo>
                      <a:cubicBezTo>
                        <a:pt x="2" y="0"/>
                        <a:pt x="0" y="2"/>
                        <a:pt x="0" y="5"/>
                      </a:cubicBezTo>
                      <a:cubicBezTo>
                        <a:pt x="0" y="23"/>
                        <a:pt x="0" y="23"/>
                        <a:pt x="0" y="23"/>
                      </a:cubicBezTo>
                      <a:cubicBezTo>
                        <a:pt x="0" y="25"/>
                        <a:pt x="2" y="27"/>
                        <a:pt x="4" y="27"/>
                      </a:cubicBezTo>
                      <a:close/>
                      <a:moveTo>
                        <a:pt x="9" y="9"/>
                      </a:moveTo>
                      <a:cubicBezTo>
                        <a:pt x="18" y="9"/>
                        <a:pt x="18" y="9"/>
                        <a:pt x="18" y="9"/>
                      </a:cubicBezTo>
                      <a:cubicBezTo>
                        <a:pt x="18" y="18"/>
                        <a:pt x="18" y="18"/>
                        <a:pt x="18" y="18"/>
                      </a:cubicBezTo>
                      <a:cubicBezTo>
                        <a:pt x="9" y="18"/>
                        <a:pt x="9" y="18"/>
                        <a:pt x="9" y="18"/>
                      </a:cubicBez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7" name="Freeform 23">
                  <a:extLst>
                    <a:ext uri="{FF2B5EF4-FFF2-40B4-BE49-F238E27FC236}">
                      <a16:creationId xmlns:a16="http://schemas.microsoft.com/office/drawing/2014/main" id="{AC8B4A0F-3326-4B95-A693-112EE7946427}"/>
                    </a:ext>
                  </a:extLst>
                </p:cNvPr>
                <p:cNvSpPr>
                  <a:spLocks/>
                </p:cNvSpPr>
                <p:nvPr/>
              </p:nvSpPr>
              <p:spPr bwMode="auto">
                <a:xfrm>
                  <a:off x="4934" y="2009"/>
                  <a:ext cx="63" cy="13"/>
                </a:xfrm>
                <a:custGeom>
                  <a:avLst/>
                  <a:gdLst>
                    <a:gd name="T0" fmla="*/ 4 w 45"/>
                    <a:gd name="T1" fmla="*/ 9 h 9"/>
                    <a:gd name="T2" fmla="*/ 40 w 45"/>
                    <a:gd name="T3" fmla="*/ 9 h 9"/>
                    <a:gd name="T4" fmla="*/ 45 w 45"/>
                    <a:gd name="T5" fmla="*/ 5 h 9"/>
                    <a:gd name="T6" fmla="*/ 40 w 45"/>
                    <a:gd name="T7" fmla="*/ 0 h 9"/>
                    <a:gd name="T8" fmla="*/ 4 w 45"/>
                    <a:gd name="T9" fmla="*/ 0 h 9"/>
                    <a:gd name="T10" fmla="*/ 0 w 45"/>
                    <a:gd name="T11" fmla="*/ 5 h 9"/>
                    <a:gd name="T12" fmla="*/ 4 w 4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5" h="9">
                      <a:moveTo>
                        <a:pt x="4" y="9"/>
                      </a:moveTo>
                      <a:cubicBezTo>
                        <a:pt x="40" y="9"/>
                        <a:pt x="40" y="9"/>
                        <a:pt x="40" y="9"/>
                      </a:cubicBezTo>
                      <a:cubicBezTo>
                        <a:pt x="43" y="9"/>
                        <a:pt x="45" y="7"/>
                        <a:pt x="45" y="5"/>
                      </a:cubicBezTo>
                      <a:cubicBezTo>
                        <a:pt x="45" y="2"/>
                        <a:pt x="43" y="0"/>
                        <a:pt x="40"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09" name="Freeform 24">
                  <a:extLst>
                    <a:ext uri="{FF2B5EF4-FFF2-40B4-BE49-F238E27FC236}">
                      <a16:creationId xmlns:a16="http://schemas.microsoft.com/office/drawing/2014/main" id="{0CDF53AA-3FD7-4107-8BA7-73750F49B771}"/>
                    </a:ext>
                  </a:extLst>
                </p:cNvPr>
                <p:cNvSpPr>
                  <a:spLocks/>
                </p:cNvSpPr>
                <p:nvPr/>
              </p:nvSpPr>
              <p:spPr bwMode="auto">
                <a:xfrm>
                  <a:off x="4934" y="2035"/>
                  <a:ext cx="43" cy="12"/>
                </a:xfrm>
                <a:custGeom>
                  <a:avLst/>
                  <a:gdLst>
                    <a:gd name="T0" fmla="*/ 4 w 31"/>
                    <a:gd name="T1" fmla="*/ 9 h 9"/>
                    <a:gd name="T2" fmla="*/ 27 w 31"/>
                    <a:gd name="T3" fmla="*/ 9 h 9"/>
                    <a:gd name="T4" fmla="*/ 31 w 31"/>
                    <a:gd name="T5" fmla="*/ 5 h 9"/>
                    <a:gd name="T6" fmla="*/ 27 w 31"/>
                    <a:gd name="T7" fmla="*/ 0 h 9"/>
                    <a:gd name="T8" fmla="*/ 4 w 31"/>
                    <a:gd name="T9" fmla="*/ 0 h 9"/>
                    <a:gd name="T10" fmla="*/ 0 w 31"/>
                    <a:gd name="T11" fmla="*/ 5 h 9"/>
                    <a:gd name="T12" fmla="*/ 4 w 3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1" h="9">
                      <a:moveTo>
                        <a:pt x="4" y="9"/>
                      </a:moveTo>
                      <a:cubicBezTo>
                        <a:pt x="27" y="9"/>
                        <a:pt x="27" y="9"/>
                        <a:pt x="27" y="9"/>
                      </a:cubicBezTo>
                      <a:cubicBezTo>
                        <a:pt x="29" y="9"/>
                        <a:pt x="31" y="7"/>
                        <a:pt x="31" y="5"/>
                      </a:cubicBezTo>
                      <a:cubicBezTo>
                        <a:pt x="31" y="2"/>
                        <a:pt x="29" y="0"/>
                        <a:pt x="27"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6" name="Group 5">
              <a:extLst>
                <a:ext uri="{FF2B5EF4-FFF2-40B4-BE49-F238E27FC236}">
                  <a16:creationId xmlns:a16="http://schemas.microsoft.com/office/drawing/2014/main" id="{BD84353F-852F-459A-928B-E836F5EE8298}"/>
                </a:ext>
              </a:extLst>
            </p:cNvPr>
            <p:cNvGrpSpPr/>
            <p:nvPr/>
          </p:nvGrpSpPr>
          <p:grpSpPr>
            <a:xfrm>
              <a:off x="1008989" y="2026299"/>
              <a:ext cx="790248" cy="775966"/>
              <a:chOff x="444095" y="3816865"/>
              <a:chExt cx="950736" cy="933554"/>
            </a:xfrm>
          </p:grpSpPr>
          <p:grpSp>
            <p:nvGrpSpPr>
              <p:cNvPr id="43" name="Group 42">
                <a:extLst>
                  <a:ext uri="{FF2B5EF4-FFF2-40B4-BE49-F238E27FC236}">
                    <a16:creationId xmlns:a16="http://schemas.microsoft.com/office/drawing/2014/main" id="{7734CF24-0DFF-403C-9F9D-60B478D780BB}"/>
                  </a:ext>
                </a:extLst>
              </p:cNvPr>
              <p:cNvGrpSpPr/>
              <p:nvPr/>
            </p:nvGrpSpPr>
            <p:grpSpPr>
              <a:xfrm>
                <a:off x="444095" y="3816865"/>
                <a:ext cx="950736" cy="933554"/>
                <a:chOff x="408874" y="5662967"/>
                <a:chExt cx="950736" cy="933554"/>
              </a:xfrm>
            </p:grpSpPr>
            <p:sp>
              <p:nvSpPr>
                <p:cNvPr id="44" name="Oval 43">
                  <a:extLst>
                    <a:ext uri="{FF2B5EF4-FFF2-40B4-BE49-F238E27FC236}">
                      <a16:creationId xmlns:a16="http://schemas.microsoft.com/office/drawing/2014/main" id="{6CC39220-0FB9-4A50-ABD4-E77CCF8D829E}"/>
                    </a:ext>
                  </a:extLst>
                </p:cNvPr>
                <p:cNvSpPr/>
                <p:nvPr/>
              </p:nvSpPr>
              <p:spPr bwMode="auto">
                <a:xfrm>
                  <a:off x="448609" y="5696733"/>
                  <a:ext cx="892781" cy="876900"/>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1600" kern="0">
                    <a:solidFill>
                      <a:srgbClr val="000000"/>
                    </a:solidFill>
                    <a:ea typeface="ＭＳ Ｐゴシック" pitchFamily="-107" charset="-128"/>
                    <a:cs typeface="ＭＳ Ｐゴシック" pitchFamily="-107" charset="-128"/>
                  </a:endParaRPr>
                </a:p>
              </p:txBody>
            </p:sp>
            <p:grpSp>
              <p:nvGrpSpPr>
                <p:cNvPr id="45" name="Group 44">
                  <a:extLst>
                    <a:ext uri="{FF2B5EF4-FFF2-40B4-BE49-F238E27FC236}">
                      <a16:creationId xmlns:a16="http://schemas.microsoft.com/office/drawing/2014/main" id="{DC5F1A66-E65A-47D6-955E-D20559CF144D}"/>
                    </a:ext>
                  </a:extLst>
                </p:cNvPr>
                <p:cNvGrpSpPr>
                  <a:grpSpLocks noChangeAspect="1"/>
                </p:cNvGrpSpPr>
                <p:nvPr/>
              </p:nvGrpSpPr>
              <p:grpSpPr bwMode="auto">
                <a:xfrm>
                  <a:off x="408874" y="5662967"/>
                  <a:ext cx="950736" cy="933554"/>
                  <a:chOff x="6518" y="2261"/>
                  <a:chExt cx="830" cy="815"/>
                </a:xfrm>
                <a:solidFill>
                  <a:srgbClr val="2E6EB7"/>
                </a:solidFill>
              </p:grpSpPr>
              <p:sp>
                <p:nvSpPr>
                  <p:cNvPr id="46" name="Freeform 245">
                    <a:extLst>
                      <a:ext uri="{FF2B5EF4-FFF2-40B4-BE49-F238E27FC236}">
                        <a16:creationId xmlns:a16="http://schemas.microsoft.com/office/drawing/2014/main" id="{EB6C0089-6B75-4278-A186-5D61765761C6}"/>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47" name="Freeform 246">
                    <a:extLst>
                      <a:ext uri="{FF2B5EF4-FFF2-40B4-BE49-F238E27FC236}">
                        <a16:creationId xmlns:a16="http://schemas.microsoft.com/office/drawing/2014/main" id="{EE34D73F-A55F-4AFD-9F7A-24A2D1020ED3}"/>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48" name="Freeform 247">
                    <a:extLst>
                      <a:ext uri="{FF2B5EF4-FFF2-40B4-BE49-F238E27FC236}">
                        <a16:creationId xmlns:a16="http://schemas.microsoft.com/office/drawing/2014/main" id="{F11AB58A-E50F-4140-AAFA-6CD35A88BAA7}"/>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5" name="Group 4">
                <a:extLst>
                  <a:ext uri="{FF2B5EF4-FFF2-40B4-BE49-F238E27FC236}">
                    <a16:creationId xmlns:a16="http://schemas.microsoft.com/office/drawing/2014/main" id="{4EEA5D34-01D6-49AD-B0FC-EEE2E2A60C06}"/>
                  </a:ext>
                </a:extLst>
              </p:cNvPr>
              <p:cNvGrpSpPr/>
              <p:nvPr/>
            </p:nvGrpSpPr>
            <p:grpSpPr>
              <a:xfrm>
                <a:off x="672444" y="4005254"/>
                <a:ext cx="579442" cy="584637"/>
                <a:chOff x="672444" y="4005254"/>
                <a:chExt cx="579442" cy="584637"/>
              </a:xfrm>
            </p:grpSpPr>
            <p:sp>
              <p:nvSpPr>
                <p:cNvPr id="96" name="Freeform 108">
                  <a:extLst>
                    <a:ext uri="{FF2B5EF4-FFF2-40B4-BE49-F238E27FC236}">
                      <a16:creationId xmlns:a16="http://schemas.microsoft.com/office/drawing/2014/main" id="{2ABC7C1C-76FA-412C-92FB-22916C7CC67C}"/>
                    </a:ext>
                  </a:extLst>
                </p:cNvPr>
                <p:cNvSpPr>
                  <a:spLocks noEditPoints="1"/>
                </p:cNvSpPr>
                <p:nvPr/>
              </p:nvSpPr>
              <p:spPr bwMode="auto">
                <a:xfrm>
                  <a:off x="842804" y="4176688"/>
                  <a:ext cx="409082" cy="413203"/>
                </a:xfrm>
                <a:custGeom>
                  <a:avLst/>
                  <a:gdLst>
                    <a:gd name="T0" fmla="*/ 155 w 452"/>
                    <a:gd name="T1" fmla="*/ 225 h 452"/>
                    <a:gd name="T2" fmla="*/ 225 w 452"/>
                    <a:gd name="T3" fmla="*/ 155 h 452"/>
                    <a:gd name="T4" fmla="*/ 122 w 452"/>
                    <a:gd name="T5" fmla="*/ 225 h 452"/>
                    <a:gd name="T6" fmla="*/ 225 w 452"/>
                    <a:gd name="T7" fmla="*/ 329 h 452"/>
                    <a:gd name="T8" fmla="*/ 103 w 452"/>
                    <a:gd name="T9" fmla="*/ 75 h 452"/>
                    <a:gd name="T10" fmla="*/ 100 w 452"/>
                    <a:gd name="T11" fmla="*/ 75 h 452"/>
                    <a:gd name="T12" fmla="*/ 77 w 452"/>
                    <a:gd name="T13" fmla="*/ 98 h 452"/>
                    <a:gd name="T14" fmla="*/ 77 w 452"/>
                    <a:gd name="T15" fmla="*/ 98 h 452"/>
                    <a:gd name="T16" fmla="*/ 77 w 452"/>
                    <a:gd name="T17" fmla="*/ 102 h 452"/>
                    <a:gd name="T18" fmla="*/ 103 w 452"/>
                    <a:gd name="T19" fmla="*/ 376 h 452"/>
                    <a:gd name="T20" fmla="*/ 100 w 452"/>
                    <a:gd name="T21" fmla="*/ 376 h 452"/>
                    <a:gd name="T22" fmla="*/ 100 w 452"/>
                    <a:gd name="T23" fmla="*/ 376 h 452"/>
                    <a:gd name="T24" fmla="*/ 242 w 452"/>
                    <a:gd name="T25" fmla="*/ 419 h 452"/>
                    <a:gd name="T26" fmla="*/ 309 w 452"/>
                    <a:gd name="T27" fmla="*/ 352 h 452"/>
                    <a:gd name="T28" fmla="*/ 374 w 452"/>
                    <a:gd name="T29" fmla="*/ 351 h 452"/>
                    <a:gd name="T30" fmla="*/ 374 w 452"/>
                    <a:gd name="T31" fmla="*/ 255 h 452"/>
                    <a:gd name="T32" fmla="*/ 419 w 452"/>
                    <a:gd name="T33" fmla="*/ 210 h 452"/>
                    <a:gd name="T34" fmla="*/ 352 w 452"/>
                    <a:gd name="T35" fmla="*/ 143 h 452"/>
                    <a:gd name="T36" fmla="*/ 350 w 452"/>
                    <a:gd name="T37" fmla="*/ 79 h 452"/>
                    <a:gd name="T38" fmla="*/ 255 w 452"/>
                    <a:gd name="T39" fmla="*/ 78 h 452"/>
                    <a:gd name="T40" fmla="*/ 210 w 452"/>
                    <a:gd name="T41" fmla="*/ 33 h 452"/>
                    <a:gd name="T42" fmla="*/ 143 w 452"/>
                    <a:gd name="T43" fmla="*/ 99 h 452"/>
                    <a:gd name="T44" fmla="*/ 78 w 452"/>
                    <a:gd name="T45" fmla="*/ 100 h 452"/>
                    <a:gd name="T46" fmla="*/ 78 w 452"/>
                    <a:gd name="T47" fmla="*/ 196 h 452"/>
                    <a:gd name="T48" fmla="*/ 46 w 452"/>
                    <a:gd name="T49" fmla="*/ 210 h 452"/>
                    <a:gd name="T50" fmla="*/ 75 w 452"/>
                    <a:gd name="T51" fmla="*/ 242 h 452"/>
                    <a:gd name="T52" fmla="*/ 108 w 452"/>
                    <a:gd name="T53" fmla="*/ 321 h 452"/>
                    <a:gd name="T54" fmla="*/ 131 w 452"/>
                    <a:gd name="T55" fmla="*/ 344 h 452"/>
                    <a:gd name="T56" fmla="*/ 210 w 452"/>
                    <a:gd name="T57" fmla="*/ 377 h 452"/>
                    <a:gd name="T58" fmla="*/ 245 w 452"/>
                    <a:gd name="T59" fmla="*/ 452 h 452"/>
                    <a:gd name="T60" fmla="*/ 177 w 452"/>
                    <a:gd name="T61" fmla="*/ 404 h 452"/>
                    <a:gd name="T62" fmla="*/ 102 w 452"/>
                    <a:gd name="T63" fmla="*/ 408 h 452"/>
                    <a:gd name="T64" fmla="*/ 53 w 452"/>
                    <a:gd name="T65" fmla="*/ 372 h 452"/>
                    <a:gd name="T66" fmla="*/ 65 w 452"/>
                    <a:gd name="T67" fmla="*/ 316 h 452"/>
                    <a:gd name="T68" fmla="*/ 0 w 452"/>
                    <a:gd name="T69" fmla="*/ 245 h 452"/>
                    <a:gd name="T70" fmla="*/ 13 w 452"/>
                    <a:gd name="T71" fmla="*/ 175 h 452"/>
                    <a:gd name="T72" fmla="*/ 53 w 452"/>
                    <a:gd name="T73" fmla="*/ 122 h 452"/>
                    <a:gd name="T74" fmla="*/ 80 w 452"/>
                    <a:gd name="T75" fmla="*/ 52 h 452"/>
                    <a:gd name="T76" fmla="*/ 123 w 452"/>
                    <a:gd name="T77" fmla="*/ 52 h 452"/>
                    <a:gd name="T78" fmla="*/ 177 w 452"/>
                    <a:gd name="T79" fmla="*/ 30 h 452"/>
                    <a:gd name="T80" fmla="*/ 275 w 452"/>
                    <a:gd name="T81" fmla="*/ 30 h 452"/>
                    <a:gd name="T82" fmla="*/ 329 w 452"/>
                    <a:gd name="T83" fmla="*/ 53 h 452"/>
                    <a:gd name="T84" fmla="*/ 399 w 452"/>
                    <a:gd name="T85" fmla="*/ 124 h 452"/>
                    <a:gd name="T86" fmla="*/ 422 w 452"/>
                    <a:gd name="T87" fmla="*/ 177 h 452"/>
                    <a:gd name="T88" fmla="*/ 422 w 452"/>
                    <a:gd name="T89" fmla="*/ 275 h 452"/>
                    <a:gd name="T90" fmla="*/ 399 w 452"/>
                    <a:gd name="T91" fmla="*/ 329 h 452"/>
                    <a:gd name="T92" fmla="*/ 329 w 452"/>
                    <a:gd name="T93" fmla="*/ 399 h 452"/>
                    <a:gd name="T94" fmla="*/ 275 w 452"/>
                    <a:gd name="T95" fmla="*/ 4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452">
                      <a:moveTo>
                        <a:pt x="225" y="155"/>
                      </a:moveTo>
                      <a:lnTo>
                        <a:pt x="225" y="155"/>
                      </a:lnTo>
                      <a:cubicBezTo>
                        <a:pt x="186" y="155"/>
                        <a:pt x="155" y="187"/>
                        <a:pt x="155" y="225"/>
                      </a:cubicBezTo>
                      <a:cubicBezTo>
                        <a:pt x="155" y="265"/>
                        <a:pt x="186" y="296"/>
                        <a:pt x="225" y="296"/>
                      </a:cubicBezTo>
                      <a:cubicBezTo>
                        <a:pt x="265" y="296"/>
                        <a:pt x="295" y="265"/>
                        <a:pt x="295" y="225"/>
                      </a:cubicBezTo>
                      <a:cubicBezTo>
                        <a:pt x="295" y="186"/>
                        <a:pt x="265" y="155"/>
                        <a:pt x="225" y="155"/>
                      </a:cubicBezTo>
                      <a:close/>
                      <a:moveTo>
                        <a:pt x="225" y="329"/>
                      </a:moveTo>
                      <a:lnTo>
                        <a:pt x="225" y="329"/>
                      </a:lnTo>
                      <a:cubicBezTo>
                        <a:pt x="167" y="329"/>
                        <a:pt x="122" y="283"/>
                        <a:pt x="122" y="225"/>
                      </a:cubicBezTo>
                      <a:cubicBezTo>
                        <a:pt x="122" y="168"/>
                        <a:pt x="168" y="122"/>
                        <a:pt x="225" y="122"/>
                      </a:cubicBezTo>
                      <a:cubicBezTo>
                        <a:pt x="283" y="122"/>
                        <a:pt x="329" y="167"/>
                        <a:pt x="329" y="225"/>
                      </a:cubicBezTo>
                      <a:cubicBezTo>
                        <a:pt x="329" y="283"/>
                        <a:pt x="283" y="329"/>
                        <a:pt x="225" y="329"/>
                      </a:cubicBezTo>
                      <a:close/>
                      <a:moveTo>
                        <a:pt x="103" y="75"/>
                      </a:moveTo>
                      <a:lnTo>
                        <a:pt x="103" y="75"/>
                      </a:lnTo>
                      <a:lnTo>
                        <a:pt x="103" y="75"/>
                      </a:lnTo>
                      <a:cubicBezTo>
                        <a:pt x="103" y="75"/>
                        <a:pt x="103" y="75"/>
                        <a:pt x="103" y="75"/>
                      </a:cubicBezTo>
                      <a:close/>
                      <a:moveTo>
                        <a:pt x="100" y="75"/>
                      </a:moveTo>
                      <a:lnTo>
                        <a:pt x="100" y="75"/>
                      </a:lnTo>
                      <a:cubicBezTo>
                        <a:pt x="100" y="75"/>
                        <a:pt x="100" y="75"/>
                        <a:pt x="100" y="75"/>
                      </a:cubicBezTo>
                      <a:lnTo>
                        <a:pt x="100" y="75"/>
                      </a:lnTo>
                      <a:close/>
                      <a:moveTo>
                        <a:pt x="77" y="98"/>
                      </a:moveTo>
                      <a:lnTo>
                        <a:pt x="77" y="98"/>
                      </a:lnTo>
                      <a:lnTo>
                        <a:pt x="77" y="98"/>
                      </a:lnTo>
                      <a:cubicBezTo>
                        <a:pt x="77" y="98"/>
                        <a:pt x="77" y="98"/>
                        <a:pt x="77" y="98"/>
                      </a:cubicBezTo>
                      <a:close/>
                      <a:moveTo>
                        <a:pt x="77" y="102"/>
                      </a:moveTo>
                      <a:lnTo>
                        <a:pt x="77" y="102"/>
                      </a:lnTo>
                      <a:lnTo>
                        <a:pt x="77" y="102"/>
                      </a:lnTo>
                      <a:cubicBezTo>
                        <a:pt x="77" y="102"/>
                        <a:pt x="77" y="102"/>
                        <a:pt x="77" y="102"/>
                      </a:cubicBezTo>
                      <a:close/>
                      <a:moveTo>
                        <a:pt x="103" y="376"/>
                      </a:moveTo>
                      <a:lnTo>
                        <a:pt x="103" y="376"/>
                      </a:lnTo>
                      <a:lnTo>
                        <a:pt x="103" y="376"/>
                      </a:lnTo>
                      <a:cubicBezTo>
                        <a:pt x="103" y="376"/>
                        <a:pt x="103" y="376"/>
                        <a:pt x="103" y="376"/>
                      </a:cubicBezTo>
                      <a:close/>
                      <a:moveTo>
                        <a:pt x="100" y="376"/>
                      </a:moveTo>
                      <a:lnTo>
                        <a:pt x="100" y="376"/>
                      </a:lnTo>
                      <a:cubicBezTo>
                        <a:pt x="100" y="376"/>
                        <a:pt x="100" y="376"/>
                        <a:pt x="100" y="376"/>
                      </a:cubicBezTo>
                      <a:lnTo>
                        <a:pt x="100" y="376"/>
                      </a:lnTo>
                      <a:close/>
                      <a:moveTo>
                        <a:pt x="210" y="419"/>
                      </a:moveTo>
                      <a:lnTo>
                        <a:pt x="210" y="419"/>
                      </a:lnTo>
                      <a:lnTo>
                        <a:pt x="242" y="419"/>
                      </a:lnTo>
                      <a:lnTo>
                        <a:pt x="242" y="377"/>
                      </a:lnTo>
                      <a:lnTo>
                        <a:pt x="255" y="374"/>
                      </a:lnTo>
                      <a:cubicBezTo>
                        <a:pt x="276" y="370"/>
                        <a:pt x="295" y="362"/>
                        <a:pt x="309" y="352"/>
                      </a:cubicBezTo>
                      <a:lnTo>
                        <a:pt x="321" y="344"/>
                      </a:lnTo>
                      <a:lnTo>
                        <a:pt x="350" y="374"/>
                      </a:lnTo>
                      <a:lnTo>
                        <a:pt x="374" y="351"/>
                      </a:lnTo>
                      <a:lnTo>
                        <a:pt x="344" y="321"/>
                      </a:lnTo>
                      <a:lnTo>
                        <a:pt x="351" y="310"/>
                      </a:lnTo>
                      <a:cubicBezTo>
                        <a:pt x="362" y="293"/>
                        <a:pt x="370" y="275"/>
                        <a:pt x="374" y="255"/>
                      </a:cubicBezTo>
                      <a:lnTo>
                        <a:pt x="377" y="242"/>
                      </a:lnTo>
                      <a:lnTo>
                        <a:pt x="419" y="242"/>
                      </a:lnTo>
                      <a:lnTo>
                        <a:pt x="419" y="210"/>
                      </a:lnTo>
                      <a:lnTo>
                        <a:pt x="377" y="210"/>
                      </a:lnTo>
                      <a:lnTo>
                        <a:pt x="374" y="197"/>
                      </a:lnTo>
                      <a:cubicBezTo>
                        <a:pt x="369" y="176"/>
                        <a:pt x="361" y="157"/>
                        <a:pt x="352" y="143"/>
                      </a:cubicBezTo>
                      <a:lnTo>
                        <a:pt x="344" y="132"/>
                      </a:lnTo>
                      <a:lnTo>
                        <a:pt x="374" y="102"/>
                      </a:lnTo>
                      <a:lnTo>
                        <a:pt x="350" y="79"/>
                      </a:lnTo>
                      <a:lnTo>
                        <a:pt x="321" y="108"/>
                      </a:lnTo>
                      <a:lnTo>
                        <a:pt x="310" y="101"/>
                      </a:lnTo>
                      <a:cubicBezTo>
                        <a:pt x="293" y="90"/>
                        <a:pt x="275" y="83"/>
                        <a:pt x="255" y="78"/>
                      </a:cubicBezTo>
                      <a:lnTo>
                        <a:pt x="242" y="75"/>
                      </a:lnTo>
                      <a:lnTo>
                        <a:pt x="242" y="33"/>
                      </a:lnTo>
                      <a:lnTo>
                        <a:pt x="210" y="33"/>
                      </a:lnTo>
                      <a:lnTo>
                        <a:pt x="210" y="73"/>
                      </a:lnTo>
                      <a:lnTo>
                        <a:pt x="197" y="76"/>
                      </a:lnTo>
                      <a:cubicBezTo>
                        <a:pt x="176" y="81"/>
                        <a:pt x="157" y="89"/>
                        <a:pt x="143" y="99"/>
                      </a:cubicBezTo>
                      <a:lnTo>
                        <a:pt x="131" y="107"/>
                      </a:lnTo>
                      <a:lnTo>
                        <a:pt x="102" y="77"/>
                      </a:lnTo>
                      <a:lnTo>
                        <a:pt x="78" y="100"/>
                      </a:lnTo>
                      <a:lnTo>
                        <a:pt x="108" y="130"/>
                      </a:lnTo>
                      <a:lnTo>
                        <a:pt x="101" y="141"/>
                      </a:lnTo>
                      <a:cubicBezTo>
                        <a:pt x="90" y="157"/>
                        <a:pt x="82" y="176"/>
                        <a:pt x="78" y="196"/>
                      </a:cubicBezTo>
                      <a:lnTo>
                        <a:pt x="75" y="209"/>
                      </a:lnTo>
                      <a:lnTo>
                        <a:pt x="46" y="209"/>
                      </a:lnTo>
                      <a:lnTo>
                        <a:pt x="46" y="210"/>
                      </a:lnTo>
                      <a:lnTo>
                        <a:pt x="33" y="210"/>
                      </a:lnTo>
                      <a:lnTo>
                        <a:pt x="33" y="242"/>
                      </a:lnTo>
                      <a:lnTo>
                        <a:pt x="75" y="242"/>
                      </a:lnTo>
                      <a:lnTo>
                        <a:pt x="78" y="255"/>
                      </a:lnTo>
                      <a:cubicBezTo>
                        <a:pt x="83" y="276"/>
                        <a:pt x="91" y="296"/>
                        <a:pt x="100" y="309"/>
                      </a:cubicBezTo>
                      <a:lnTo>
                        <a:pt x="108" y="321"/>
                      </a:lnTo>
                      <a:lnTo>
                        <a:pt x="78" y="351"/>
                      </a:lnTo>
                      <a:lnTo>
                        <a:pt x="102" y="374"/>
                      </a:lnTo>
                      <a:lnTo>
                        <a:pt x="131" y="344"/>
                      </a:lnTo>
                      <a:lnTo>
                        <a:pt x="142" y="352"/>
                      </a:lnTo>
                      <a:cubicBezTo>
                        <a:pt x="159" y="362"/>
                        <a:pt x="177" y="370"/>
                        <a:pt x="197" y="374"/>
                      </a:cubicBezTo>
                      <a:lnTo>
                        <a:pt x="210" y="377"/>
                      </a:lnTo>
                      <a:lnTo>
                        <a:pt x="210" y="419"/>
                      </a:lnTo>
                      <a:close/>
                      <a:moveTo>
                        <a:pt x="245" y="452"/>
                      </a:moveTo>
                      <a:lnTo>
                        <a:pt x="245" y="452"/>
                      </a:lnTo>
                      <a:lnTo>
                        <a:pt x="207" y="452"/>
                      </a:lnTo>
                      <a:cubicBezTo>
                        <a:pt x="190" y="452"/>
                        <a:pt x="177" y="439"/>
                        <a:pt x="177" y="422"/>
                      </a:cubicBezTo>
                      <a:lnTo>
                        <a:pt x="177" y="404"/>
                      </a:lnTo>
                      <a:cubicBezTo>
                        <a:pt x="163" y="399"/>
                        <a:pt x="149" y="394"/>
                        <a:pt x="136" y="387"/>
                      </a:cubicBezTo>
                      <a:lnTo>
                        <a:pt x="123" y="399"/>
                      </a:lnTo>
                      <a:cubicBezTo>
                        <a:pt x="118" y="405"/>
                        <a:pt x="110" y="408"/>
                        <a:pt x="102" y="408"/>
                      </a:cubicBezTo>
                      <a:lnTo>
                        <a:pt x="102" y="408"/>
                      </a:lnTo>
                      <a:cubicBezTo>
                        <a:pt x="93" y="408"/>
                        <a:pt x="85" y="405"/>
                        <a:pt x="80" y="399"/>
                      </a:cubicBezTo>
                      <a:lnTo>
                        <a:pt x="53" y="372"/>
                      </a:lnTo>
                      <a:cubicBezTo>
                        <a:pt x="48" y="367"/>
                        <a:pt x="44" y="359"/>
                        <a:pt x="44" y="351"/>
                      </a:cubicBezTo>
                      <a:cubicBezTo>
                        <a:pt x="44" y="342"/>
                        <a:pt x="48" y="334"/>
                        <a:pt x="53" y="329"/>
                      </a:cubicBezTo>
                      <a:lnTo>
                        <a:pt x="65" y="316"/>
                      </a:lnTo>
                      <a:cubicBezTo>
                        <a:pt x="58" y="303"/>
                        <a:pt x="52" y="288"/>
                        <a:pt x="49" y="275"/>
                      </a:cubicBezTo>
                      <a:lnTo>
                        <a:pt x="30" y="275"/>
                      </a:lnTo>
                      <a:cubicBezTo>
                        <a:pt x="13" y="275"/>
                        <a:pt x="0" y="262"/>
                        <a:pt x="0" y="245"/>
                      </a:cubicBezTo>
                      <a:lnTo>
                        <a:pt x="0" y="207"/>
                      </a:lnTo>
                      <a:cubicBezTo>
                        <a:pt x="0" y="196"/>
                        <a:pt x="5" y="187"/>
                        <a:pt x="13" y="182"/>
                      </a:cubicBezTo>
                      <a:lnTo>
                        <a:pt x="13" y="175"/>
                      </a:lnTo>
                      <a:lnTo>
                        <a:pt x="49" y="175"/>
                      </a:lnTo>
                      <a:cubicBezTo>
                        <a:pt x="53" y="161"/>
                        <a:pt x="59" y="147"/>
                        <a:pt x="66" y="135"/>
                      </a:cubicBezTo>
                      <a:lnTo>
                        <a:pt x="53" y="122"/>
                      </a:lnTo>
                      <a:cubicBezTo>
                        <a:pt x="48" y="116"/>
                        <a:pt x="44" y="109"/>
                        <a:pt x="44" y="100"/>
                      </a:cubicBezTo>
                      <a:cubicBezTo>
                        <a:pt x="44" y="92"/>
                        <a:pt x="48" y="84"/>
                        <a:pt x="53" y="78"/>
                      </a:cubicBezTo>
                      <a:lnTo>
                        <a:pt x="80" y="52"/>
                      </a:lnTo>
                      <a:cubicBezTo>
                        <a:pt x="85" y="46"/>
                        <a:pt x="93" y="43"/>
                        <a:pt x="102" y="43"/>
                      </a:cubicBezTo>
                      <a:lnTo>
                        <a:pt x="102" y="43"/>
                      </a:lnTo>
                      <a:cubicBezTo>
                        <a:pt x="110" y="43"/>
                        <a:pt x="118" y="46"/>
                        <a:pt x="123" y="52"/>
                      </a:cubicBezTo>
                      <a:lnTo>
                        <a:pt x="136" y="64"/>
                      </a:lnTo>
                      <a:cubicBezTo>
                        <a:pt x="150" y="56"/>
                        <a:pt x="164" y="51"/>
                        <a:pt x="177" y="47"/>
                      </a:cubicBezTo>
                      <a:lnTo>
                        <a:pt x="177" y="30"/>
                      </a:lnTo>
                      <a:cubicBezTo>
                        <a:pt x="177" y="13"/>
                        <a:pt x="190" y="0"/>
                        <a:pt x="207" y="0"/>
                      </a:cubicBezTo>
                      <a:lnTo>
                        <a:pt x="245" y="0"/>
                      </a:lnTo>
                      <a:cubicBezTo>
                        <a:pt x="262" y="0"/>
                        <a:pt x="275" y="13"/>
                        <a:pt x="275" y="30"/>
                      </a:cubicBezTo>
                      <a:lnTo>
                        <a:pt x="275" y="49"/>
                      </a:lnTo>
                      <a:cubicBezTo>
                        <a:pt x="290" y="53"/>
                        <a:pt x="303" y="59"/>
                        <a:pt x="316" y="66"/>
                      </a:cubicBezTo>
                      <a:lnTo>
                        <a:pt x="329" y="53"/>
                      </a:lnTo>
                      <a:cubicBezTo>
                        <a:pt x="340" y="42"/>
                        <a:pt x="361" y="42"/>
                        <a:pt x="372" y="53"/>
                      </a:cubicBezTo>
                      <a:lnTo>
                        <a:pt x="399" y="80"/>
                      </a:lnTo>
                      <a:cubicBezTo>
                        <a:pt x="411" y="92"/>
                        <a:pt x="411" y="112"/>
                        <a:pt x="399" y="124"/>
                      </a:cubicBezTo>
                      <a:lnTo>
                        <a:pt x="387" y="136"/>
                      </a:lnTo>
                      <a:cubicBezTo>
                        <a:pt x="394" y="150"/>
                        <a:pt x="400" y="164"/>
                        <a:pt x="403" y="177"/>
                      </a:cubicBezTo>
                      <a:lnTo>
                        <a:pt x="422" y="177"/>
                      </a:lnTo>
                      <a:cubicBezTo>
                        <a:pt x="439" y="177"/>
                        <a:pt x="452" y="190"/>
                        <a:pt x="452" y="207"/>
                      </a:cubicBezTo>
                      <a:lnTo>
                        <a:pt x="452" y="245"/>
                      </a:lnTo>
                      <a:cubicBezTo>
                        <a:pt x="452" y="262"/>
                        <a:pt x="439" y="275"/>
                        <a:pt x="422" y="275"/>
                      </a:cubicBezTo>
                      <a:lnTo>
                        <a:pt x="403" y="275"/>
                      </a:lnTo>
                      <a:cubicBezTo>
                        <a:pt x="399" y="290"/>
                        <a:pt x="393" y="303"/>
                        <a:pt x="386" y="316"/>
                      </a:cubicBezTo>
                      <a:lnTo>
                        <a:pt x="399" y="329"/>
                      </a:lnTo>
                      <a:cubicBezTo>
                        <a:pt x="411" y="340"/>
                        <a:pt x="411" y="361"/>
                        <a:pt x="399" y="372"/>
                      </a:cubicBezTo>
                      <a:lnTo>
                        <a:pt x="372" y="399"/>
                      </a:lnTo>
                      <a:cubicBezTo>
                        <a:pt x="361" y="411"/>
                        <a:pt x="340" y="411"/>
                        <a:pt x="329" y="399"/>
                      </a:cubicBezTo>
                      <a:lnTo>
                        <a:pt x="316" y="387"/>
                      </a:lnTo>
                      <a:cubicBezTo>
                        <a:pt x="302" y="395"/>
                        <a:pt x="288" y="400"/>
                        <a:pt x="275" y="404"/>
                      </a:cubicBezTo>
                      <a:lnTo>
                        <a:pt x="275" y="422"/>
                      </a:lnTo>
                      <a:cubicBezTo>
                        <a:pt x="275" y="439"/>
                        <a:pt x="262" y="452"/>
                        <a:pt x="245" y="452"/>
                      </a:cubicBezTo>
                      <a:close/>
                    </a:path>
                  </a:pathLst>
                </a:custGeom>
                <a:solidFill>
                  <a:srgbClr val="2E6E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97" name="Freeform 108">
                  <a:extLst>
                    <a:ext uri="{FF2B5EF4-FFF2-40B4-BE49-F238E27FC236}">
                      <a16:creationId xmlns:a16="http://schemas.microsoft.com/office/drawing/2014/main" id="{D9D4D849-1E67-4850-AC7D-AA7462E7C152}"/>
                    </a:ext>
                  </a:extLst>
                </p:cNvPr>
                <p:cNvSpPr>
                  <a:spLocks noEditPoints="1"/>
                </p:cNvSpPr>
                <p:nvPr/>
              </p:nvSpPr>
              <p:spPr bwMode="auto">
                <a:xfrm rot="1363427">
                  <a:off x="672444" y="4005254"/>
                  <a:ext cx="261665" cy="264301"/>
                </a:xfrm>
                <a:custGeom>
                  <a:avLst/>
                  <a:gdLst>
                    <a:gd name="T0" fmla="*/ 155 w 452"/>
                    <a:gd name="T1" fmla="*/ 225 h 452"/>
                    <a:gd name="T2" fmla="*/ 225 w 452"/>
                    <a:gd name="T3" fmla="*/ 155 h 452"/>
                    <a:gd name="T4" fmla="*/ 122 w 452"/>
                    <a:gd name="T5" fmla="*/ 225 h 452"/>
                    <a:gd name="T6" fmla="*/ 225 w 452"/>
                    <a:gd name="T7" fmla="*/ 329 h 452"/>
                    <a:gd name="T8" fmla="*/ 103 w 452"/>
                    <a:gd name="T9" fmla="*/ 75 h 452"/>
                    <a:gd name="T10" fmla="*/ 100 w 452"/>
                    <a:gd name="T11" fmla="*/ 75 h 452"/>
                    <a:gd name="T12" fmla="*/ 77 w 452"/>
                    <a:gd name="T13" fmla="*/ 98 h 452"/>
                    <a:gd name="T14" fmla="*/ 77 w 452"/>
                    <a:gd name="T15" fmla="*/ 98 h 452"/>
                    <a:gd name="T16" fmla="*/ 77 w 452"/>
                    <a:gd name="T17" fmla="*/ 102 h 452"/>
                    <a:gd name="T18" fmla="*/ 103 w 452"/>
                    <a:gd name="T19" fmla="*/ 376 h 452"/>
                    <a:gd name="T20" fmla="*/ 100 w 452"/>
                    <a:gd name="T21" fmla="*/ 376 h 452"/>
                    <a:gd name="T22" fmla="*/ 100 w 452"/>
                    <a:gd name="T23" fmla="*/ 376 h 452"/>
                    <a:gd name="T24" fmla="*/ 242 w 452"/>
                    <a:gd name="T25" fmla="*/ 419 h 452"/>
                    <a:gd name="T26" fmla="*/ 309 w 452"/>
                    <a:gd name="T27" fmla="*/ 352 h 452"/>
                    <a:gd name="T28" fmla="*/ 374 w 452"/>
                    <a:gd name="T29" fmla="*/ 351 h 452"/>
                    <a:gd name="T30" fmla="*/ 374 w 452"/>
                    <a:gd name="T31" fmla="*/ 255 h 452"/>
                    <a:gd name="T32" fmla="*/ 419 w 452"/>
                    <a:gd name="T33" fmla="*/ 210 h 452"/>
                    <a:gd name="T34" fmla="*/ 352 w 452"/>
                    <a:gd name="T35" fmla="*/ 143 h 452"/>
                    <a:gd name="T36" fmla="*/ 350 w 452"/>
                    <a:gd name="T37" fmla="*/ 79 h 452"/>
                    <a:gd name="T38" fmla="*/ 255 w 452"/>
                    <a:gd name="T39" fmla="*/ 78 h 452"/>
                    <a:gd name="T40" fmla="*/ 210 w 452"/>
                    <a:gd name="T41" fmla="*/ 33 h 452"/>
                    <a:gd name="T42" fmla="*/ 143 w 452"/>
                    <a:gd name="T43" fmla="*/ 99 h 452"/>
                    <a:gd name="T44" fmla="*/ 78 w 452"/>
                    <a:gd name="T45" fmla="*/ 100 h 452"/>
                    <a:gd name="T46" fmla="*/ 78 w 452"/>
                    <a:gd name="T47" fmla="*/ 196 h 452"/>
                    <a:gd name="T48" fmla="*/ 46 w 452"/>
                    <a:gd name="T49" fmla="*/ 210 h 452"/>
                    <a:gd name="T50" fmla="*/ 75 w 452"/>
                    <a:gd name="T51" fmla="*/ 242 h 452"/>
                    <a:gd name="T52" fmla="*/ 108 w 452"/>
                    <a:gd name="T53" fmla="*/ 321 h 452"/>
                    <a:gd name="T54" fmla="*/ 131 w 452"/>
                    <a:gd name="T55" fmla="*/ 344 h 452"/>
                    <a:gd name="T56" fmla="*/ 210 w 452"/>
                    <a:gd name="T57" fmla="*/ 377 h 452"/>
                    <a:gd name="T58" fmla="*/ 245 w 452"/>
                    <a:gd name="T59" fmla="*/ 452 h 452"/>
                    <a:gd name="T60" fmla="*/ 177 w 452"/>
                    <a:gd name="T61" fmla="*/ 404 h 452"/>
                    <a:gd name="T62" fmla="*/ 102 w 452"/>
                    <a:gd name="T63" fmla="*/ 408 h 452"/>
                    <a:gd name="T64" fmla="*/ 53 w 452"/>
                    <a:gd name="T65" fmla="*/ 372 h 452"/>
                    <a:gd name="T66" fmla="*/ 65 w 452"/>
                    <a:gd name="T67" fmla="*/ 316 h 452"/>
                    <a:gd name="T68" fmla="*/ 0 w 452"/>
                    <a:gd name="T69" fmla="*/ 245 h 452"/>
                    <a:gd name="T70" fmla="*/ 13 w 452"/>
                    <a:gd name="T71" fmla="*/ 175 h 452"/>
                    <a:gd name="T72" fmla="*/ 53 w 452"/>
                    <a:gd name="T73" fmla="*/ 122 h 452"/>
                    <a:gd name="T74" fmla="*/ 80 w 452"/>
                    <a:gd name="T75" fmla="*/ 52 h 452"/>
                    <a:gd name="T76" fmla="*/ 123 w 452"/>
                    <a:gd name="T77" fmla="*/ 52 h 452"/>
                    <a:gd name="T78" fmla="*/ 177 w 452"/>
                    <a:gd name="T79" fmla="*/ 30 h 452"/>
                    <a:gd name="T80" fmla="*/ 275 w 452"/>
                    <a:gd name="T81" fmla="*/ 30 h 452"/>
                    <a:gd name="T82" fmla="*/ 329 w 452"/>
                    <a:gd name="T83" fmla="*/ 53 h 452"/>
                    <a:gd name="T84" fmla="*/ 399 w 452"/>
                    <a:gd name="T85" fmla="*/ 124 h 452"/>
                    <a:gd name="T86" fmla="*/ 422 w 452"/>
                    <a:gd name="T87" fmla="*/ 177 h 452"/>
                    <a:gd name="T88" fmla="*/ 422 w 452"/>
                    <a:gd name="T89" fmla="*/ 275 h 452"/>
                    <a:gd name="T90" fmla="*/ 399 w 452"/>
                    <a:gd name="T91" fmla="*/ 329 h 452"/>
                    <a:gd name="T92" fmla="*/ 329 w 452"/>
                    <a:gd name="T93" fmla="*/ 399 h 452"/>
                    <a:gd name="T94" fmla="*/ 275 w 452"/>
                    <a:gd name="T95" fmla="*/ 4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452">
                      <a:moveTo>
                        <a:pt x="225" y="155"/>
                      </a:moveTo>
                      <a:lnTo>
                        <a:pt x="225" y="155"/>
                      </a:lnTo>
                      <a:cubicBezTo>
                        <a:pt x="186" y="155"/>
                        <a:pt x="155" y="187"/>
                        <a:pt x="155" y="225"/>
                      </a:cubicBezTo>
                      <a:cubicBezTo>
                        <a:pt x="155" y="265"/>
                        <a:pt x="186" y="296"/>
                        <a:pt x="225" y="296"/>
                      </a:cubicBezTo>
                      <a:cubicBezTo>
                        <a:pt x="265" y="296"/>
                        <a:pt x="295" y="265"/>
                        <a:pt x="295" y="225"/>
                      </a:cubicBezTo>
                      <a:cubicBezTo>
                        <a:pt x="295" y="186"/>
                        <a:pt x="265" y="155"/>
                        <a:pt x="225" y="155"/>
                      </a:cubicBezTo>
                      <a:close/>
                      <a:moveTo>
                        <a:pt x="225" y="329"/>
                      </a:moveTo>
                      <a:lnTo>
                        <a:pt x="225" y="329"/>
                      </a:lnTo>
                      <a:cubicBezTo>
                        <a:pt x="167" y="329"/>
                        <a:pt x="122" y="283"/>
                        <a:pt x="122" y="225"/>
                      </a:cubicBezTo>
                      <a:cubicBezTo>
                        <a:pt x="122" y="168"/>
                        <a:pt x="168" y="122"/>
                        <a:pt x="225" y="122"/>
                      </a:cubicBezTo>
                      <a:cubicBezTo>
                        <a:pt x="283" y="122"/>
                        <a:pt x="329" y="167"/>
                        <a:pt x="329" y="225"/>
                      </a:cubicBezTo>
                      <a:cubicBezTo>
                        <a:pt x="329" y="283"/>
                        <a:pt x="283" y="329"/>
                        <a:pt x="225" y="329"/>
                      </a:cubicBezTo>
                      <a:close/>
                      <a:moveTo>
                        <a:pt x="103" y="75"/>
                      </a:moveTo>
                      <a:lnTo>
                        <a:pt x="103" y="75"/>
                      </a:lnTo>
                      <a:lnTo>
                        <a:pt x="103" y="75"/>
                      </a:lnTo>
                      <a:cubicBezTo>
                        <a:pt x="103" y="75"/>
                        <a:pt x="103" y="75"/>
                        <a:pt x="103" y="75"/>
                      </a:cubicBezTo>
                      <a:close/>
                      <a:moveTo>
                        <a:pt x="100" y="75"/>
                      </a:moveTo>
                      <a:lnTo>
                        <a:pt x="100" y="75"/>
                      </a:lnTo>
                      <a:cubicBezTo>
                        <a:pt x="100" y="75"/>
                        <a:pt x="100" y="75"/>
                        <a:pt x="100" y="75"/>
                      </a:cubicBezTo>
                      <a:lnTo>
                        <a:pt x="100" y="75"/>
                      </a:lnTo>
                      <a:close/>
                      <a:moveTo>
                        <a:pt x="77" y="98"/>
                      </a:moveTo>
                      <a:lnTo>
                        <a:pt x="77" y="98"/>
                      </a:lnTo>
                      <a:lnTo>
                        <a:pt x="77" y="98"/>
                      </a:lnTo>
                      <a:cubicBezTo>
                        <a:pt x="77" y="98"/>
                        <a:pt x="77" y="98"/>
                        <a:pt x="77" y="98"/>
                      </a:cubicBezTo>
                      <a:close/>
                      <a:moveTo>
                        <a:pt x="77" y="102"/>
                      </a:moveTo>
                      <a:lnTo>
                        <a:pt x="77" y="102"/>
                      </a:lnTo>
                      <a:lnTo>
                        <a:pt x="77" y="102"/>
                      </a:lnTo>
                      <a:cubicBezTo>
                        <a:pt x="77" y="102"/>
                        <a:pt x="77" y="102"/>
                        <a:pt x="77" y="102"/>
                      </a:cubicBezTo>
                      <a:close/>
                      <a:moveTo>
                        <a:pt x="103" y="376"/>
                      </a:moveTo>
                      <a:lnTo>
                        <a:pt x="103" y="376"/>
                      </a:lnTo>
                      <a:lnTo>
                        <a:pt x="103" y="376"/>
                      </a:lnTo>
                      <a:cubicBezTo>
                        <a:pt x="103" y="376"/>
                        <a:pt x="103" y="376"/>
                        <a:pt x="103" y="376"/>
                      </a:cubicBezTo>
                      <a:close/>
                      <a:moveTo>
                        <a:pt x="100" y="376"/>
                      </a:moveTo>
                      <a:lnTo>
                        <a:pt x="100" y="376"/>
                      </a:lnTo>
                      <a:cubicBezTo>
                        <a:pt x="100" y="376"/>
                        <a:pt x="100" y="376"/>
                        <a:pt x="100" y="376"/>
                      </a:cubicBezTo>
                      <a:lnTo>
                        <a:pt x="100" y="376"/>
                      </a:lnTo>
                      <a:close/>
                      <a:moveTo>
                        <a:pt x="210" y="419"/>
                      </a:moveTo>
                      <a:lnTo>
                        <a:pt x="210" y="419"/>
                      </a:lnTo>
                      <a:lnTo>
                        <a:pt x="242" y="419"/>
                      </a:lnTo>
                      <a:lnTo>
                        <a:pt x="242" y="377"/>
                      </a:lnTo>
                      <a:lnTo>
                        <a:pt x="255" y="374"/>
                      </a:lnTo>
                      <a:cubicBezTo>
                        <a:pt x="276" y="370"/>
                        <a:pt x="295" y="362"/>
                        <a:pt x="309" y="352"/>
                      </a:cubicBezTo>
                      <a:lnTo>
                        <a:pt x="321" y="344"/>
                      </a:lnTo>
                      <a:lnTo>
                        <a:pt x="350" y="374"/>
                      </a:lnTo>
                      <a:lnTo>
                        <a:pt x="374" y="351"/>
                      </a:lnTo>
                      <a:lnTo>
                        <a:pt x="344" y="321"/>
                      </a:lnTo>
                      <a:lnTo>
                        <a:pt x="351" y="310"/>
                      </a:lnTo>
                      <a:cubicBezTo>
                        <a:pt x="362" y="293"/>
                        <a:pt x="370" y="275"/>
                        <a:pt x="374" y="255"/>
                      </a:cubicBezTo>
                      <a:lnTo>
                        <a:pt x="377" y="242"/>
                      </a:lnTo>
                      <a:lnTo>
                        <a:pt x="419" y="242"/>
                      </a:lnTo>
                      <a:lnTo>
                        <a:pt x="419" y="210"/>
                      </a:lnTo>
                      <a:lnTo>
                        <a:pt x="377" y="210"/>
                      </a:lnTo>
                      <a:lnTo>
                        <a:pt x="374" y="197"/>
                      </a:lnTo>
                      <a:cubicBezTo>
                        <a:pt x="369" y="176"/>
                        <a:pt x="361" y="157"/>
                        <a:pt x="352" y="143"/>
                      </a:cubicBezTo>
                      <a:lnTo>
                        <a:pt x="344" y="132"/>
                      </a:lnTo>
                      <a:lnTo>
                        <a:pt x="374" y="102"/>
                      </a:lnTo>
                      <a:lnTo>
                        <a:pt x="350" y="79"/>
                      </a:lnTo>
                      <a:lnTo>
                        <a:pt x="321" y="108"/>
                      </a:lnTo>
                      <a:lnTo>
                        <a:pt x="310" y="101"/>
                      </a:lnTo>
                      <a:cubicBezTo>
                        <a:pt x="293" y="90"/>
                        <a:pt x="275" y="83"/>
                        <a:pt x="255" y="78"/>
                      </a:cubicBezTo>
                      <a:lnTo>
                        <a:pt x="242" y="75"/>
                      </a:lnTo>
                      <a:lnTo>
                        <a:pt x="242" y="33"/>
                      </a:lnTo>
                      <a:lnTo>
                        <a:pt x="210" y="33"/>
                      </a:lnTo>
                      <a:lnTo>
                        <a:pt x="210" y="73"/>
                      </a:lnTo>
                      <a:lnTo>
                        <a:pt x="197" y="76"/>
                      </a:lnTo>
                      <a:cubicBezTo>
                        <a:pt x="176" y="81"/>
                        <a:pt x="157" y="89"/>
                        <a:pt x="143" y="99"/>
                      </a:cubicBezTo>
                      <a:lnTo>
                        <a:pt x="131" y="107"/>
                      </a:lnTo>
                      <a:lnTo>
                        <a:pt x="102" y="77"/>
                      </a:lnTo>
                      <a:lnTo>
                        <a:pt x="78" y="100"/>
                      </a:lnTo>
                      <a:lnTo>
                        <a:pt x="108" y="130"/>
                      </a:lnTo>
                      <a:lnTo>
                        <a:pt x="101" y="141"/>
                      </a:lnTo>
                      <a:cubicBezTo>
                        <a:pt x="90" y="157"/>
                        <a:pt x="82" y="176"/>
                        <a:pt x="78" y="196"/>
                      </a:cubicBezTo>
                      <a:lnTo>
                        <a:pt x="75" y="209"/>
                      </a:lnTo>
                      <a:lnTo>
                        <a:pt x="46" y="209"/>
                      </a:lnTo>
                      <a:lnTo>
                        <a:pt x="46" y="210"/>
                      </a:lnTo>
                      <a:lnTo>
                        <a:pt x="33" y="210"/>
                      </a:lnTo>
                      <a:lnTo>
                        <a:pt x="33" y="242"/>
                      </a:lnTo>
                      <a:lnTo>
                        <a:pt x="75" y="242"/>
                      </a:lnTo>
                      <a:lnTo>
                        <a:pt x="78" y="255"/>
                      </a:lnTo>
                      <a:cubicBezTo>
                        <a:pt x="83" y="276"/>
                        <a:pt x="91" y="296"/>
                        <a:pt x="100" y="309"/>
                      </a:cubicBezTo>
                      <a:lnTo>
                        <a:pt x="108" y="321"/>
                      </a:lnTo>
                      <a:lnTo>
                        <a:pt x="78" y="351"/>
                      </a:lnTo>
                      <a:lnTo>
                        <a:pt x="102" y="374"/>
                      </a:lnTo>
                      <a:lnTo>
                        <a:pt x="131" y="344"/>
                      </a:lnTo>
                      <a:lnTo>
                        <a:pt x="142" y="352"/>
                      </a:lnTo>
                      <a:cubicBezTo>
                        <a:pt x="159" y="362"/>
                        <a:pt x="177" y="370"/>
                        <a:pt x="197" y="374"/>
                      </a:cubicBezTo>
                      <a:lnTo>
                        <a:pt x="210" y="377"/>
                      </a:lnTo>
                      <a:lnTo>
                        <a:pt x="210" y="419"/>
                      </a:lnTo>
                      <a:close/>
                      <a:moveTo>
                        <a:pt x="245" y="452"/>
                      </a:moveTo>
                      <a:lnTo>
                        <a:pt x="245" y="452"/>
                      </a:lnTo>
                      <a:lnTo>
                        <a:pt x="207" y="452"/>
                      </a:lnTo>
                      <a:cubicBezTo>
                        <a:pt x="190" y="452"/>
                        <a:pt x="177" y="439"/>
                        <a:pt x="177" y="422"/>
                      </a:cubicBezTo>
                      <a:lnTo>
                        <a:pt x="177" y="404"/>
                      </a:lnTo>
                      <a:cubicBezTo>
                        <a:pt x="163" y="399"/>
                        <a:pt x="149" y="394"/>
                        <a:pt x="136" y="387"/>
                      </a:cubicBezTo>
                      <a:lnTo>
                        <a:pt x="123" y="399"/>
                      </a:lnTo>
                      <a:cubicBezTo>
                        <a:pt x="118" y="405"/>
                        <a:pt x="110" y="408"/>
                        <a:pt x="102" y="408"/>
                      </a:cubicBezTo>
                      <a:lnTo>
                        <a:pt x="102" y="408"/>
                      </a:lnTo>
                      <a:cubicBezTo>
                        <a:pt x="93" y="408"/>
                        <a:pt x="85" y="405"/>
                        <a:pt x="80" y="399"/>
                      </a:cubicBezTo>
                      <a:lnTo>
                        <a:pt x="53" y="372"/>
                      </a:lnTo>
                      <a:cubicBezTo>
                        <a:pt x="48" y="367"/>
                        <a:pt x="44" y="359"/>
                        <a:pt x="44" y="351"/>
                      </a:cubicBezTo>
                      <a:cubicBezTo>
                        <a:pt x="44" y="342"/>
                        <a:pt x="48" y="334"/>
                        <a:pt x="53" y="329"/>
                      </a:cubicBezTo>
                      <a:lnTo>
                        <a:pt x="65" y="316"/>
                      </a:lnTo>
                      <a:cubicBezTo>
                        <a:pt x="58" y="303"/>
                        <a:pt x="52" y="288"/>
                        <a:pt x="49" y="275"/>
                      </a:cubicBezTo>
                      <a:lnTo>
                        <a:pt x="30" y="275"/>
                      </a:lnTo>
                      <a:cubicBezTo>
                        <a:pt x="13" y="275"/>
                        <a:pt x="0" y="262"/>
                        <a:pt x="0" y="245"/>
                      </a:cubicBezTo>
                      <a:lnTo>
                        <a:pt x="0" y="207"/>
                      </a:lnTo>
                      <a:cubicBezTo>
                        <a:pt x="0" y="196"/>
                        <a:pt x="5" y="187"/>
                        <a:pt x="13" y="182"/>
                      </a:cubicBezTo>
                      <a:lnTo>
                        <a:pt x="13" y="175"/>
                      </a:lnTo>
                      <a:lnTo>
                        <a:pt x="49" y="175"/>
                      </a:lnTo>
                      <a:cubicBezTo>
                        <a:pt x="53" y="161"/>
                        <a:pt x="59" y="147"/>
                        <a:pt x="66" y="135"/>
                      </a:cubicBezTo>
                      <a:lnTo>
                        <a:pt x="53" y="122"/>
                      </a:lnTo>
                      <a:cubicBezTo>
                        <a:pt x="48" y="116"/>
                        <a:pt x="44" y="109"/>
                        <a:pt x="44" y="100"/>
                      </a:cubicBezTo>
                      <a:cubicBezTo>
                        <a:pt x="44" y="92"/>
                        <a:pt x="48" y="84"/>
                        <a:pt x="53" y="78"/>
                      </a:cubicBezTo>
                      <a:lnTo>
                        <a:pt x="80" y="52"/>
                      </a:lnTo>
                      <a:cubicBezTo>
                        <a:pt x="85" y="46"/>
                        <a:pt x="93" y="43"/>
                        <a:pt x="102" y="43"/>
                      </a:cubicBezTo>
                      <a:lnTo>
                        <a:pt x="102" y="43"/>
                      </a:lnTo>
                      <a:cubicBezTo>
                        <a:pt x="110" y="43"/>
                        <a:pt x="118" y="46"/>
                        <a:pt x="123" y="52"/>
                      </a:cubicBezTo>
                      <a:lnTo>
                        <a:pt x="136" y="64"/>
                      </a:lnTo>
                      <a:cubicBezTo>
                        <a:pt x="150" y="56"/>
                        <a:pt x="164" y="51"/>
                        <a:pt x="177" y="47"/>
                      </a:cubicBezTo>
                      <a:lnTo>
                        <a:pt x="177" y="30"/>
                      </a:lnTo>
                      <a:cubicBezTo>
                        <a:pt x="177" y="13"/>
                        <a:pt x="190" y="0"/>
                        <a:pt x="207" y="0"/>
                      </a:cubicBezTo>
                      <a:lnTo>
                        <a:pt x="245" y="0"/>
                      </a:lnTo>
                      <a:cubicBezTo>
                        <a:pt x="262" y="0"/>
                        <a:pt x="275" y="13"/>
                        <a:pt x="275" y="30"/>
                      </a:cubicBezTo>
                      <a:lnTo>
                        <a:pt x="275" y="49"/>
                      </a:lnTo>
                      <a:cubicBezTo>
                        <a:pt x="290" y="53"/>
                        <a:pt x="303" y="59"/>
                        <a:pt x="316" y="66"/>
                      </a:cubicBezTo>
                      <a:lnTo>
                        <a:pt x="329" y="53"/>
                      </a:lnTo>
                      <a:cubicBezTo>
                        <a:pt x="340" y="42"/>
                        <a:pt x="361" y="42"/>
                        <a:pt x="372" y="53"/>
                      </a:cubicBezTo>
                      <a:lnTo>
                        <a:pt x="399" y="80"/>
                      </a:lnTo>
                      <a:cubicBezTo>
                        <a:pt x="411" y="92"/>
                        <a:pt x="411" y="112"/>
                        <a:pt x="399" y="124"/>
                      </a:cubicBezTo>
                      <a:lnTo>
                        <a:pt x="387" y="136"/>
                      </a:lnTo>
                      <a:cubicBezTo>
                        <a:pt x="394" y="150"/>
                        <a:pt x="400" y="164"/>
                        <a:pt x="403" y="177"/>
                      </a:cubicBezTo>
                      <a:lnTo>
                        <a:pt x="422" y="177"/>
                      </a:lnTo>
                      <a:cubicBezTo>
                        <a:pt x="439" y="177"/>
                        <a:pt x="452" y="190"/>
                        <a:pt x="452" y="207"/>
                      </a:cubicBezTo>
                      <a:lnTo>
                        <a:pt x="452" y="245"/>
                      </a:lnTo>
                      <a:cubicBezTo>
                        <a:pt x="452" y="262"/>
                        <a:pt x="439" y="275"/>
                        <a:pt x="422" y="275"/>
                      </a:cubicBezTo>
                      <a:lnTo>
                        <a:pt x="403" y="275"/>
                      </a:lnTo>
                      <a:cubicBezTo>
                        <a:pt x="399" y="290"/>
                        <a:pt x="393" y="303"/>
                        <a:pt x="386" y="316"/>
                      </a:cubicBezTo>
                      <a:lnTo>
                        <a:pt x="399" y="329"/>
                      </a:lnTo>
                      <a:cubicBezTo>
                        <a:pt x="411" y="340"/>
                        <a:pt x="411" y="361"/>
                        <a:pt x="399" y="372"/>
                      </a:cubicBezTo>
                      <a:lnTo>
                        <a:pt x="372" y="399"/>
                      </a:lnTo>
                      <a:cubicBezTo>
                        <a:pt x="361" y="411"/>
                        <a:pt x="340" y="411"/>
                        <a:pt x="329" y="399"/>
                      </a:cubicBezTo>
                      <a:lnTo>
                        <a:pt x="316" y="387"/>
                      </a:lnTo>
                      <a:cubicBezTo>
                        <a:pt x="302" y="395"/>
                        <a:pt x="288" y="400"/>
                        <a:pt x="275" y="404"/>
                      </a:cubicBezTo>
                      <a:lnTo>
                        <a:pt x="275" y="422"/>
                      </a:lnTo>
                      <a:cubicBezTo>
                        <a:pt x="275" y="439"/>
                        <a:pt x="262" y="452"/>
                        <a:pt x="245" y="452"/>
                      </a:cubicBezTo>
                      <a:close/>
                    </a:path>
                  </a:pathLst>
                </a:custGeom>
                <a:solidFill>
                  <a:srgbClr val="2E6E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111" name="Group 110">
              <a:extLst>
                <a:ext uri="{FF2B5EF4-FFF2-40B4-BE49-F238E27FC236}">
                  <a16:creationId xmlns:a16="http://schemas.microsoft.com/office/drawing/2014/main" id="{0DF2DB81-7293-4FFF-B67B-1BED575E0AFC}"/>
                </a:ext>
              </a:extLst>
            </p:cNvPr>
            <p:cNvGrpSpPr/>
            <p:nvPr/>
          </p:nvGrpSpPr>
          <p:grpSpPr>
            <a:xfrm>
              <a:off x="1007695" y="3885452"/>
              <a:ext cx="790248" cy="775966"/>
              <a:chOff x="426188" y="2744560"/>
              <a:chExt cx="950736" cy="933554"/>
            </a:xfrm>
          </p:grpSpPr>
          <p:grpSp>
            <p:nvGrpSpPr>
              <p:cNvPr id="4" name="Group 3">
                <a:extLst>
                  <a:ext uri="{FF2B5EF4-FFF2-40B4-BE49-F238E27FC236}">
                    <a16:creationId xmlns:a16="http://schemas.microsoft.com/office/drawing/2014/main" id="{12E3953A-66D2-4483-B198-0213DE52772C}"/>
                  </a:ext>
                </a:extLst>
              </p:cNvPr>
              <p:cNvGrpSpPr/>
              <p:nvPr/>
            </p:nvGrpSpPr>
            <p:grpSpPr>
              <a:xfrm>
                <a:off x="426188" y="2744560"/>
                <a:ext cx="950736" cy="933554"/>
                <a:chOff x="408874" y="5662967"/>
                <a:chExt cx="950736" cy="933554"/>
              </a:xfrm>
            </p:grpSpPr>
            <p:sp>
              <p:nvSpPr>
                <p:cNvPr id="39" name="Oval 38">
                  <a:extLst>
                    <a:ext uri="{FF2B5EF4-FFF2-40B4-BE49-F238E27FC236}">
                      <a16:creationId xmlns:a16="http://schemas.microsoft.com/office/drawing/2014/main" id="{45E124B7-3106-46AC-8288-791F81A93BD7}"/>
                    </a:ext>
                  </a:extLst>
                </p:cNvPr>
                <p:cNvSpPr/>
                <p:nvPr/>
              </p:nvSpPr>
              <p:spPr bwMode="auto">
                <a:xfrm>
                  <a:off x="448609" y="5696733"/>
                  <a:ext cx="892781" cy="876900"/>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1600" kern="0">
                    <a:solidFill>
                      <a:srgbClr val="000000"/>
                    </a:solidFill>
                    <a:ea typeface="ＭＳ Ｐゴシック" pitchFamily="-107" charset="-128"/>
                    <a:cs typeface="ＭＳ Ｐゴシック" pitchFamily="-107" charset="-128"/>
                  </a:endParaRPr>
                </a:p>
              </p:txBody>
            </p:sp>
            <p:grpSp>
              <p:nvGrpSpPr>
                <p:cNvPr id="26" name="Group 25">
                  <a:extLst>
                    <a:ext uri="{FF2B5EF4-FFF2-40B4-BE49-F238E27FC236}">
                      <a16:creationId xmlns:a16="http://schemas.microsoft.com/office/drawing/2014/main" id="{9494363B-A3D4-4227-A247-042795640A80}"/>
                    </a:ext>
                  </a:extLst>
                </p:cNvPr>
                <p:cNvGrpSpPr>
                  <a:grpSpLocks noChangeAspect="1"/>
                </p:cNvGrpSpPr>
                <p:nvPr/>
              </p:nvGrpSpPr>
              <p:grpSpPr bwMode="auto">
                <a:xfrm>
                  <a:off x="408874" y="5662967"/>
                  <a:ext cx="950736" cy="933554"/>
                  <a:chOff x="6518" y="2261"/>
                  <a:chExt cx="830" cy="815"/>
                </a:xfrm>
                <a:solidFill>
                  <a:srgbClr val="2E6EB7"/>
                </a:solidFill>
              </p:grpSpPr>
              <p:sp>
                <p:nvSpPr>
                  <p:cNvPr id="27" name="Freeform 245">
                    <a:extLst>
                      <a:ext uri="{FF2B5EF4-FFF2-40B4-BE49-F238E27FC236}">
                        <a16:creationId xmlns:a16="http://schemas.microsoft.com/office/drawing/2014/main" id="{E9EF8162-99F5-4137-BFC7-946D4028DFF2}"/>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28" name="Freeform 246">
                    <a:extLst>
                      <a:ext uri="{FF2B5EF4-FFF2-40B4-BE49-F238E27FC236}">
                        <a16:creationId xmlns:a16="http://schemas.microsoft.com/office/drawing/2014/main" id="{29A3B172-3198-45BB-AF2F-9AF7567E8833}"/>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29" name="Freeform 247">
                    <a:extLst>
                      <a:ext uri="{FF2B5EF4-FFF2-40B4-BE49-F238E27FC236}">
                        <a16:creationId xmlns:a16="http://schemas.microsoft.com/office/drawing/2014/main" id="{184D9399-19BA-42CF-B8A0-C5C743B9D607}"/>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30" name="Group 330">
                <a:extLst>
                  <a:ext uri="{FF2B5EF4-FFF2-40B4-BE49-F238E27FC236}">
                    <a16:creationId xmlns:a16="http://schemas.microsoft.com/office/drawing/2014/main" id="{B4EEBD89-4FE9-4747-8AE8-05ECB31E2667}"/>
                  </a:ext>
                </a:extLst>
              </p:cNvPr>
              <p:cNvGrpSpPr>
                <a:grpSpLocks noChangeAspect="1"/>
              </p:cNvGrpSpPr>
              <p:nvPr/>
            </p:nvGrpSpPr>
            <p:grpSpPr bwMode="auto">
              <a:xfrm>
                <a:off x="723125" y="2937541"/>
                <a:ext cx="392695" cy="543967"/>
                <a:chOff x="1135" y="3709"/>
                <a:chExt cx="257" cy="356"/>
              </a:xfrm>
              <a:solidFill>
                <a:srgbClr val="2E6EB7"/>
              </a:solidFill>
            </p:grpSpPr>
            <p:sp>
              <p:nvSpPr>
                <p:cNvPr id="31" name="Freeform 331">
                  <a:extLst>
                    <a:ext uri="{FF2B5EF4-FFF2-40B4-BE49-F238E27FC236}">
                      <a16:creationId xmlns:a16="http://schemas.microsoft.com/office/drawing/2014/main" id="{7CD00B45-9E17-4287-922F-8391D2B7B1D2}"/>
                    </a:ext>
                  </a:extLst>
                </p:cNvPr>
                <p:cNvSpPr>
                  <a:spLocks/>
                </p:cNvSpPr>
                <p:nvPr/>
              </p:nvSpPr>
              <p:spPr bwMode="auto">
                <a:xfrm>
                  <a:off x="1135" y="3739"/>
                  <a:ext cx="257" cy="326"/>
                </a:xfrm>
                <a:custGeom>
                  <a:avLst/>
                  <a:gdLst>
                    <a:gd name="T0" fmla="*/ 162 w 178"/>
                    <a:gd name="T1" fmla="*/ 0 h 226"/>
                    <a:gd name="T2" fmla="*/ 140 w 178"/>
                    <a:gd name="T3" fmla="*/ 0 h 226"/>
                    <a:gd name="T4" fmla="*/ 134 w 178"/>
                    <a:gd name="T5" fmla="*/ 6 h 226"/>
                    <a:gd name="T6" fmla="*/ 140 w 178"/>
                    <a:gd name="T7" fmla="*/ 12 h 226"/>
                    <a:gd name="T8" fmla="*/ 161 w 178"/>
                    <a:gd name="T9" fmla="*/ 12 h 226"/>
                    <a:gd name="T10" fmla="*/ 166 w 178"/>
                    <a:gd name="T11" fmla="*/ 16 h 226"/>
                    <a:gd name="T12" fmla="*/ 166 w 178"/>
                    <a:gd name="T13" fmla="*/ 209 h 226"/>
                    <a:gd name="T14" fmla="*/ 161 w 178"/>
                    <a:gd name="T15" fmla="*/ 214 h 226"/>
                    <a:gd name="T16" fmla="*/ 17 w 178"/>
                    <a:gd name="T17" fmla="*/ 214 h 226"/>
                    <a:gd name="T18" fmla="*/ 12 w 178"/>
                    <a:gd name="T19" fmla="*/ 209 h 226"/>
                    <a:gd name="T20" fmla="*/ 12 w 178"/>
                    <a:gd name="T21" fmla="*/ 16 h 226"/>
                    <a:gd name="T22" fmla="*/ 17 w 178"/>
                    <a:gd name="T23" fmla="*/ 12 h 226"/>
                    <a:gd name="T24" fmla="*/ 38 w 178"/>
                    <a:gd name="T25" fmla="*/ 12 h 226"/>
                    <a:gd name="T26" fmla="*/ 44 w 178"/>
                    <a:gd name="T27" fmla="*/ 6 h 226"/>
                    <a:gd name="T28" fmla="*/ 38 w 178"/>
                    <a:gd name="T29" fmla="*/ 0 h 226"/>
                    <a:gd name="T30" fmla="*/ 16 w 178"/>
                    <a:gd name="T31" fmla="*/ 0 h 226"/>
                    <a:gd name="T32" fmla="*/ 0 w 178"/>
                    <a:gd name="T33" fmla="*/ 15 h 226"/>
                    <a:gd name="T34" fmla="*/ 0 w 178"/>
                    <a:gd name="T35" fmla="*/ 215 h 226"/>
                    <a:gd name="T36" fmla="*/ 11 w 178"/>
                    <a:gd name="T37" fmla="*/ 226 h 226"/>
                    <a:gd name="T38" fmla="*/ 167 w 178"/>
                    <a:gd name="T39" fmla="*/ 226 h 226"/>
                    <a:gd name="T40" fmla="*/ 178 w 178"/>
                    <a:gd name="T41" fmla="*/ 215 h 226"/>
                    <a:gd name="T42" fmla="*/ 178 w 178"/>
                    <a:gd name="T43" fmla="*/ 15 h 226"/>
                    <a:gd name="T44" fmla="*/ 162 w 178"/>
                    <a:gd name="T4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226">
                      <a:moveTo>
                        <a:pt x="162" y="0"/>
                      </a:moveTo>
                      <a:cubicBezTo>
                        <a:pt x="140" y="0"/>
                        <a:pt x="140" y="0"/>
                        <a:pt x="140" y="0"/>
                      </a:cubicBezTo>
                      <a:cubicBezTo>
                        <a:pt x="137" y="0"/>
                        <a:pt x="134" y="2"/>
                        <a:pt x="134" y="6"/>
                      </a:cubicBezTo>
                      <a:cubicBezTo>
                        <a:pt x="134" y="9"/>
                        <a:pt x="137" y="12"/>
                        <a:pt x="140" y="12"/>
                      </a:cubicBezTo>
                      <a:cubicBezTo>
                        <a:pt x="161" y="12"/>
                        <a:pt x="161" y="12"/>
                        <a:pt x="161" y="12"/>
                      </a:cubicBezTo>
                      <a:cubicBezTo>
                        <a:pt x="164" y="12"/>
                        <a:pt x="166" y="14"/>
                        <a:pt x="166" y="16"/>
                      </a:cubicBezTo>
                      <a:cubicBezTo>
                        <a:pt x="166" y="209"/>
                        <a:pt x="166" y="209"/>
                        <a:pt x="166" y="209"/>
                      </a:cubicBezTo>
                      <a:cubicBezTo>
                        <a:pt x="166" y="212"/>
                        <a:pt x="164" y="214"/>
                        <a:pt x="161" y="214"/>
                      </a:cubicBezTo>
                      <a:cubicBezTo>
                        <a:pt x="17" y="214"/>
                        <a:pt x="17" y="214"/>
                        <a:pt x="17" y="214"/>
                      </a:cubicBezTo>
                      <a:cubicBezTo>
                        <a:pt x="14" y="214"/>
                        <a:pt x="12" y="212"/>
                        <a:pt x="12" y="209"/>
                      </a:cubicBezTo>
                      <a:cubicBezTo>
                        <a:pt x="12" y="16"/>
                        <a:pt x="12" y="16"/>
                        <a:pt x="12" y="16"/>
                      </a:cubicBezTo>
                      <a:cubicBezTo>
                        <a:pt x="12" y="14"/>
                        <a:pt x="14" y="12"/>
                        <a:pt x="17" y="12"/>
                      </a:cubicBezTo>
                      <a:cubicBezTo>
                        <a:pt x="38" y="12"/>
                        <a:pt x="38" y="12"/>
                        <a:pt x="38" y="12"/>
                      </a:cubicBezTo>
                      <a:cubicBezTo>
                        <a:pt x="42" y="12"/>
                        <a:pt x="44" y="9"/>
                        <a:pt x="44" y="6"/>
                      </a:cubicBezTo>
                      <a:cubicBezTo>
                        <a:pt x="44" y="2"/>
                        <a:pt x="42" y="0"/>
                        <a:pt x="38" y="0"/>
                      </a:cubicBezTo>
                      <a:cubicBezTo>
                        <a:pt x="16" y="0"/>
                        <a:pt x="16" y="0"/>
                        <a:pt x="16" y="0"/>
                      </a:cubicBezTo>
                      <a:cubicBezTo>
                        <a:pt x="7" y="0"/>
                        <a:pt x="0" y="7"/>
                        <a:pt x="0" y="15"/>
                      </a:cubicBezTo>
                      <a:cubicBezTo>
                        <a:pt x="0" y="215"/>
                        <a:pt x="0" y="215"/>
                        <a:pt x="0" y="215"/>
                      </a:cubicBezTo>
                      <a:cubicBezTo>
                        <a:pt x="0" y="221"/>
                        <a:pt x="5" y="226"/>
                        <a:pt x="11" y="226"/>
                      </a:cubicBezTo>
                      <a:cubicBezTo>
                        <a:pt x="167" y="226"/>
                        <a:pt x="167" y="226"/>
                        <a:pt x="167" y="226"/>
                      </a:cubicBezTo>
                      <a:cubicBezTo>
                        <a:pt x="173" y="226"/>
                        <a:pt x="178" y="221"/>
                        <a:pt x="178" y="215"/>
                      </a:cubicBezTo>
                      <a:cubicBezTo>
                        <a:pt x="178" y="15"/>
                        <a:pt x="178" y="15"/>
                        <a:pt x="178" y="15"/>
                      </a:cubicBezTo>
                      <a:cubicBezTo>
                        <a:pt x="178" y="7"/>
                        <a:pt x="171" y="0"/>
                        <a:pt x="16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32" name="Freeform 332">
                  <a:extLst>
                    <a:ext uri="{FF2B5EF4-FFF2-40B4-BE49-F238E27FC236}">
                      <a16:creationId xmlns:a16="http://schemas.microsoft.com/office/drawing/2014/main" id="{DD8EC953-A8BD-4C3C-8AE2-C5A2303CC58E}"/>
                    </a:ext>
                  </a:extLst>
                </p:cNvPr>
                <p:cNvSpPr>
                  <a:spLocks noEditPoints="1"/>
                </p:cNvSpPr>
                <p:nvPr/>
              </p:nvSpPr>
              <p:spPr bwMode="auto">
                <a:xfrm>
                  <a:off x="1204" y="3709"/>
                  <a:ext cx="120" cy="62"/>
                </a:xfrm>
                <a:custGeom>
                  <a:avLst/>
                  <a:gdLst>
                    <a:gd name="T0" fmla="*/ 0 w 83"/>
                    <a:gd name="T1" fmla="*/ 30 h 43"/>
                    <a:gd name="T2" fmla="*/ 0 w 83"/>
                    <a:gd name="T3" fmla="*/ 34 h 43"/>
                    <a:gd name="T4" fmla="*/ 2 w 83"/>
                    <a:gd name="T5" fmla="*/ 40 h 43"/>
                    <a:gd name="T6" fmla="*/ 9 w 83"/>
                    <a:gd name="T7" fmla="*/ 42 h 43"/>
                    <a:gd name="T8" fmla="*/ 37 w 83"/>
                    <a:gd name="T9" fmla="*/ 42 h 43"/>
                    <a:gd name="T10" fmla="*/ 74 w 83"/>
                    <a:gd name="T11" fmla="*/ 43 h 43"/>
                    <a:gd name="T12" fmla="*/ 74 w 83"/>
                    <a:gd name="T13" fmla="*/ 43 h 43"/>
                    <a:gd name="T14" fmla="*/ 80 w 83"/>
                    <a:gd name="T15" fmla="*/ 40 h 43"/>
                    <a:gd name="T16" fmla="*/ 82 w 83"/>
                    <a:gd name="T17" fmla="*/ 34 h 43"/>
                    <a:gd name="T18" fmla="*/ 82 w 83"/>
                    <a:gd name="T19" fmla="*/ 27 h 43"/>
                    <a:gd name="T20" fmla="*/ 82 w 83"/>
                    <a:gd name="T21" fmla="*/ 24 h 43"/>
                    <a:gd name="T22" fmla="*/ 66 w 83"/>
                    <a:gd name="T23" fmla="*/ 7 h 43"/>
                    <a:gd name="T24" fmla="*/ 60 w 83"/>
                    <a:gd name="T25" fmla="*/ 7 h 43"/>
                    <a:gd name="T26" fmla="*/ 51 w 83"/>
                    <a:gd name="T27" fmla="*/ 0 h 43"/>
                    <a:gd name="T28" fmla="*/ 31 w 83"/>
                    <a:gd name="T29" fmla="*/ 0 h 43"/>
                    <a:gd name="T30" fmla="*/ 22 w 83"/>
                    <a:gd name="T31" fmla="*/ 7 h 43"/>
                    <a:gd name="T32" fmla="*/ 16 w 83"/>
                    <a:gd name="T33" fmla="*/ 7 h 43"/>
                    <a:gd name="T34" fmla="*/ 0 w 83"/>
                    <a:gd name="T35" fmla="*/ 21 h 43"/>
                    <a:gd name="T36" fmla="*/ 0 w 83"/>
                    <a:gd name="T37" fmla="*/ 29 h 43"/>
                    <a:gd name="T38" fmla="*/ 0 w 83"/>
                    <a:gd name="T39" fmla="*/ 30 h 43"/>
                    <a:gd name="T40" fmla="*/ 12 w 83"/>
                    <a:gd name="T41" fmla="*/ 22 h 43"/>
                    <a:gd name="T42" fmla="*/ 16 w 83"/>
                    <a:gd name="T43" fmla="*/ 19 h 43"/>
                    <a:gd name="T44" fmla="*/ 23 w 83"/>
                    <a:gd name="T45" fmla="*/ 19 h 43"/>
                    <a:gd name="T46" fmla="*/ 32 w 83"/>
                    <a:gd name="T47" fmla="*/ 19 h 43"/>
                    <a:gd name="T48" fmla="*/ 33 w 83"/>
                    <a:gd name="T49" fmla="*/ 12 h 43"/>
                    <a:gd name="T50" fmla="*/ 33 w 83"/>
                    <a:gd name="T51" fmla="*/ 12 h 43"/>
                    <a:gd name="T52" fmla="*/ 49 w 83"/>
                    <a:gd name="T53" fmla="*/ 12 h 43"/>
                    <a:gd name="T54" fmla="*/ 49 w 83"/>
                    <a:gd name="T55" fmla="*/ 12 h 43"/>
                    <a:gd name="T56" fmla="*/ 50 w 83"/>
                    <a:gd name="T57" fmla="*/ 19 h 43"/>
                    <a:gd name="T58" fmla="*/ 59 w 83"/>
                    <a:gd name="T59" fmla="*/ 19 h 43"/>
                    <a:gd name="T60" fmla="*/ 66 w 83"/>
                    <a:gd name="T61" fmla="*/ 19 h 43"/>
                    <a:gd name="T62" fmla="*/ 71 w 83"/>
                    <a:gd name="T63" fmla="*/ 24 h 43"/>
                    <a:gd name="T64" fmla="*/ 71 w 83"/>
                    <a:gd name="T65" fmla="*/ 31 h 43"/>
                    <a:gd name="T66" fmla="*/ 49 w 83"/>
                    <a:gd name="T67" fmla="*/ 31 h 43"/>
                    <a:gd name="T68" fmla="*/ 12 w 83"/>
                    <a:gd name="T69" fmla="*/ 31 h 43"/>
                    <a:gd name="T70" fmla="*/ 12 w 83"/>
                    <a:gd name="T71" fmla="*/ 29 h 43"/>
                    <a:gd name="T72" fmla="*/ 12 w 83"/>
                    <a:gd name="T73"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43">
                      <a:moveTo>
                        <a:pt x="0" y="30"/>
                      </a:moveTo>
                      <a:cubicBezTo>
                        <a:pt x="0" y="31"/>
                        <a:pt x="0" y="32"/>
                        <a:pt x="0" y="34"/>
                      </a:cubicBezTo>
                      <a:cubicBezTo>
                        <a:pt x="0" y="36"/>
                        <a:pt x="1" y="38"/>
                        <a:pt x="2" y="40"/>
                      </a:cubicBezTo>
                      <a:cubicBezTo>
                        <a:pt x="3" y="41"/>
                        <a:pt x="5" y="43"/>
                        <a:pt x="9" y="42"/>
                      </a:cubicBezTo>
                      <a:cubicBezTo>
                        <a:pt x="37" y="42"/>
                        <a:pt x="37" y="42"/>
                        <a:pt x="37" y="42"/>
                      </a:cubicBezTo>
                      <a:cubicBezTo>
                        <a:pt x="49" y="42"/>
                        <a:pt x="62" y="42"/>
                        <a:pt x="74" y="43"/>
                      </a:cubicBezTo>
                      <a:cubicBezTo>
                        <a:pt x="74" y="43"/>
                        <a:pt x="74" y="43"/>
                        <a:pt x="74" y="43"/>
                      </a:cubicBezTo>
                      <a:cubicBezTo>
                        <a:pt x="75" y="43"/>
                        <a:pt x="78" y="43"/>
                        <a:pt x="80" y="40"/>
                      </a:cubicBezTo>
                      <a:cubicBezTo>
                        <a:pt x="82" y="38"/>
                        <a:pt x="83" y="36"/>
                        <a:pt x="82" y="34"/>
                      </a:cubicBezTo>
                      <a:cubicBezTo>
                        <a:pt x="82" y="32"/>
                        <a:pt x="82" y="29"/>
                        <a:pt x="82" y="27"/>
                      </a:cubicBezTo>
                      <a:cubicBezTo>
                        <a:pt x="82" y="24"/>
                        <a:pt x="82" y="24"/>
                        <a:pt x="82" y="24"/>
                      </a:cubicBezTo>
                      <a:cubicBezTo>
                        <a:pt x="82" y="14"/>
                        <a:pt x="76" y="7"/>
                        <a:pt x="66" y="7"/>
                      </a:cubicBezTo>
                      <a:cubicBezTo>
                        <a:pt x="64" y="7"/>
                        <a:pt x="62" y="7"/>
                        <a:pt x="60" y="7"/>
                      </a:cubicBezTo>
                      <a:cubicBezTo>
                        <a:pt x="59" y="3"/>
                        <a:pt x="55" y="0"/>
                        <a:pt x="51" y="0"/>
                      </a:cubicBezTo>
                      <a:cubicBezTo>
                        <a:pt x="44" y="0"/>
                        <a:pt x="38" y="0"/>
                        <a:pt x="31" y="0"/>
                      </a:cubicBezTo>
                      <a:cubicBezTo>
                        <a:pt x="27" y="0"/>
                        <a:pt x="23" y="3"/>
                        <a:pt x="22" y="7"/>
                      </a:cubicBezTo>
                      <a:cubicBezTo>
                        <a:pt x="20" y="7"/>
                        <a:pt x="18" y="7"/>
                        <a:pt x="16" y="7"/>
                      </a:cubicBezTo>
                      <a:cubicBezTo>
                        <a:pt x="7" y="7"/>
                        <a:pt x="0" y="13"/>
                        <a:pt x="0" y="21"/>
                      </a:cubicBezTo>
                      <a:cubicBezTo>
                        <a:pt x="0" y="24"/>
                        <a:pt x="0" y="27"/>
                        <a:pt x="0" y="29"/>
                      </a:cubicBezTo>
                      <a:lnTo>
                        <a:pt x="0" y="30"/>
                      </a:lnTo>
                      <a:close/>
                      <a:moveTo>
                        <a:pt x="12" y="22"/>
                      </a:moveTo>
                      <a:cubicBezTo>
                        <a:pt x="12" y="20"/>
                        <a:pt x="13" y="19"/>
                        <a:pt x="16" y="19"/>
                      </a:cubicBezTo>
                      <a:cubicBezTo>
                        <a:pt x="18" y="19"/>
                        <a:pt x="20" y="19"/>
                        <a:pt x="23" y="19"/>
                      </a:cubicBezTo>
                      <a:cubicBezTo>
                        <a:pt x="32" y="19"/>
                        <a:pt x="32" y="19"/>
                        <a:pt x="32" y="19"/>
                      </a:cubicBezTo>
                      <a:cubicBezTo>
                        <a:pt x="33" y="12"/>
                        <a:pt x="33" y="12"/>
                        <a:pt x="33" y="12"/>
                      </a:cubicBezTo>
                      <a:cubicBezTo>
                        <a:pt x="33" y="12"/>
                        <a:pt x="33" y="12"/>
                        <a:pt x="33" y="12"/>
                      </a:cubicBezTo>
                      <a:cubicBezTo>
                        <a:pt x="38" y="12"/>
                        <a:pt x="44" y="12"/>
                        <a:pt x="49" y="12"/>
                      </a:cubicBezTo>
                      <a:cubicBezTo>
                        <a:pt x="49" y="12"/>
                        <a:pt x="49" y="12"/>
                        <a:pt x="49" y="12"/>
                      </a:cubicBezTo>
                      <a:cubicBezTo>
                        <a:pt x="50" y="19"/>
                        <a:pt x="50" y="19"/>
                        <a:pt x="50" y="19"/>
                      </a:cubicBezTo>
                      <a:cubicBezTo>
                        <a:pt x="59" y="19"/>
                        <a:pt x="59" y="19"/>
                        <a:pt x="59" y="19"/>
                      </a:cubicBezTo>
                      <a:cubicBezTo>
                        <a:pt x="66" y="19"/>
                        <a:pt x="66" y="19"/>
                        <a:pt x="66" y="19"/>
                      </a:cubicBezTo>
                      <a:cubicBezTo>
                        <a:pt x="69" y="19"/>
                        <a:pt x="71" y="20"/>
                        <a:pt x="71" y="24"/>
                      </a:cubicBezTo>
                      <a:cubicBezTo>
                        <a:pt x="71" y="31"/>
                        <a:pt x="71" y="31"/>
                        <a:pt x="71" y="31"/>
                      </a:cubicBezTo>
                      <a:cubicBezTo>
                        <a:pt x="63" y="31"/>
                        <a:pt x="56" y="31"/>
                        <a:pt x="49" y="31"/>
                      </a:cubicBezTo>
                      <a:cubicBezTo>
                        <a:pt x="12" y="31"/>
                        <a:pt x="12" y="31"/>
                        <a:pt x="12" y="31"/>
                      </a:cubicBezTo>
                      <a:cubicBezTo>
                        <a:pt x="12" y="30"/>
                        <a:pt x="12" y="30"/>
                        <a:pt x="12" y="29"/>
                      </a:cubicBezTo>
                      <a:cubicBezTo>
                        <a:pt x="12" y="27"/>
                        <a:pt x="11" y="25"/>
                        <a:pt x="1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33" name="Freeform 333">
                  <a:extLst>
                    <a:ext uri="{FF2B5EF4-FFF2-40B4-BE49-F238E27FC236}">
                      <a16:creationId xmlns:a16="http://schemas.microsoft.com/office/drawing/2014/main" id="{8E52C176-1235-4AF0-8B3D-DDEDD7ACD14B}"/>
                    </a:ext>
                  </a:extLst>
                </p:cNvPr>
                <p:cNvSpPr>
                  <a:spLocks/>
                </p:cNvSpPr>
                <p:nvPr/>
              </p:nvSpPr>
              <p:spPr bwMode="auto">
                <a:xfrm>
                  <a:off x="1295" y="3988"/>
                  <a:ext cx="49" cy="38"/>
                </a:xfrm>
                <a:custGeom>
                  <a:avLst/>
                  <a:gdLst>
                    <a:gd name="T0" fmla="*/ 26 w 34"/>
                    <a:gd name="T1" fmla="*/ 1 h 26"/>
                    <a:gd name="T2" fmla="*/ 14 w 34"/>
                    <a:gd name="T3" fmla="*/ 12 h 26"/>
                    <a:gd name="T4" fmla="*/ 11 w 34"/>
                    <a:gd name="T5" fmla="*/ 11 h 26"/>
                    <a:gd name="T6" fmla="*/ 10 w 34"/>
                    <a:gd name="T7" fmla="*/ 10 h 26"/>
                    <a:gd name="T8" fmla="*/ 4 w 34"/>
                    <a:gd name="T9" fmla="*/ 7 h 26"/>
                    <a:gd name="T10" fmla="*/ 1 w 34"/>
                    <a:gd name="T11" fmla="*/ 14 h 26"/>
                    <a:gd name="T12" fmla="*/ 6 w 34"/>
                    <a:gd name="T13" fmla="*/ 23 h 26"/>
                    <a:gd name="T14" fmla="*/ 9 w 34"/>
                    <a:gd name="T15" fmla="*/ 26 h 26"/>
                    <a:gd name="T16" fmla="*/ 10 w 34"/>
                    <a:gd name="T17" fmla="*/ 26 h 26"/>
                    <a:gd name="T18" fmla="*/ 13 w 34"/>
                    <a:gd name="T19" fmla="*/ 25 h 26"/>
                    <a:gd name="T20" fmla="*/ 32 w 34"/>
                    <a:gd name="T21" fmla="*/ 8 h 26"/>
                    <a:gd name="T22" fmla="*/ 33 w 34"/>
                    <a:gd name="T23" fmla="*/ 2 h 26"/>
                    <a:gd name="T24" fmla="*/ 26 w 34"/>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6">
                      <a:moveTo>
                        <a:pt x="26" y="1"/>
                      </a:moveTo>
                      <a:cubicBezTo>
                        <a:pt x="14" y="12"/>
                        <a:pt x="14" y="12"/>
                        <a:pt x="14" y="12"/>
                      </a:cubicBezTo>
                      <a:cubicBezTo>
                        <a:pt x="13" y="13"/>
                        <a:pt x="11" y="12"/>
                        <a:pt x="11" y="11"/>
                      </a:cubicBezTo>
                      <a:cubicBezTo>
                        <a:pt x="10" y="10"/>
                        <a:pt x="10" y="10"/>
                        <a:pt x="10" y="10"/>
                      </a:cubicBezTo>
                      <a:cubicBezTo>
                        <a:pt x="9" y="8"/>
                        <a:pt x="7" y="7"/>
                        <a:pt x="4" y="7"/>
                      </a:cubicBezTo>
                      <a:cubicBezTo>
                        <a:pt x="2" y="8"/>
                        <a:pt x="0" y="11"/>
                        <a:pt x="1" y="14"/>
                      </a:cubicBezTo>
                      <a:cubicBezTo>
                        <a:pt x="6" y="23"/>
                        <a:pt x="6" y="23"/>
                        <a:pt x="6" y="23"/>
                      </a:cubicBezTo>
                      <a:cubicBezTo>
                        <a:pt x="6" y="25"/>
                        <a:pt x="7" y="25"/>
                        <a:pt x="9" y="26"/>
                      </a:cubicBezTo>
                      <a:cubicBezTo>
                        <a:pt x="9" y="26"/>
                        <a:pt x="10" y="26"/>
                        <a:pt x="10" y="26"/>
                      </a:cubicBezTo>
                      <a:cubicBezTo>
                        <a:pt x="11" y="26"/>
                        <a:pt x="12" y="25"/>
                        <a:pt x="13" y="25"/>
                      </a:cubicBezTo>
                      <a:cubicBezTo>
                        <a:pt x="32" y="8"/>
                        <a:pt x="32" y="8"/>
                        <a:pt x="32" y="8"/>
                      </a:cubicBezTo>
                      <a:cubicBezTo>
                        <a:pt x="34" y="7"/>
                        <a:pt x="34" y="4"/>
                        <a:pt x="33" y="2"/>
                      </a:cubicBezTo>
                      <a:cubicBezTo>
                        <a:pt x="31" y="0"/>
                        <a:pt x="28"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34" name="Freeform 334">
                  <a:extLst>
                    <a:ext uri="{FF2B5EF4-FFF2-40B4-BE49-F238E27FC236}">
                      <a16:creationId xmlns:a16="http://schemas.microsoft.com/office/drawing/2014/main" id="{86022E74-595A-4A82-B9C4-9F3B72C564FC}"/>
                    </a:ext>
                  </a:extLst>
                </p:cNvPr>
                <p:cNvSpPr>
                  <a:spLocks/>
                </p:cNvSpPr>
                <p:nvPr/>
              </p:nvSpPr>
              <p:spPr bwMode="auto">
                <a:xfrm>
                  <a:off x="1182" y="3998"/>
                  <a:ext cx="87" cy="19"/>
                </a:xfrm>
                <a:custGeom>
                  <a:avLst/>
                  <a:gdLst>
                    <a:gd name="T0" fmla="*/ 6 w 60"/>
                    <a:gd name="T1" fmla="*/ 0 h 13"/>
                    <a:gd name="T2" fmla="*/ 0 w 60"/>
                    <a:gd name="T3" fmla="*/ 7 h 13"/>
                    <a:gd name="T4" fmla="*/ 6 w 60"/>
                    <a:gd name="T5" fmla="*/ 13 h 13"/>
                    <a:gd name="T6" fmla="*/ 54 w 60"/>
                    <a:gd name="T7" fmla="*/ 12 h 13"/>
                    <a:gd name="T8" fmla="*/ 60 w 60"/>
                    <a:gd name="T9" fmla="*/ 6 h 13"/>
                    <a:gd name="T10" fmla="*/ 54 w 60"/>
                    <a:gd name="T11" fmla="*/ 0 h 13"/>
                    <a:gd name="T12" fmla="*/ 6 w 6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0" h="13">
                      <a:moveTo>
                        <a:pt x="6" y="0"/>
                      </a:moveTo>
                      <a:cubicBezTo>
                        <a:pt x="2" y="0"/>
                        <a:pt x="0" y="3"/>
                        <a:pt x="0" y="7"/>
                      </a:cubicBezTo>
                      <a:cubicBezTo>
                        <a:pt x="0" y="10"/>
                        <a:pt x="2" y="13"/>
                        <a:pt x="6" y="13"/>
                      </a:cubicBezTo>
                      <a:cubicBezTo>
                        <a:pt x="54" y="12"/>
                        <a:pt x="54" y="12"/>
                        <a:pt x="54" y="12"/>
                      </a:cubicBezTo>
                      <a:cubicBezTo>
                        <a:pt x="57" y="12"/>
                        <a:pt x="60" y="10"/>
                        <a:pt x="60" y="6"/>
                      </a:cubicBezTo>
                      <a:cubicBezTo>
                        <a:pt x="60" y="3"/>
                        <a:pt x="57" y="0"/>
                        <a:pt x="54" y="0"/>
                      </a:cubicBez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35" name="Freeform 335">
                  <a:extLst>
                    <a:ext uri="{FF2B5EF4-FFF2-40B4-BE49-F238E27FC236}">
                      <a16:creationId xmlns:a16="http://schemas.microsoft.com/office/drawing/2014/main" id="{FF0232A7-9570-495A-B467-5B54E8C5A346}"/>
                    </a:ext>
                  </a:extLst>
                </p:cNvPr>
                <p:cNvSpPr>
                  <a:spLocks/>
                </p:cNvSpPr>
                <p:nvPr/>
              </p:nvSpPr>
              <p:spPr bwMode="auto">
                <a:xfrm>
                  <a:off x="1179" y="3800"/>
                  <a:ext cx="174" cy="18"/>
                </a:xfrm>
                <a:custGeom>
                  <a:avLst/>
                  <a:gdLst>
                    <a:gd name="T0" fmla="*/ 114 w 120"/>
                    <a:gd name="T1" fmla="*/ 0 h 13"/>
                    <a:gd name="T2" fmla="*/ 6 w 120"/>
                    <a:gd name="T3" fmla="*/ 1 h 13"/>
                    <a:gd name="T4" fmla="*/ 0 w 120"/>
                    <a:gd name="T5" fmla="*/ 7 h 13"/>
                    <a:gd name="T6" fmla="*/ 6 w 120"/>
                    <a:gd name="T7" fmla="*/ 13 h 13"/>
                    <a:gd name="T8" fmla="*/ 114 w 120"/>
                    <a:gd name="T9" fmla="*/ 13 h 13"/>
                    <a:gd name="T10" fmla="*/ 120 w 120"/>
                    <a:gd name="T11" fmla="*/ 6 h 13"/>
                    <a:gd name="T12" fmla="*/ 114 w 1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0" h="13">
                      <a:moveTo>
                        <a:pt x="114" y="0"/>
                      </a:moveTo>
                      <a:cubicBezTo>
                        <a:pt x="6" y="1"/>
                        <a:pt x="6" y="1"/>
                        <a:pt x="6" y="1"/>
                      </a:cubicBezTo>
                      <a:cubicBezTo>
                        <a:pt x="3" y="1"/>
                        <a:pt x="0" y="3"/>
                        <a:pt x="0" y="7"/>
                      </a:cubicBezTo>
                      <a:cubicBezTo>
                        <a:pt x="0" y="10"/>
                        <a:pt x="3" y="13"/>
                        <a:pt x="6" y="13"/>
                      </a:cubicBezTo>
                      <a:cubicBezTo>
                        <a:pt x="114" y="13"/>
                        <a:pt x="114" y="13"/>
                        <a:pt x="114" y="13"/>
                      </a:cubicBezTo>
                      <a:cubicBezTo>
                        <a:pt x="117" y="13"/>
                        <a:pt x="120" y="10"/>
                        <a:pt x="120" y="6"/>
                      </a:cubicBezTo>
                      <a:cubicBezTo>
                        <a:pt x="120" y="3"/>
                        <a:pt x="117" y="0"/>
                        <a:pt x="1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36" name="Freeform 336">
                  <a:extLst>
                    <a:ext uri="{FF2B5EF4-FFF2-40B4-BE49-F238E27FC236}">
                      <a16:creationId xmlns:a16="http://schemas.microsoft.com/office/drawing/2014/main" id="{A8F143D8-3CF8-4FE1-B08D-CA13FB22DBA9}"/>
                    </a:ext>
                  </a:extLst>
                </p:cNvPr>
                <p:cNvSpPr>
                  <a:spLocks/>
                </p:cNvSpPr>
                <p:nvPr/>
              </p:nvSpPr>
              <p:spPr bwMode="auto">
                <a:xfrm>
                  <a:off x="1179" y="3841"/>
                  <a:ext cx="174" cy="19"/>
                </a:xfrm>
                <a:custGeom>
                  <a:avLst/>
                  <a:gdLst>
                    <a:gd name="T0" fmla="*/ 114 w 120"/>
                    <a:gd name="T1" fmla="*/ 0 h 13"/>
                    <a:gd name="T2" fmla="*/ 6 w 120"/>
                    <a:gd name="T3" fmla="*/ 1 h 13"/>
                    <a:gd name="T4" fmla="*/ 0 w 120"/>
                    <a:gd name="T5" fmla="*/ 7 h 13"/>
                    <a:gd name="T6" fmla="*/ 6 w 120"/>
                    <a:gd name="T7" fmla="*/ 13 h 13"/>
                    <a:gd name="T8" fmla="*/ 114 w 120"/>
                    <a:gd name="T9" fmla="*/ 13 h 13"/>
                    <a:gd name="T10" fmla="*/ 120 w 120"/>
                    <a:gd name="T11" fmla="*/ 7 h 13"/>
                    <a:gd name="T12" fmla="*/ 114 w 1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0" h="13">
                      <a:moveTo>
                        <a:pt x="114" y="0"/>
                      </a:moveTo>
                      <a:cubicBezTo>
                        <a:pt x="6" y="1"/>
                        <a:pt x="6" y="1"/>
                        <a:pt x="6" y="1"/>
                      </a:cubicBezTo>
                      <a:cubicBezTo>
                        <a:pt x="3" y="1"/>
                        <a:pt x="0" y="4"/>
                        <a:pt x="0" y="7"/>
                      </a:cubicBezTo>
                      <a:cubicBezTo>
                        <a:pt x="0" y="10"/>
                        <a:pt x="3" y="13"/>
                        <a:pt x="6" y="13"/>
                      </a:cubicBezTo>
                      <a:cubicBezTo>
                        <a:pt x="114" y="13"/>
                        <a:pt x="114" y="13"/>
                        <a:pt x="114" y="13"/>
                      </a:cubicBezTo>
                      <a:cubicBezTo>
                        <a:pt x="117" y="13"/>
                        <a:pt x="120" y="10"/>
                        <a:pt x="120" y="7"/>
                      </a:cubicBezTo>
                      <a:cubicBezTo>
                        <a:pt x="120" y="3"/>
                        <a:pt x="117" y="0"/>
                        <a:pt x="1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37" name="Freeform 337">
                  <a:extLst>
                    <a:ext uri="{FF2B5EF4-FFF2-40B4-BE49-F238E27FC236}">
                      <a16:creationId xmlns:a16="http://schemas.microsoft.com/office/drawing/2014/main" id="{3B113682-2C60-4873-A29E-60243CB322DB}"/>
                    </a:ext>
                  </a:extLst>
                </p:cNvPr>
                <p:cNvSpPr>
                  <a:spLocks/>
                </p:cNvSpPr>
                <p:nvPr/>
              </p:nvSpPr>
              <p:spPr bwMode="auto">
                <a:xfrm>
                  <a:off x="1179" y="3885"/>
                  <a:ext cx="174" cy="17"/>
                </a:xfrm>
                <a:custGeom>
                  <a:avLst/>
                  <a:gdLst>
                    <a:gd name="T0" fmla="*/ 114 w 120"/>
                    <a:gd name="T1" fmla="*/ 0 h 12"/>
                    <a:gd name="T2" fmla="*/ 6 w 120"/>
                    <a:gd name="T3" fmla="*/ 0 h 12"/>
                    <a:gd name="T4" fmla="*/ 0 w 120"/>
                    <a:gd name="T5" fmla="*/ 6 h 12"/>
                    <a:gd name="T6" fmla="*/ 6 w 120"/>
                    <a:gd name="T7" fmla="*/ 12 h 12"/>
                    <a:gd name="T8" fmla="*/ 114 w 120"/>
                    <a:gd name="T9" fmla="*/ 12 h 12"/>
                    <a:gd name="T10" fmla="*/ 120 w 120"/>
                    <a:gd name="T11" fmla="*/ 6 h 12"/>
                    <a:gd name="T12" fmla="*/ 114 w 1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0"/>
                      </a:moveTo>
                      <a:cubicBezTo>
                        <a:pt x="6" y="0"/>
                        <a:pt x="6" y="0"/>
                        <a:pt x="6" y="0"/>
                      </a:cubicBezTo>
                      <a:cubicBezTo>
                        <a:pt x="3" y="0"/>
                        <a:pt x="0" y="3"/>
                        <a:pt x="0" y="6"/>
                      </a:cubicBezTo>
                      <a:cubicBezTo>
                        <a:pt x="0" y="10"/>
                        <a:pt x="3" y="12"/>
                        <a:pt x="6" y="12"/>
                      </a:cubicBezTo>
                      <a:cubicBezTo>
                        <a:pt x="114" y="12"/>
                        <a:pt x="114" y="12"/>
                        <a:pt x="114" y="12"/>
                      </a:cubicBezTo>
                      <a:cubicBezTo>
                        <a:pt x="117" y="12"/>
                        <a:pt x="120" y="9"/>
                        <a:pt x="120" y="6"/>
                      </a:cubicBezTo>
                      <a:cubicBezTo>
                        <a:pt x="120" y="2"/>
                        <a:pt x="117" y="0"/>
                        <a:pt x="1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38" name="Freeform 338">
                  <a:extLst>
                    <a:ext uri="{FF2B5EF4-FFF2-40B4-BE49-F238E27FC236}">
                      <a16:creationId xmlns:a16="http://schemas.microsoft.com/office/drawing/2014/main" id="{4F8F2FD8-792B-4F9F-8AA9-F098FBF086E6}"/>
                    </a:ext>
                  </a:extLst>
                </p:cNvPr>
                <p:cNvSpPr>
                  <a:spLocks/>
                </p:cNvSpPr>
                <p:nvPr/>
              </p:nvSpPr>
              <p:spPr bwMode="auto">
                <a:xfrm>
                  <a:off x="1179" y="3926"/>
                  <a:ext cx="174" cy="19"/>
                </a:xfrm>
                <a:custGeom>
                  <a:avLst/>
                  <a:gdLst>
                    <a:gd name="T0" fmla="*/ 120 w 120"/>
                    <a:gd name="T1" fmla="*/ 6 h 13"/>
                    <a:gd name="T2" fmla="*/ 114 w 120"/>
                    <a:gd name="T3" fmla="*/ 0 h 13"/>
                    <a:gd name="T4" fmla="*/ 6 w 120"/>
                    <a:gd name="T5" fmla="*/ 0 h 13"/>
                    <a:gd name="T6" fmla="*/ 0 w 120"/>
                    <a:gd name="T7" fmla="*/ 7 h 13"/>
                    <a:gd name="T8" fmla="*/ 6 w 120"/>
                    <a:gd name="T9" fmla="*/ 13 h 13"/>
                    <a:gd name="T10" fmla="*/ 114 w 120"/>
                    <a:gd name="T11" fmla="*/ 12 h 13"/>
                    <a:gd name="T12" fmla="*/ 120 w 120"/>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20" h="13">
                      <a:moveTo>
                        <a:pt x="120" y="6"/>
                      </a:moveTo>
                      <a:cubicBezTo>
                        <a:pt x="120" y="3"/>
                        <a:pt x="117" y="0"/>
                        <a:pt x="114" y="0"/>
                      </a:cubicBezTo>
                      <a:cubicBezTo>
                        <a:pt x="6" y="0"/>
                        <a:pt x="6" y="0"/>
                        <a:pt x="6" y="0"/>
                      </a:cubicBezTo>
                      <a:cubicBezTo>
                        <a:pt x="3" y="0"/>
                        <a:pt x="0" y="3"/>
                        <a:pt x="0" y="7"/>
                      </a:cubicBezTo>
                      <a:cubicBezTo>
                        <a:pt x="0" y="10"/>
                        <a:pt x="3" y="13"/>
                        <a:pt x="6" y="13"/>
                      </a:cubicBezTo>
                      <a:cubicBezTo>
                        <a:pt x="114" y="12"/>
                        <a:pt x="114" y="12"/>
                        <a:pt x="114" y="12"/>
                      </a:cubicBezTo>
                      <a:cubicBezTo>
                        <a:pt x="117" y="12"/>
                        <a:pt x="120" y="9"/>
                        <a:pt x="120"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198" name="Group 197">
              <a:extLst>
                <a:ext uri="{FF2B5EF4-FFF2-40B4-BE49-F238E27FC236}">
                  <a16:creationId xmlns:a16="http://schemas.microsoft.com/office/drawing/2014/main" id="{3CDADEA0-D248-48D8-873B-5B612BC52AF4}"/>
                </a:ext>
              </a:extLst>
            </p:cNvPr>
            <p:cNvGrpSpPr/>
            <p:nvPr/>
          </p:nvGrpSpPr>
          <p:grpSpPr>
            <a:xfrm>
              <a:off x="1015136" y="4809217"/>
              <a:ext cx="790249" cy="775968"/>
              <a:chOff x="968601" y="4251182"/>
              <a:chExt cx="790249" cy="775968"/>
            </a:xfrm>
          </p:grpSpPr>
          <p:sp>
            <p:nvSpPr>
              <p:cNvPr id="199" name="Oval 198">
                <a:extLst>
                  <a:ext uri="{FF2B5EF4-FFF2-40B4-BE49-F238E27FC236}">
                    <a16:creationId xmlns:a16="http://schemas.microsoft.com/office/drawing/2014/main" id="{A77D594A-D09B-465F-AB50-021294A30CD6}"/>
                  </a:ext>
                </a:extLst>
              </p:cNvPr>
              <p:cNvSpPr/>
              <p:nvPr/>
            </p:nvSpPr>
            <p:spPr bwMode="auto">
              <a:xfrm>
                <a:off x="1001622" y="4279243"/>
                <a:ext cx="742076" cy="728876"/>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1600" kern="0">
                  <a:solidFill>
                    <a:srgbClr val="000000"/>
                  </a:solidFill>
                  <a:ea typeface="ＭＳ Ｐゴシック" pitchFamily="-107" charset="-128"/>
                  <a:cs typeface="ＭＳ Ｐゴシック" pitchFamily="-107" charset="-128"/>
                </a:endParaRPr>
              </a:p>
            </p:txBody>
          </p:sp>
          <p:grpSp>
            <p:nvGrpSpPr>
              <p:cNvPr id="200" name="Group 199">
                <a:extLst>
                  <a:ext uri="{FF2B5EF4-FFF2-40B4-BE49-F238E27FC236}">
                    <a16:creationId xmlns:a16="http://schemas.microsoft.com/office/drawing/2014/main" id="{07DFFF4C-EAE2-4FC0-B774-3779C0383179}"/>
                  </a:ext>
                </a:extLst>
              </p:cNvPr>
              <p:cNvGrpSpPr>
                <a:grpSpLocks noChangeAspect="1"/>
              </p:cNvGrpSpPr>
              <p:nvPr/>
            </p:nvGrpSpPr>
            <p:grpSpPr bwMode="auto">
              <a:xfrm>
                <a:off x="968601" y="4251182"/>
                <a:ext cx="790249" cy="775968"/>
                <a:chOff x="6518" y="2261"/>
                <a:chExt cx="830" cy="815"/>
              </a:xfrm>
              <a:solidFill>
                <a:srgbClr val="2E6EB7"/>
              </a:solidFill>
            </p:grpSpPr>
            <p:sp>
              <p:nvSpPr>
                <p:cNvPr id="215" name="Freeform 245">
                  <a:extLst>
                    <a:ext uri="{FF2B5EF4-FFF2-40B4-BE49-F238E27FC236}">
                      <a16:creationId xmlns:a16="http://schemas.microsoft.com/office/drawing/2014/main" id="{CC117D88-4338-43EE-90DD-9AC9FC47C8D3}"/>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216" name="Freeform 246">
                  <a:extLst>
                    <a:ext uri="{FF2B5EF4-FFF2-40B4-BE49-F238E27FC236}">
                      <a16:creationId xmlns:a16="http://schemas.microsoft.com/office/drawing/2014/main" id="{BA58BAB0-BD1E-4A9E-BCF4-25DEA35B7B10}"/>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217" name="Freeform 247">
                  <a:extLst>
                    <a:ext uri="{FF2B5EF4-FFF2-40B4-BE49-F238E27FC236}">
                      <a16:creationId xmlns:a16="http://schemas.microsoft.com/office/drawing/2014/main" id="{4554A083-F4FB-4373-B8CF-14CBFB497EEC}"/>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nvGrpSpPr>
              <p:cNvPr id="201" name="Group 394">
                <a:extLst>
                  <a:ext uri="{FF2B5EF4-FFF2-40B4-BE49-F238E27FC236}">
                    <a16:creationId xmlns:a16="http://schemas.microsoft.com/office/drawing/2014/main" id="{726ED0B4-9C27-4337-98F8-E74B1DA9D460}"/>
                  </a:ext>
                </a:extLst>
              </p:cNvPr>
              <p:cNvGrpSpPr>
                <a:grpSpLocks noChangeAspect="1"/>
              </p:cNvGrpSpPr>
              <p:nvPr/>
            </p:nvGrpSpPr>
            <p:grpSpPr bwMode="auto">
              <a:xfrm>
                <a:off x="1129372" y="4416768"/>
                <a:ext cx="472904" cy="398234"/>
                <a:chOff x="458" y="3802"/>
                <a:chExt cx="304" cy="256"/>
              </a:xfrm>
              <a:solidFill>
                <a:srgbClr val="2E6EB7"/>
              </a:solidFill>
            </p:grpSpPr>
            <p:sp>
              <p:nvSpPr>
                <p:cNvPr id="202" name="Freeform 395">
                  <a:extLst>
                    <a:ext uri="{FF2B5EF4-FFF2-40B4-BE49-F238E27FC236}">
                      <a16:creationId xmlns:a16="http://schemas.microsoft.com/office/drawing/2014/main" id="{66A711CE-362A-4B16-80B8-0E80FE6E3CA1}"/>
                    </a:ext>
                  </a:extLst>
                </p:cNvPr>
                <p:cNvSpPr>
                  <a:spLocks/>
                </p:cNvSpPr>
                <p:nvPr/>
              </p:nvSpPr>
              <p:spPr bwMode="auto">
                <a:xfrm>
                  <a:off x="630" y="3880"/>
                  <a:ext cx="78" cy="43"/>
                </a:xfrm>
                <a:custGeom>
                  <a:avLst/>
                  <a:gdLst>
                    <a:gd name="T0" fmla="*/ 44 w 49"/>
                    <a:gd name="T1" fmla="*/ 27 h 27"/>
                    <a:gd name="T2" fmla="*/ 39 w 49"/>
                    <a:gd name="T3" fmla="*/ 27 h 27"/>
                    <a:gd name="T4" fmla="*/ 3 w 49"/>
                    <a:gd name="T5" fmla="*/ 9 h 27"/>
                    <a:gd name="T6" fmla="*/ 2 w 49"/>
                    <a:gd name="T7" fmla="*/ 2 h 27"/>
                    <a:gd name="T8" fmla="*/ 9 w 49"/>
                    <a:gd name="T9" fmla="*/ 1 h 27"/>
                    <a:gd name="T10" fmla="*/ 39 w 49"/>
                    <a:gd name="T11" fmla="*/ 17 h 27"/>
                    <a:gd name="T12" fmla="*/ 44 w 49"/>
                    <a:gd name="T13" fmla="*/ 17 h 27"/>
                    <a:gd name="T14" fmla="*/ 49 w 49"/>
                    <a:gd name="T15" fmla="*/ 22 h 27"/>
                    <a:gd name="T16" fmla="*/ 44 w 4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7">
                      <a:moveTo>
                        <a:pt x="44" y="27"/>
                      </a:moveTo>
                      <a:cubicBezTo>
                        <a:pt x="39" y="27"/>
                        <a:pt x="39" y="27"/>
                        <a:pt x="39" y="27"/>
                      </a:cubicBezTo>
                      <a:cubicBezTo>
                        <a:pt x="25" y="27"/>
                        <a:pt x="5" y="11"/>
                        <a:pt x="3" y="9"/>
                      </a:cubicBezTo>
                      <a:cubicBezTo>
                        <a:pt x="0" y="7"/>
                        <a:pt x="0" y="4"/>
                        <a:pt x="2" y="2"/>
                      </a:cubicBezTo>
                      <a:cubicBezTo>
                        <a:pt x="4" y="0"/>
                        <a:pt x="7" y="0"/>
                        <a:pt x="9" y="1"/>
                      </a:cubicBezTo>
                      <a:cubicBezTo>
                        <a:pt x="16" y="7"/>
                        <a:pt x="31" y="17"/>
                        <a:pt x="39" y="17"/>
                      </a:cubicBezTo>
                      <a:cubicBezTo>
                        <a:pt x="44" y="17"/>
                        <a:pt x="44" y="17"/>
                        <a:pt x="44" y="17"/>
                      </a:cubicBezTo>
                      <a:cubicBezTo>
                        <a:pt x="46" y="17"/>
                        <a:pt x="49" y="19"/>
                        <a:pt x="49" y="22"/>
                      </a:cubicBezTo>
                      <a:cubicBezTo>
                        <a:pt x="49" y="25"/>
                        <a:pt x="46" y="27"/>
                        <a:pt x="4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07" name="Freeform 396">
                  <a:extLst>
                    <a:ext uri="{FF2B5EF4-FFF2-40B4-BE49-F238E27FC236}">
                      <a16:creationId xmlns:a16="http://schemas.microsoft.com/office/drawing/2014/main" id="{BFC28196-1244-44B6-A67D-1FB45B8223E0}"/>
                    </a:ext>
                  </a:extLst>
                </p:cNvPr>
                <p:cNvSpPr>
                  <a:spLocks/>
                </p:cNvSpPr>
                <p:nvPr/>
              </p:nvSpPr>
              <p:spPr bwMode="auto">
                <a:xfrm>
                  <a:off x="458" y="3869"/>
                  <a:ext cx="151" cy="146"/>
                </a:xfrm>
                <a:custGeom>
                  <a:avLst/>
                  <a:gdLst>
                    <a:gd name="T0" fmla="*/ 22 w 95"/>
                    <a:gd name="T1" fmla="*/ 91 h 91"/>
                    <a:gd name="T2" fmla="*/ 1 w 95"/>
                    <a:gd name="T3" fmla="*/ 81 h 91"/>
                    <a:gd name="T4" fmla="*/ 1 w 95"/>
                    <a:gd name="T5" fmla="*/ 75 h 91"/>
                    <a:gd name="T6" fmla="*/ 25 w 95"/>
                    <a:gd name="T7" fmla="*/ 32 h 91"/>
                    <a:gd name="T8" fmla="*/ 27 w 95"/>
                    <a:gd name="T9" fmla="*/ 30 h 91"/>
                    <a:gd name="T10" fmla="*/ 71 w 95"/>
                    <a:gd name="T11" fmla="*/ 1 h 91"/>
                    <a:gd name="T12" fmla="*/ 74 w 95"/>
                    <a:gd name="T13" fmla="*/ 0 h 91"/>
                    <a:gd name="T14" fmla="*/ 90 w 95"/>
                    <a:gd name="T15" fmla="*/ 1 h 91"/>
                    <a:gd name="T16" fmla="*/ 95 w 95"/>
                    <a:gd name="T17" fmla="*/ 7 h 91"/>
                    <a:gd name="T18" fmla="*/ 89 w 95"/>
                    <a:gd name="T19" fmla="*/ 11 h 91"/>
                    <a:gd name="T20" fmla="*/ 75 w 95"/>
                    <a:gd name="T21" fmla="*/ 10 h 91"/>
                    <a:gd name="T22" fmla="*/ 33 w 95"/>
                    <a:gd name="T23" fmla="*/ 37 h 91"/>
                    <a:gd name="T24" fmla="*/ 11 w 95"/>
                    <a:gd name="T25" fmla="*/ 77 h 91"/>
                    <a:gd name="T26" fmla="*/ 29 w 95"/>
                    <a:gd name="T27" fmla="*/ 80 h 91"/>
                    <a:gd name="T28" fmla="*/ 36 w 95"/>
                    <a:gd name="T29" fmla="*/ 83 h 91"/>
                    <a:gd name="T30" fmla="*/ 33 w 95"/>
                    <a:gd name="T31" fmla="*/ 90 h 91"/>
                    <a:gd name="T32" fmla="*/ 22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22" y="91"/>
                      </a:moveTo>
                      <a:cubicBezTo>
                        <a:pt x="15" y="91"/>
                        <a:pt x="7" y="89"/>
                        <a:pt x="1" y="81"/>
                      </a:cubicBezTo>
                      <a:cubicBezTo>
                        <a:pt x="0" y="79"/>
                        <a:pt x="0" y="77"/>
                        <a:pt x="1" y="75"/>
                      </a:cubicBezTo>
                      <a:cubicBezTo>
                        <a:pt x="6" y="67"/>
                        <a:pt x="25" y="32"/>
                        <a:pt x="25" y="32"/>
                      </a:cubicBezTo>
                      <a:cubicBezTo>
                        <a:pt x="26" y="31"/>
                        <a:pt x="26" y="30"/>
                        <a:pt x="27" y="30"/>
                      </a:cubicBezTo>
                      <a:cubicBezTo>
                        <a:pt x="71" y="1"/>
                        <a:pt x="71" y="1"/>
                        <a:pt x="71" y="1"/>
                      </a:cubicBezTo>
                      <a:cubicBezTo>
                        <a:pt x="72" y="0"/>
                        <a:pt x="73" y="0"/>
                        <a:pt x="74" y="0"/>
                      </a:cubicBezTo>
                      <a:cubicBezTo>
                        <a:pt x="90" y="1"/>
                        <a:pt x="90" y="1"/>
                        <a:pt x="90" y="1"/>
                      </a:cubicBezTo>
                      <a:cubicBezTo>
                        <a:pt x="93" y="2"/>
                        <a:pt x="95" y="4"/>
                        <a:pt x="95" y="7"/>
                      </a:cubicBezTo>
                      <a:cubicBezTo>
                        <a:pt x="94" y="9"/>
                        <a:pt x="92" y="11"/>
                        <a:pt x="89" y="11"/>
                      </a:cubicBezTo>
                      <a:cubicBezTo>
                        <a:pt x="75" y="10"/>
                        <a:pt x="75" y="10"/>
                        <a:pt x="75" y="10"/>
                      </a:cubicBezTo>
                      <a:cubicBezTo>
                        <a:pt x="33" y="37"/>
                        <a:pt x="33" y="37"/>
                        <a:pt x="33" y="37"/>
                      </a:cubicBezTo>
                      <a:cubicBezTo>
                        <a:pt x="30" y="43"/>
                        <a:pt x="17" y="67"/>
                        <a:pt x="11" y="77"/>
                      </a:cubicBezTo>
                      <a:cubicBezTo>
                        <a:pt x="18" y="84"/>
                        <a:pt x="29" y="80"/>
                        <a:pt x="29" y="80"/>
                      </a:cubicBezTo>
                      <a:cubicBezTo>
                        <a:pt x="32" y="79"/>
                        <a:pt x="35" y="81"/>
                        <a:pt x="36" y="83"/>
                      </a:cubicBezTo>
                      <a:cubicBezTo>
                        <a:pt x="37" y="86"/>
                        <a:pt x="35" y="89"/>
                        <a:pt x="33" y="90"/>
                      </a:cubicBezTo>
                      <a:cubicBezTo>
                        <a:pt x="30" y="90"/>
                        <a:pt x="26" y="91"/>
                        <a:pt x="2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08" name="Freeform 397">
                  <a:extLst>
                    <a:ext uri="{FF2B5EF4-FFF2-40B4-BE49-F238E27FC236}">
                      <a16:creationId xmlns:a16="http://schemas.microsoft.com/office/drawing/2014/main" id="{AD10070F-16B8-4E00-9857-9E6BD5593E3E}"/>
                    </a:ext>
                  </a:extLst>
                </p:cNvPr>
                <p:cNvSpPr>
                  <a:spLocks/>
                </p:cNvSpPr>
                <p:nvPr/>
              </p:nvSpPr>
              <p:spPr bwMode="auto">
                <a:xfrm>
                  <a:off x="466" y="4008"/>
                  <a:ext cx="78" cy="50"/>
                </a:xfrm>
                <a:custGeom>
                  <a:avLst/>
                  <a:gdLst>
                    <a:gd name="T0" fmla="*/ 6 w 49"/>
                    <a:gd name="T1" fmla="*/ 31 h 31"/>
                    <a:gd name="T2" fmla="*/ 2 w 49"/>
                    <a:gd name="T3" fmla="*/ 28 h 31"/>
                    <a:gd name="T4" fmla="*/ 4 w 49"/>
                    <a:gd name="T5" fmla="*/ 22 h 31"/>
                    <a:gd name="T6" fmla="*/ 30 w 49"/>
                    <a:gd name="T7" fmla="*/ 9 h 31"/>
                    <a:gd name="T8" fmla="*/ 40 w 49"/>
                    <a:gd name="T9" fmla="*/ 2 h 31"/>
                    <a:gd name="T10" fmla="*/ 47 w 49"/>
                    <a:gd name="T11" fmla="*/ 3 h 31"/>
                    <a:gd name="T12" fmla="*/ 46 w 49"/>
                    <a:gd name="T13" fmla="*/ 9 h 31"/>
                    <a:gd name="T14" fmla="*/ 35 w 49"/>
                    <a:gd name="T15" fmla="*/ 17 h 31"/>
                    <a:gd name="T16" fmla="*/ 35 w 49"/>
                    <a:gd name="T17" fmla="*/ 18 h 31"/>
                    <a:gd name="T18" fmla="*/ 8 w 49"/>
                    <a:gd name="T19" fmla="*/ 31 h 31"/>
                    <a:gd name="T20" fmla="*/ 6 w 49"/>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1">
                      <a:moveTo>
                        <a:pt x="6" y="31"/>
                      </a:moveTo>
                      <a:cubicBezTo>
                        <a:pt x="4" y="31"/>
                        <a:pt x="2" y="30"/>
                        <a:pt x="2" y="28"/>
                      </a:cubicBezTo>
                      <a:cubicBezTo>
                        <a:pt x="0" y="26"/>
                        <a:pt x="1" y="23"/>
                        <a:pt x="4" y="22"/>
                      </a:cubicBezTo>
                      <a:cubicBezTo>
                        <a:pt x="30" y="9"/>
                        <a:pt x="30" y="9"/>
                        <a:pt x="30" y="9"/>
                      </a:cubicBezTo>
                      <a:cubicBezTo>
                        <a:pt x="40" y="2"/>
                        <a:pt x="40" y="2"/>
                        <a:pt x="40" y="2"/>
                      </a:cubicBezTo>
                      <a:cubicBezTo>
                        <a:pt x="43" y="0"/>
                        <a:pt x="46" y="0"/>
                        <a:pt x="47" y="3"/>
                      </a:cubicBezTo>
                      <a:cubicBezTo>
                        <a:pt x="49" y="5"/>
                        <a:pt x="48" y="8"/>
                        <a:pt x="46" y="9"/>
                      </a:cubicBezTo>
                      <a:cubicBezTo>
                        <a:pt x="35" y="17"/>
                        <a:pt x="35" y="17"/>
                        <a:pt x="35" y="17"/>
                      </a:cubicBezTo>
                      <a:cubicBezTo>
                        <a:pt x="35" y="18"/>
                        <a:pt x="35" y="18"/>
                        <a:pt x="35" y="18"/>
                      </a:cubicBezTo>
                      <a:cubicBezTo>
                        <a:pt x="8" y="31"/>
                        <a:pt x="8" y="31"/>
                        <a:pt x="8" y="31"/>
                      </a:cubicBezTo>
                      <a:cubicBezTo>
                        <a:pt x="7" y="31"/>
                        <a:pt x="7" y="31"/>
                        <a:pt x="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10" name="Freeform 398">
                  <a:extLst>
                    <a:ext uri="{FF2B5EF4-FFF2-40B4-BE49-F238E27FC236}">
                      <a16:creationId xmlns:a16="http://schemas.microsoft.com/office/drawing/2014/main" id="{520E5147-7A0C-407B-A533-2E3F010EF162}"/>
                    </a:ext>
                  </a:extLst>
                </p:cNvPr>
                <p:cNvSpPr>
                  <a:spLocks/>
                </p:cNvSpPr>
                <p:nvPr/>
              </p:nvSpPr>
              <p:spPr bwMode="auto">
                <a:xfrm>
                  <a:off x="509" y="3802"/>
                  <a:ext cx="188" cy="179"/>
                </a:xfrm>
                <a:custGeom>
                  <a:avLst/>
                  <a:gdLst>
                    <a:gd name="T0" fmla="*/ 5 w 118"/>
                    <a:gd name="T1" fmla="*/ 112 h 112"/>
                    <a:gd name="T2" fmla="*/ 2 w 118"/>
                    <a:gd name="T3" fmla="*/ 111 h 112"/>
                    <a:gd name="T4" fmla="*/ 2 w 118"/>
                    <a:gd name="T5" fmla="*/ 104 h 112"/>
                    <a:gd name="T6" fmla="*/ 90 w 118"/>
                    <a:gd name="T7" fmla="*/ 5 h 112"/>
                    <a:gd name="T8" fmla="*/ 101 w 118"/>
                    <a:gd name="T9" fmla="*/ 0 h 112"/>
                    <a:gd name="T10" fmla="*/ 112 w 118"/>
                    <a:gd name="T11" fmla="*/ 4 h 112"/>
                    <a:gd name="T12" fmla="*/ 112 w 118"/>
                    <a:gd name="T13" fmla="*/ 25 h 112"/>
                    <a:gd name="T14" fmla="*/ 40 w 118"/>
                    <a:gd name="T15" fmla="*/ 108 h 112"/>
                    <a:gd name="T16" fmla="*/ 33 w 118"/>
                    <a:gd name="T17" fmla="*/ 109 h 112"/>
                    <a:gd name="T18" fmla="*/ 33 w 118"/>
                    <a:gd name="T19" fmla="*/ 102 h 112"/>
                    <a:gd name="T20" fmla="*/ 105 w 118"/>
                    <a:gd name="T21" fmla="*/ 19 h 112"/>
                    <a:gd name="T22" fmla="*/ 105 w 118"/>
                    <a:gd name="T23" fmla="*/ 11 h 112"/>
                    <a:gd name="T24" fmla="*/ 101 w 118"/>
                    <a:gd name="T25" fmla="*/ 10 h 112"/>
                    <a:gd name="T26" fmla="*/ 97 w 118"/>
                    <a:gd name="T27" fmla="*/ 12 h 112"/>
                    <a:gd name="T28" fmla="*/ 9 w 118"/>
                    <a:gd name="T29" fmla="*/ 111 h 112"/>
                    <a:gd name="T30" fmla="*/ 5 w 118"/>
                    <a:gd name="T3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2">
                      <a:moveTo>
                        <a:pt x="5" y="112"/>
                      </a:moveTo>
                      <a:cubicBezTo>
                        <a:pt x="4" y="112"/>
                        <a:pt x="3" y="112"/>
                        <a:pt x="2" y="111"/>
                      </a:cubicBezTo>
                      <a:cubicBezTo>
                        <a:pt x="0" y="109"/>
                        <a:pt x="0" y="106"/>
                        <a:pt x="2" y="104"/>
                      </a:cubicBezTo>
                      <a:cubicBezTo>
                        <a:pt x="90" y="5"/>
                        <a:pt x="90" y="5"/>
                        <a:pt x="90" y="5"/>
                      </a:cubicBezTo>
                      <a:cubicBezTo>
                        <a:pt x="92" y="2"/>
                        <a:pt x="96" y="0"/>
                        <a:pt x="101" y="0"/>
                      </a:cubicBezTo>
                      <a:cubicBezTo>
                        <a:pt x="105" y="0"/>
                        <a:pt x="109" y="2"/>
                        <a:pt x="112" y="4"/>
                      </a:cubicBezTo>
                      <a:cubicBezTo>
                        <a:pt x="117" y="10"/>
                        <a:pt x="118" y="19"/>
                        <a:pt x="112" y="25"/>
                      </a:cubicBezTo>
                      <a:cubicBezTo>
                        <a:pt x="40" y="108"/>
                        <a:pt x="40" y="108"/>
                        <a:pt x="40" y="108"/>
                      </a:cubicBezTo>
                      <a:cubicBezTo>
                        <a:pt x="39" y="110"/>
                        <a:pt x="36" y="111"/>
                        <a:pt x="33" y="109"/>
                      </a:cubicBezTo>
                      <a:cubicBezTo>
                        <a:pt x="31" y="107"/>
                        <a:pt x="31" y="104"/>
                        <a:pt x="33" y="102"/>
                      </a:cubicBezTo>
                      <a:cubicBezTo>
                        <a:pt x="105" y="19"/>
                        <a:pt x="105" y="19"/>
                        <a:pt x="105" y="19"/>
                      </a:cubicBezTo>
                      <a:cubicBezTo>
                        <a:pt x="107" y="17"/>
                        <a:pt x="107" y="13"/>
                        <a:pt x="105" y="11"/>
                      </a:cubicBezTo>
                      <a:cubicBezTo>
                        <a:pt x="104" y="10"/>
                        <a:pt x="102" y="10"/>
                        <a:pt x="101" y="10"/>
                      </a:cubicBezTo>
                      <a:cubicBezTo>
                        <a:pt x="99" y="10"/>
                        <a:pt x="98" y="10"/>
                        <a:pt x="97" y="12"/>
                      </a:cubicBezTo>
                      <a:cubicBezTo>
                        <a:pt x="9" y="111"/>
                        <a:pt x="9" y="111"/>
                        <a:pt x="9" y="111"/>
                      </a:cubicBezTo>
                      <a:cubicBezTo>
                        <a:pt x="8" y="112"/>
                        <a:pt x="7" y="112"/>
                        <a:pt x="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11" name="Freeform 399">
                  <a:extLst>
                    <a:ext uri="{FF2B5EF4-FFF2-40B4-BE49-F238E27FC236}">
                      <a16:creationId xmlns:a16="http://schemas.microsoft.com/office/drawing/2014/main" id="{F2C65ADF-36CB-492D-A366-8D982B269390}"/>
                    </a:ext>
                  </a:extLst>
                </p:cNvPr>
                <p:cNvSpPr>
                  <a:spLocks/>
                </p:cNvSpPr>
                <p:nvPr/>
              </p:nvSpPr>
              <p:spPr bwMode="auto">
                <a:xfrm>
                  <a:off x="498" y="3923"/>
                  <a:ext cx="210" cy="117"/>
                </a:xfrm>
                <a:custGeom>
                  <a:avLst/>
                  <a:gdLst>
                    <a:gd name="T0" fmla="*/ 93 w 132"/>
                    <a:gd name="T1" fmla="*/ 73 h 73"/>
                    <a:gd name="T2" fmla="*/ 78 w 132"/>
                    <a:gd name="T3" fmla="*/ 73 h 73"/>
                    <a:gd name="T4" fmla="*/ 52 w 132"/>
                    <a:gd name="T5" fmla="*/ 63 h 73"/>
                    <a:gd name="T6" fmla="*/ 19 w 132"/>
                    <a:gd name="T7" fmla="*/ 63 h 73"/>
                    <a:gd name="T8" fmla="*/ 0 w 132"/>
                    <a:gd name="T9" fmla="*/ 44 h 73"/>
                    <a:gd name="T10" fmla="*/ 19 w 132"/>
                    <a:gd name="T11" fmla="*/ 24 h 73"/>
                    <a:gd name="T12" fmla="*/ 58 w 132"/>
                    <a:gd name="T13" fmla="*/ 24 h 73"/>
                    <a:gd name="T14" fmla="*/ 68 w 132"/>
                    <a:gd name="T15" fmla="*/ 15 h 73"/>
                    <a:gd name="T16" fmla="*/ 68 w 132"/>
                    <a:gd name="T17" fmla="*/ 5 h 73"/>
                    <a:gd name="T18" fmla="*/ 73 w 132"/>
                    <a:gd name="T19" fmla="*/ 0 h 73"/>
                    <a:gd name="T20" fmla="*/ 78 w 132"/>
                    <a:gd name="T21" fmla="*/ 5 h 73"/>
                    <a:gd name="T22" fmla="*/ 78 w 132"/>
                    <a:gd name="T23" fmla="*/ 15 h 73"/>
                    <a:gd name="T24" fmla="*/ 58 w 132"/>
                    <a:gd name="T25" fmla="*/ 34 h 73"/>
                    <a:gd name="T26" fmla="*/ 19 w 132"/>
                    <a:gd name="T27" fmla="*/ 34 h 73"/>
                    <a:gd name="T28" fmla="*/ 10 w 132"/>
                    <a:gd name="T29" fmla="*/ 44 h 73"/>
                    <a:gd name="T30" fmla="*/ 19 w 132"/>
                    <a:gd name="T31" fmla="*/ 54 h 73"/>
                    <a:gd name="T32" fmla="*/ 53 w 132"/>
                    <a:gd name="T33" fmla="*/ 54 h 73"/>
                    <a:gd name="T34" fmla="*/ 57 w 132"/>
                    <a:gd name="T35" fmla="*/ 55 h 73"/>
                    <a:gd name="T36" fmla="*/ 78 w 132"/>
                    <a:gd name="T37" fmla="*/ 63 h 73"/>
                    <a:gd name="T38" fmla="*/ 93 w 132"/>
                    <a:gd name="T39" fmla="*/ 63 h 73"/>
                    <a:gd name="T40" fmla="*/ 104 w 132"/>
                    <a:gd name="T41" fmla="*/ 61 h 73"/>
                    <a:gd name="T42" fmla="*/ 107 w 132"/>
                    <a:gd name="T43" fmla="*/ 60 h 73"/>
                    <a:gd name="T44" fmla="*/ 122 w 132"/>
                    <a:gd name="T45" fmla="*/ 58 h 73"/>
                    <a:gd name="T46" fmla="*/ 127 w 132"/>
                    <a:gd name="T47" fmla="*/ 58 h 73"/>
                    <a:gd name="T48" fmla="*/ 132 w 132"/>
                    <a:gd name="T49" fmla="*/ 63 h 73"/>
                    <a:gd name="T50" fmla="*/ 127 w 132"/>
                    <a:gd name="T51" fmla="*/ 68 h 73"/>
                    <a:gd name="T52" fmla="*/ 122 w 132"/>
                    <a:gd name="T53" fmla="*/ 68 h 73"/>
                    <a:gd name="T54" fmla="*/ 109 w 132"/>
                    <a:gd name="T55" fmla="*/ 69 h 73"/>
                    <a:gd name="T56" fmla="*/ 107 w 132"/>
                    <a:gd name="T57" fmla="*/ 70 h 73"/>
                    <a:gd name="T58" fmla="*/ 93 w 132"/>
                    <a:gd name="T5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73">
                      <a:moveTo>
                        <a:pt x="93" y="73"/>
                      </a:moveTo>
                      <a:cubicBezTo>
                        <a:pt x="78" y="73"/>
                        <a:pt x="78" y="73"/>
                        <a:pt x="78" y="73"/>
                      </a:cubicBezTo>
                      <a:cubicBezTo>
                        <a:pt x="67" y="73"/>
                        <a:pt x="61" y="71"/>
                        <a:pt x="52" y="63"/>
                      </a:cubicBezTo>
                      <a:cubicBezTo>
                        <a:pt x="19" y="63"/>
                        <a:pt x="19" y="63"/>
                        <a:pt x="19" y="63"/>
                      </a:cubicBezTo>
                      <a:cubicBezTo>
                        <a:pt x="8" y="63"/>
                        <a:pt x="0" y="56"/>
                        <a:pt x="0" y="44"/>
                      </a:cubicBezTo>
                      <a:cubicBezTo>
                        <a:pt x="0" y="33"/>
                        <a:pt x="10" y="24"/>
                        <a:pt x="19" y="24"/>
                      </a:cubicBezTo>
                      <a:cubicBezTo>
                        <a:pt x="58" y="24"/>
                        <a:pt x="58" y="24"/>
                        <a:pt x="58" y="24"/>
                      </a:cubicBezTo>
                      <a:cubicBezTo>
                        <a:pt x="63" y="24"/>
                        <a:pt x="68" y="19"/>
                        <a:pt x="68" y="15"/>
                      </a:cubicBezTo>
                      <a:cubicBezTo>
                        <a:pt x="68" y="5"/>
                        <a:pt x="68" y="5"/>
                        <a:pt x="68" y="5"/>
                      </a:cubicBezTo>
                      <a:cubicBezTo>
                        <a:pt x="68" y="2"/>
                        <a:pt x="70" y="0"/>
                        <a:pt x="73" y="0"/>
                      </a:cubicBezTo>
                      <a:cubicBezTo>
                        <a:pt x="76" y="0"/>
                        <a:pt x="78" y="2"/>
                        <a:pt x="78" y="5"/>
                      </a:cubicBezTo>
                      <a:cubicBezTo>
                        <a:pt x="78" y="15"/>
                        <a:pt x="78" y="15"/>
                        <a:pt x="78" y="15"/>
                      </a:cubicBezTo>
                      <a:cubicBezTo>
                        <a:pt x="78" y="25"/>
                        <a:pt x="69" y="34"/>
                        <a:pt x="58" y="34"/>
                      </a:cubicBezTo>
                      <a:cubicBezTo>
                        <a:pt x="19" y="34"/>
                        <a:pt x="19" y="34"/>
                        <a:pt x="19" y="34"/>
                      </a:cubicBezTo>
                      <a:cubicBezTo>
                        <a:pt x="15" y="34"/>
                        <a:pt x="10" y="38"/>
                        <a:pt x="10" y="44"/>
                      </a:cubicBezTo>
                      <a:cubicBezTo>
                        <a:pt x="10" y="47"/>
                        <a:pt x="11" y="54"/>
                        <a:pt x="19" y="54"/>
                      </a:cubicBezTo>
                      <a:cubicBezTo>
                        <a:pt x="53" y="54"/>
                        <a:pt x="53" y="54"/>
                        <a:pt x="53" y="54"/>
                      </a:cubicBezTo>
                      <a:cubicBezTo>
                        <a:pt x="55" y="54"/>
                        <a:pt x="56" y="54"/>
                        <a:pt x="57" y="55"/>
                      </a:cubicBezTo>
                      <a:cubicBezTo>
                        <a:pt x="65" y="62"/>
                        <a:pt x="69" y="63"/>
                        <a:pt x="78" y="63"/>
                      </a:cubicBezTo>
                      <a:cubicBezTo>
                        <a:pt x="93" y="63"/>
                        <a:pt x="93" y="63"/>
                        <a:pt x="93" y="63"/>
                      </a:cubicBezTo>
                      <a:cubicBezTo>
                        <a:pt x="96" y="63"/>
                        <a:pt x="100" y="62"/>
                        <a:pt x="104" y="61"/>
                      </a:cubicBezTo>
                      <a:cubicBezTo>
                        <a:pt x="107" y="60"/>
                        <a:pt x="107" y="60"/>
                        <a:pt x="107" y="60"/>
                      </a:cubicBezTo>
                      <a:cubicBezTo>
                        <a:pt x="111" y="59"/>
                        <a:pt x="117" y="58"/>
                        <a:pt x="122" y="58"/>
                      </a:cubicBezTo>
                      <a:cubicBezTo>
                        <a:pt x="127" y="58"/>
                        <a:pt x="127" y="58"/>
                        <a:pt x="127" y="58"/>
                      </a:cubicBezTo>
                      <a:cubicBezTo>
                        <a:pt x="129" y="58"/>
                        <a:pt x="132" y="61"/>
                        <a:pt x="132" y="63"/>
                      </a:cubicBezTo>
                      <a:cubicBezTo>
                        <a:pt x="132" y="66"/>
                        <a:pt x="129" y="68"/>
                        <a:pt x="127" y="68"/>
                      </a:cubicBezTo>
                      <a:cubicBezTo>
                        <a:pt x="122" y="68"/>
                        <a:pt x="122" y="68"/>
                        <a:pt x="122" y="68"/>
                      </a:cubicBezTo>
                      <a:cubicBezTo>
                        <a:pt x="118" y="68"/>
                        <a:pt x="113" y="68"/>
                        <a:pt x="109" y="69"/>
                      </a:cubicBezTo>
                      <a:cubicBezTo>
                        <a:pt x="107" y="70"/>
                        <a:pt x="107" y="70"/>
                        <a:pt x="107" y="70"/>
                      </a:cubicBezTo>
                      <a:cubicBezTo>
                        <a:pt x="102" y="71"/>
                        <a:pt x="97" y="73"/>
                        <a:pt x="9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12" name="Freeform 400">
                  <a:extLst>
                    <a:ext uri="{FF2B5EF4-FFF2-40B4-BE49-F238E27FC236}">
                      <a16:creationId xmlns:a16="http://schemas.microsoft.com/office/drawing/2014/main" id="{EB8CBC6B-C859-4AE7-8965-C73474EBAA58}"/>
                    </a:ext>
                  </a:extLst>
                </p:cNvPr>
                <p:cNvSpPr>
                  <a:spLocks noEditPoints="1"/>
                </p:cNvSpPr>
                <p:nvPr/>
              </p:nvSpPr>
              <p:spPr bwMode="auto">
                <a:xfrm>
                  <a:off x="692" y="3891"/>
                  <a:ext cx="70" cy="149"/>
                </a:xfrm>
                <a:custGeom>
                  <a:avLst/>
                  <a:gdLst>
                    <a:gd name="T0" fmla="*/ 39 w 44"/>
                    <a:gd name="T1" fmla="*/ 93 h 93"/>
                    <a:gd name="T2" fmla="*/ 5 w 44"/>
                    <a:gd name="T3" fmla="*/ 93 h 93"/>
                    <a:gd name="T4" fmla="*/ 0 w 44"/>
                    <a:gd name="T5" fmla="*/ 88 h 93"/>
                    <a:gd name="T6" fmla="*/ 0 w 44"/>
                    <a:gd name="T7" fmla="*/ 5 h 93"/>
                    <a:gd name="T8" fmla="*/ 5 w 44"/>
                    <a:gd name="T9" fmla="*/ 0 h 93"/>
                    <a:gd name="T10" fmla="*/ 39 w 44"/>
                    <a:gd name="T11" fmla="*/ 0 h 93"/>
                    <a:gd name="T12" fmla="*/ 44 w 44"/>
                    <a:gd name="T13" fmla="*/ 5 h 93"/>
                    <a:gd name="T14" fmla="*/ 44 w 44"/>
                    <a:gd name="T15" fmla="*/ 88 h 93"/>
                    <a:gd name="T16" fmla="*/ 39 w 44"/>
                    <a:gd name="T17" fmla="*/ 93 h 93"/>
                    <a:gd name="T18" fmla="*/ 10 w 44"/>
                    <a:gd name="T19" fmla="*/ 83 h 93"/>
                    <a:gd name="T20" fmla="*/ 34 w 44"/>
                    <a:gd name="T21" fmla="*/ 83 h 93"/>
                    <a:gd name="T22" fmla="*/ 34 w 44"/>
                    <a:gd name="T23" fmla="*/ 10 h 93"/>
                    <a:gd name="T24" fmla="*/ 10 w 44"/>
                    <a:gd name="T25" fmla="*/ 10 h 93"/>
                    <a:gd name="T26" fmla="*/ 10 w 44"/>
                    <a:gd name="T27" fmla="*/ 8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93">
                      <a:moveTo>
                        <a:pt x="39" y="93"/>
                      </a:moveTo>
                      <a:cubicBezTo>
                        <a:pt x="5" y="93"/>
                        <a:pt x="5" y="93"/>
                        <a:pt x="5" y="93"/>
                      </a:cubicBezTo>
                      <a:cubicBezTo>
                        <a:pt x="2" y="93"/>
                        <a:pt x="0" y="91"/>
                        <a:pt x="0" y="88"/>
                      </a:cubicBezTo>
                      <a:cubicBezTo>
                        <a:pt x="0" y="5"/>
                        <a:pt x="0" y="5"/>
                        <a:pt x="0" y="5"/>
                      </a:cubicBezTo>
                      <a:cubicBezTo>
                        <a:pt x="0" y="3"/>
                        <a:pt x="2" y="0"/>
                        <a:pt x="5" y="0"/>
                      </a:cubicBezTo>
                      <a:cubicBezTo>
                        <a:pt x="39" y="0"/>
                        <a:pt x="39" y="0"/>
                        <a:pt x="39" y="0"/>
                      </a:cubicBezTo>
                      <a:cubicBezTo>
                        <a:pt x="42" y="0"/>
                        <a:pt x="44" y="3"/>
                        <a:pt x="44" y="5"/>
                      </a:cubicBezTo>
                      <a:cubicBezTo>
                        <a:pt x="44" y="88"/>
                        <a:pt x="44" y="88"/>
                        <a:pt x="44" y="88"/>
                      </a:cubicBezTo>
                      <a:cubicBezTo>
                        <a:pt x="44" y="91"/>
                        <a:pt x="42" y="93"/>
                        <a:pt x="39" y="93"/>
                      </a:cubicBezTo>
                      <a:close/>
                      <a:moveTo>
                        <a:pt x="10" y="83"/>
                      </a:moveTo>
                      <a:cubicBezTo>
                        <a:pt x="34" y="83"/>
                        <a:pt x="34" y="83"/>
                        <a:pt x="34" y="83"/>
                      </a:cubicBezTo>
                      <a:cubicBezTo>
                        <a:pt x="34" y="10"/>
                        <a:pt x="34" y="10"/>
                        <a:pt x="34" y="10"/>
                      </a:cubicBezTo>
                      <a:cubicBezTo>
                        <a:pt x="10" y="10"/>
                        <a:pt x="10" y="10"/>
                        <a:pt x="10" y="10"/>
                      </a:cubicBezTo>
                      <a:lnTo>
                        <a:pt x="1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13" name="Rectangle 401">
                  <a:extLst>
                    <a:ext uri="{FF2B5EF4-FFF2-40B4-BE49-F238E27FC236}">
                      <a16:creationId xmlns:a16="http://schemas.microsoft.com/office/drawing/2014/main" id="{181C36B5-8470-4BF5-965E-662B82EA1EB0}"/>
                    </a:ext>
                  </a:extLst>
                </p:cNvPr>
                <p:cNvSpPr>
                  <a:spLocks noChangeArrowheads="1"/>
                </p:cNvSpPr>
                <p:nvPr/>
              </p:nvSpPr>
              <p:spPr bwMode="auto">
                <a:xfrm>
                  <a:off x="715" y="3994"/>
                  <a:ext cx="16"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14" name="Freeform 402">
                  <a:extLst>
                    <a:ext uri="{FF2B5EF4-FFF2-40B4-BE49-F238E27FC236}">
                      <a16:creationId xmlns:a16="http://schemas.microsoft.com/office/drawing/2014/main" id="{B34408DD-EF6B-4D89-8014-4466590A06AF}"/>
                    </a:ext>
                  </a:extLst>
                </p:cNvPr>
                <p:cNvSpPr>
                  <a:spLocks/>
                </p:cNvSpPr>
                <p:nvPr/>
              </p:nvSpPr>
              <p:spPr bwMode="auto">
                <a:xfrm>
                  <a:off x="467" y="3999"/>
                  <a:ext cx="31" cy="59"/>
                </a:xfrm>
                <a:custGeom>
                  <a:avLst/>
                  <a:gdLst>
                    <a:gd name="T0" fmla="*/ 5 w 19"/>
                    <a:gd name="T1" fmla="*/ 37 h 37"/>
                    <a:gd name="T2" fmla="*/ 4 w 19"/>
                    <a:gd name="T3" fmla="*/ 37 h 37"/>
                    <a:gd name="T4" fmla="*/ 0 w 19"/>
                    <a:gd name="T5" fmla="*/ 31 h 37"/>
                    <a:gd name="T6" fmla="*/ 5 w 19"/>
                    <a:gd name="T7" fmla="*/ 8 h 37"/>
                    <a:gd name="T8" fmla="*/ 6 w 19"/>
                    <a:gd name="T9" fmla="*/ 6 h 37"/>
                    <a:gd name="T10" fmla="*/ 10 w 19"/>
                    <a:gd name="T11" fmla="*/ 2 h 37"/>
                    <a:gd name="T12" fmla="*/ 17 w 19"/>
                    <a:gd name="T13" fmla="*/ 2 h 37"/>
                    <a:gd name="T14" fmla="*/ 17 w 19"/>
                    <a:gd name="T15" fmla="*/ 8 h 37"/>
                    <a:gd name="T16" fmla="*/ 14 w 19"/>
                    <a:gd name="T17" fmla="*/ 11 h 37"/>
                    <a:gd name="T18" fmla="*/ 10 w 19"/>
                    <a:gd name="T19" fmla="*/ 33 h 37"/>
                    <a:gd name="T20" fmla="*/ 5 w 19"/>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7">
                      <a:moveTo>
                        <a:pt x="5" y="37"/>
                      </a:moveTo>
                      <a:cubicBezTo>
                        <a:pt x="5" y="37"/>
                        <a:pt x="4" y="37"/>
                        <a:pt x="4" y="37"/>
                      </a:cubicBezTo>
                      <a:cubicBezTo>
                        <a:pt x="1" y="37"/>
                        <a:pt x="0" y="34"/>
                        <a:pt x="0" y="31"/>
                      </a:cubicBezTo>
                      <a:cubicBezTo>
                        <a:pt x="5" y="8"/>
                        <a:pt x="5" y="8"/>
                        <a:pt x="5" y="8"/>
                      </a:cubicBezTo>
                      <a:cubicBezTo>
                        <a:pt x="5" y="7"/>
                        <a:pt x="6" y="7"/>
                        <a:pt x="6" y="6"/>
                      </a:cubicBezTo>
                      <a:cubicBezTo>
                        <a:pt x="10" y="2"/>
                        <a:pt x="10" y="2"/>
                        <a:pt x="10" y="2"/>
                      </a:cubicBezTo>
                      <a:cubicBezTo>
                        <a:pt x="11" y="0"/>
                        <a:pt x="15" y="0"/>
                        <a:pt x="17" y="2"/>
                      </a:cubicBezTo>
                      <a:cubicBezTo>
                        <a:pt x="19" y="3"/>
                        <a:pt x="19" y="6"/>
                        <a:pt x="17" y="8"/>
                      </a:cubicBezTo>
                      <a:cubicBezTo>
                        <a:pt x="14" y="11"/>
                        <a:pt x="14" y="11"/>
                        <a:pt x="14" y="11"/>
                      </a:cubicBezTo>
                      <a:cubicBezTo>
                        <a:pt x="10" y="33"/>
                        <a:pt x="10" y="33"/>
                        <a:pt x="10" y="33"/>
                      </a:cubicBezTo>
                      <a:cubicBezTo>
                        <a:pt x="9" y="36"/>
                        <a:pt x="7" y="37"/>
                        <a:pt x="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grpSp>
        </p:grpSp>
      </p:grpSp>
      <p:grpSp>
        <p:nvGrpSpPr>
          <p:cNvPr id="9" name="Group 8">
            <a:extLst>
              <a:ext uri="{FF2B5EF4-FFF2-40B4-BE49-F238E27FC236}">
                <a16:creationId xmlns:a16="http://schemas.microsoft.com/office/drawing/2014/main" id="{FE02FD88-20DF-4233-AFEC-6D3E2EE4D8CB}"/>
              </a:ext>
            </a:extLst>
          </p:cNvPr>
          <p:cNvGrpSpPr/>
          <p:nvPr/>
        </p:nvGrpSpPr>
        <p:grpSpPr>
          <a:xfrm>
            <a:off x="7081659" y="2022278"/>
            <a:ext cx="796853" cy="3559949"/>
            <a:chOff x="7081659" y="2022278"/>
            <a:chExt cx="796853" cy="3559949"/>
          </a:xfrm>
        </p:grpSpPr>
        <p:grpSp>
          <p:nvGrpSpPr>
            <p:cNvPr id="195" name="Group 194">
              <a:extLst>
                <a:ext uri="{FF2B5EF4-FFF2-40B4-BE49-F238E27FC236}">
                  <a16:creationId xmlns:a16="http://schemas.microsoft.com/office/drawing/2014/main" id="{DDB24690-4EB5-4706-8BF2-DECA8752A89E}"/>
                </a:ext>
              </a:extLst>
            </p:cNvPr>
            <p:cNvGrpSpPr/>
            <p:nvPr/>
          </p:nvGrpSpPr>
          <p:grpSpPr>
            <a:xfrm>
              <a:off x="7084244" y="2954933"/>
              <a:ext cx="790248" cy="775966"/>
              <a:chOff x="7286093" y="4515862"/>
              <a:chExt cx="950736" cy="933554"/>
            </a:xfrm>
          </p:grpSpPr>
          <p:grpSp>
            <p:nvGrpSpPr>
              <p:cNvPr id="155" name="Group 154">
                <a:extLst>
                  <a:ext uri="{FF2B5EF4-FFF2-40B4-BE49-F238E27FC236}">
                    <a16:creationId xmlns:a16="http://schemas.microsoft.com/office/drawing/2014/main" id="{BA36120E-180C-4971-99E0-B6A3FB55594B}"/>
                  </a:ext>
                </a:extLst>
              </p:cNvPr>
              <p:cNvGrpSpPr/>
              <p:nvPr/>
            </p:nvGrpSpPr>
            <p:grpSpPr>
              <a:xfrm>
                <a:off x="7286093" y="4515862"/>
                <a:ext cx="950736" cy="933554"/>
                <a:chOff x="408874" y="5662967"/>
                <a:chExt cx="950736" cy="933554"/>
              </a:xfrm>
            </p:grpSpPr>
            <p:sp>
              <p:nvSpPr>
                <p:cNvPr id="167" name="Oval 166">
                  <a:extLst>
                    <a:ext uri="{FF2B5EF4-FFF2-40B4-BE49-F238E27FC236}">
                      <a16:creationId xmlns:a16="http://schemas.microsoft.com/office/drawing/2014/main" id="{9C2100B9-EAEE-459E-9F88-BBD3560FDE77}"/>
                    </a:ext>
                  </a:extLst>
                </p:cNvPr>
                <p:cNvSpPr/>
                <p:nvPr/>
              </p:nvSpPr>
              <p:spPr bwMode="auto">
                <a:xfrm>
                  <a:off x="448609" y="5696733"/>
                  <a:ext cx="892781" cy="876900"/>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1600" kern="0">
                    <a:solidFill>
                      <a:srgbClr val="000000"/>
                    </a:solidFill>
                    <a:ea typeface="ＭＳ Ｐゴシック" pitchFamily="-107" charset="-128"/>
                    <a:cs typeface="ＭＳ Ｐゴシック" pitchFamily="-107" charset="-128"/>
                  </a:endParaRPr>
                </a:p>
              </p:txBody>
            </p:sp>
            <p:grpSp>
              <p:nvGrpSpPr>
                <p:cNvPr id="168" name="Group 167">
                  <a:extLst>
                    <a:ext uri="{FF2B5EF4-FFF2-40B4-BE49-F238E27FC236}">
                      <a16:creationId xmlns:a16="http://schemas.microsoft.com/office/drawing/2014/main" id="{971C5604-41C5-43E7-9417-240D357BA669}"/>
                    </a:ext>
                  </a:extLst>
                </p:cNvPr>
                <p:cNvGrpSpPr>
                  <a:grpSpLocks noChangeAspect="1"/>
                </p:cNvGrpSpPr>
                <p:nvPr/>
              </p:nvGrpSpPr>
              <p:grpSpPr bwMode="auto">
                <a:xfrm>
                  <a:off x="408874" y="5662967"/>
                  <a:ext cx="950736" cy="933554"/>
                  <a:chOff x="6518" y="2261"/>
                  <a:chExt cx="830" cy="815"/>
                </a:xfrm>
                <a:solidFill>
                  <a:srgbClr val="2E6EB7"/>
                </a:solidFill>
              </p:grpSpPr>
              <p:sp>
                <p:nvSpPr>
                  <p:cNvPr id="169" name="Freeform 245">
                    <a:extLst>
                      <a:ext uri="{FF2B5EF4-FFF2-40B4-BE49-F238E27FC236}">
                        <a16:creationId xmlns:a16="http://schemas.microsoft.com/office/drawing/2014/main" id="{5F8F2ED2-9C5B-4283-B5E6-D163523CF266}"/>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70" name="Freeform 246">
                    <a:extLst>
                      <a:ext uri="{FF2B5EF4-FFF2-40B4-BE49-F238E27FC236}">
                        <a16:creationId xmlns:a16="http://schemas.microsoft.com/office/drawing/2014/main" id="{AF6E663D-5AFD-4541-B71A-E2B7CB0DB553}"/>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71" name="Freeform 247">
                    <a:extLst>
                      <a:ext uri="{FF2B5EF4-FFF2-40B4-BE49-F238E27FC236}">
                        <a16:creationId xmlns:a16="http://schemas.microsoft.com/office/drawing/2014/main" id="{9CFF4DD5-35EB-4438-A738-9648C3005194}"/>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156" name="Group 14">
                <a:extLst>
                  <a:ext uri="{FF2B5EF4-FFF2-40B4-BE49-F238E27FC236}">
                    <a16:creationId xmlns:a16="http://schemas.microsoft.com/office/drawing/2014/main" id="{48FE11C8-1F03-4999-84DD-B473077B7B67}"/>
                  </a:ext>
                </a:extLst>
              </p:cNvPr>
              <p:cNvGrpSpPr>
                <a:grpSpLocks noChangeAspect="1"/>
              </p:cNvGrpSpPr>
              <p:nvPr/>
            </p:nvGrpSpPr>
            <p:grpSpPr bwMode="auto">
              <a:xfrm>
                <a:off x="7542712" y="4740345"/>
                <a:ext cx="471511" cy="469981"/>
                <a:chOff x="4787" y="1883"/>
                <a:chExt cx="306" cy="305"/>
              </a:xfrm>
              <a:solidFill>
                <a:srgbClr val="C00000"/>
              </a:solidFill>
            </p:grpSpPr>
            <p:sp>
              <p:nvSpPr>
                <p:cNvPr id="157" name="Freeform 15">
                  <a:extLst>
                    <a:ext uri="{FF2B5EF4-FFF2-40B4-BE49-F238E27FC236}">
                      <a16:creationId xmlns:a16="http://schemas.microsoft.com/office/drawing/2014/main" id="{30048CB4-99A5-477D-92A0-9CAF97985005}"/>
                    </a:ext>
                  </a:extLst>
                </p:cNvPr>
                <p:cNvSpPr>
                  <a:spLocks noEditPoints="1"/>
                </p:cNvSpPr>
                <p:nvPr/>
              </p:nvSpPr>
              <p:spPr bwMode="auto">
                <a:xfrm>
                  <a:off x="4787" y="1883"/>
                  <a:ext cx="306" cy="305"/>
                </a:xfrm>
                <a:custGeom>
                  <a:avLst/>
                  <a:gdLst>
                    <a:gd name="T0" fmla="*/ 213 w 217"/>
                    <a:gd name="T1" fmla="*/ 77 h 217"/>
                    <a:gd name="T2" fmla="*/ 213 w 217"/>
                    <a:gd name="T3" fmla="*/ 77 h 217"/>
                    <a:gd name="T4" fmla="*/ 187 w 217"/>
                    <a:gd name="T5" fmla="*/ 62 h 217"/>
                    <a:gd name="T6" fmla="*/ 166 w 217"/>
                    <a:gd name="T7" fmla="*/ 51 h 217"/>
                    <a:gd name="T8" fmla="*/ 166 w 217"/>
                    <a:gd name="T9" fmla="*/ 5 h 217"/>
                    <a:gd name="T10" fmla="*/ 162 w 217"/>
                    <a:gd name="T11" fmla="*/ 0 h 217"/>
                    <a:gd name="T12" fmla="*/ 54 w 217"/>
                    <a:gd name="T13" fmla="*/ 0 h 217"/>
                    <a:gd name="T14" fmla="*/ 50 w 217"/>
                    <a:gd name="T15" fmla="*/ 5 h 217"/>
                    <a:gd name="T16" fmla="*/ 50 w 217"/>
                    <a:gd name="T17" fmla="*/ 52 h 217"/>
                    <a:gd name="T18" fmla="*/ 28 w 217"/>
                    <a:gd name="T19" fmla="*/ 63 h 217"/>
                    <a:gd name="T20" fmla="*/ 1 w 217"/>
                    <a:gd name="T21" fmla="*/ 82 h 217"/>
                    <a:gd name="T22" fmla="*/ 0 w 217"/>
                    <a:gd name="T23" fmla="*/ 87 h 217"/>
                    <a:gd name="T24" fmla="*/ 0 w 217"/>
                    <a:gd name="T25" fmla="*/ 202 h 217"/>
                    <a:gd name="T26" fmla="*/ 4 w 217"/>
                    <a:gd name="T27" fmla="*/ 212 h 217"/>
                    <a:gd name="T28" fmla="*/ 4 w 217"/>
                    <a:gd name="T29" fmla="*/ 212 h 217"/>
                    <a:gd name="T30" fmla="*/ 15 w 217"/>
                    <a:gd name="T31" fmla="*/ 217 h 217"/>
                    <a:gd name="T32" fmla="*/ 201 w 217"/>
                    <a:gd name="T33" fmla="*/ 217 h 217"/>
                    <a:gd name="T34" fmla="*/ 213 w 217"/>
                    <a:gd name="T35" fmla="*/ 212 h 217"/>
                    <a:gd name="T36" fmla="*/ 213 w 217"/>
                    <a:gd name="T37" fmla="*/ 212 h 217"/>
                    <a:gd name="T38" fmla="*/ 217 w 217"/>
                    <a:gd name="T39" fmla="*/ 202 h 217"/>
                    <a:gd name="T40" fmla="*/ 217 w 217"/>
                    <a:gd name="T41" fmla="*/ 87 h 217"/>
                    <a:gd name="T42" fmla="*/ 213 w 217"/>
                    <a:gd name="T43" fmla="*/ 77 h 217"/>
                    <a:gd name="T44" fmla="*/ 202 w 217"/>
                    <a:gd name="T45" fmla="*/ 81 h 217"/>
                    <a:gd name="T46" fmla="*/ 166 w 217"/>
                    <a:gd name="T47" fmla="*/ 109 h 217"/>
                    <a:gd name="T48" fmla="*/ 166 w 217"/>
                    <a:gd name="T49" fmla="*/ 62 h 217"/>
                    <a:gd name="T50" fmla="*/ 202 w 217"/>
                    <a:gd name="T51" fmla="*/ 81 h 217"/>
                    <a:gd name="T52" fmla="*/ 59 w 217"/>
                    <a:gd name="T53" fmla="*/ 9 h 217"/>
                    <a:gd name="T54" fmla="*/ 157 w 217"/>
                    <a:gd name="T55" fmla="*/ 9 h 217"/>
                    <a:gd name="T56" fmla="*/ 157 w 217"/>
                    <a:gd name="T57" fmla="*/ 117 h 217"/>
                    <a:gd name="T58" fmla="*/ 108 w 217"/>
                    <a:gd name="T59" fmla="*/ 157 h 217"/>
                    <a:gd name="T60" fmla="*/ 58 w 217"/>
                    <a:gd name="T61" fmla="*/ 119 h 217"/>
                    <a:gd name="T62" fmla="*/ 59 w 217"/>
                    <a:gd name="T63" fmla="*/ 117 h 217"/>
                    <a:gd name="T64" fmla="*/ 59 w 217"/>
                    <a:gd name="T65" fmla="*/ 9 h 217"/>
                    <a:gd name="T66" fmla="*/ 50 w 217"/>
                    <a:gd name="T67" fmla="*/ 62 h 217"/>
                    <a:gd name="T68" fmla="*/ 50 w 217"/>
                    <a:gd name="T69" fmla="*/ 112 h 217"/>
                    <a:gd name="T70" fmla="*/ 12 w 217"/>
                    <a:gd name="T71" fmla="*/ 83 h 217"/>
                    <a:gd name="T72" fmla="*/ 50 w 217"/>
                    <a:gd name="T73" fmla="*/ 62 h 217"/>
                    <a:gd name="T74" fmla="*/ 9 w 217"/>
                    <a:gd name="T75" fmla="*/ 202 h 217"/>
                    <a:gd name="T76" fmla="*/ 9 w 217"/>
                    <a:gd name="T77" fmla="*/ 202 h 217"/>
                    <a:gd name="T78" fmla="*/ 9 w 217"/>
                    <a:gd name="T79" fmla="*/ 92 h 217"/>
                    <a:gd name="T80" fmla="*/ 46 w 217"/>
                    <a:gd name="T81" fmla="*/ 120 h 217"/>
                    <a:gd name="T82" fmla="*/ 83 w 217"/>
                    <a:gd name="T83" fmla="*/ 149 h 217"/>
                    <a:gd name="T84" fmla="*/ 9 w 217"/>
                    <a:gd name="T85" fmla="*/ 202 h 217"/>
                    <a:gd name="T86" fmla="*/ 16 w 217"/>
                    <a:gd name="T87" fmla="*/ 208 h 217"/>
                    <a:gd name="T88" fmla="*/ 90 w 217"/>
                    <a:gd name="T89" fmla="*/ 154 h 217"/>
                    <a:gd name="T90" fmla="*/ 106 w 217"/>
                    <a:gd name="T91" fmla="*/ 166 h 217"/>
                    <a:gd name="T92" fmla="*/ 107 w 217"/>
                    <a:gd name="T93" fmla="*/ 167 h 217"/>
                    <a:gd name="T94" fmla="*/ 107 w 217"/>
                    <a:gd name="T95" fmla="*/ 167 h 217"/>
                    <a:gd name="T96" fmla="*/ 108 w 217"/>
                    <a:gd name="T97" fmla="*/ 167 h 217"/>
                    <a:gd name="T98" fmla="*/ 108 w 217"/>
                    <a:gd name="T99" fmla="*/ 167 h 217"/>
                    <a:gd name="T100" fmla="*/ 109 w 217"/>
                    <a:gd name="T101" fmla="*/ 167 h 217"/>
                    <a:gd name="T102" fmla="*/ 110 w 217"/>
                    <a:gd name="T103" fmla="*/ 167 h 217"/>
                    <a:gd name="T104" fmla="*/ 111 w 217"/>
                    <a:gd name="T105" fmla="*/ 166 h 217"/>
                    <a:gd name="T106" fmla="*/ 126 w 217"/>
                    <a:gd name="T107" fmla="*/ 154 h 217"/>
                    <a:gd name="T108" fmla="*/ 200 w 217"/>
                    <a:gd name="T109" fmla="*/ 208 h 217"/>
                    <a:gd name="T110" fmla="*/ 16 w 217"/>
                    <a:gd name="T111" fmla="*/ 208 h 217"/>
                    <a:gd name="T112" fmla="*/ 208 w 217"/>
                    <a:gd name="T113" fmla="*/ 202 h 217"/>
                    <a:gd name="T114" fmla="*/ 133 w 217"/>
                    <a:gd name="T115" fmla="*/ 148 h 217"/>
                    <a:gd name="T116" fmla="*/ 139 w 217"/>
                    <a:gd name="T117" fmla="*/ 143 h 217"/>
                    <a:gd name="T118" fmla="*/ 208 w 217"/>
                    <a:gd name="T119" fmla="*/ 87 h 217"/>
                    <a:gd name="T120" fmla="*/ 208 w 217"/>
                    <a:gd name="T121" fmla="*/ 202 h 217"/>
                    <a:gd name="T122" fmla="*/ 208 w 217"/>
                    <a:gd name="T123" fmla="*/ 20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7" h="217">
                      <a:moveTo>
                        <a:pt x="213" y="77"/>
                      </a:moveTo>
                      <a:cubicBezTo>
                        <a:pt x="213" y="77"/>
                        <a:pt x="213" y="77"/>
                        <a:pt x="213" y="77"/>
                      </a:cubicBezTo>
                      <a:cubicBezTo>
                        <a:pt x="212" y="76"/>
                        <a:pt x="211" y="75"/>
                        <a:pt x="187" y="62"/>
                      </a:cubicBezTo>
                      <a:cubicBezTo>
                        <a:pt x="179" y="58"/>
                        <a:pt x="170" y="53"/>
                        <a:pt x="166" y="51"/>
                      </a:cubicBezTo>
                      <a:cubicBezTo>
                        <a:pt x="166" y="5"/>
                        <a:pt x="166" y="5"/>
                        <a:pt x="166" y="5"/>
                      </a:cubicBezTo>
                      <a:cubicBezTo>
                        <a:pt x="166" y="2"/>
                        <a:pt x="164" y="0"/>
                        <a:pt x="162" y="0"/>
                      </a:cubicBezTo>
                      <a:cubicBezTo>
                        <a:pt x="54" y="0"/>
                        <a:pt x="54" y="0"/>
                        <a:pt x="54" y="0"/>
                      </a:cubicBezTo>
                      <a:cubicBezTo>
                        <a:pt x="52" y="0"/>
                        <a:pt x="50" y="2"/>
                        <a:pt x="50" y="5"/>
                      </a:cubicBezTo>
                      <a:cubicBezTo>
                        <a:pt x="50" y="52"/>
                        <a:pt x="50" y="52"/>
                        <a:pt x="50" y="52"/>
                      </a:cubicBezTo>
                      <a:cubicBezTo>
                        <a:pt x="46" y="54"/>
                        <a:pt x="37" y="59"/>
                        <a:pt x="28" y="63"/>
                      </a:cubicBezTo>
                      <a:cubicBezTo>
                        <a:pt x="3" y="78"/>
                        <a:pt x="2" y="80"/>
                        <a:pt x="1" y="82"/>
                      </a:cubicBezTo>
                      <a:cubicBezTo>
                        <a:pt x="0" y="84"/>
                        <a:pt x="0" y="86"/>
                        <a:pt x="0" y="87"/>
                      </a:cubicBezTo>
                      <a:cubicBezTo>
                        <a:pt x="0" y="202"/>
                        <a:pt x="0" y="202"/>
                        <a:pt x="0" y="202"/>
                      </a:cubicBezTo>
                      <a:cubicBezTo>
                        <a:pt x="0" y="205"/>
                        <a:pt x="1" y="209"/>
                        <a:pt x="4" y="212"/>
                      </a:cubicBezTo>
                      <a:cubicBezTo>
                        <a:pt x="4" y="212"/>
                        <a:pt x="4" y="212"/>
                        <a:pt x="4" y="212"/>
                      </a:cubicBezTo>
                      <a:cubicBezTo>
                        <a:pt x="7" y="215"/>
                        <a:pt x="11" y="217"/>
                        <a:pt x="15" y="217"/>
                      </a:cubicBezTo>
                      <a:cubicBezTo>
                        <a:pt x="201" y="217"/>
                        <a:pt x="201" y="217"/>
                        <a:pt x="201" y="217"/>
                      </a:cubicBezTo>
                      <a:cubicBezTo>
                        <a:pt x="206" y="217"/>
                        <a:pt x="210" y="215"/>
                        <a:pt x="213" y="212"/>
                      </a:cubicBezTo>
                      <a:cubicBezTo>
                        <a:pt x="213" y="212"/>
                        <a:pt x="213" y="212"/>
                        <a:pt x="213" y="212"/>
                      </a:cubicBezTo>
                      <a:cubicBezTo>
                        <a:pt x="215" y="209"/>
                        <a:pt x="217" y="205"/>
                        <a:pt x="217" y="202"/>
                      </a:cubicBezTo>
                      <a:cubicBezTo>
                        <a:pt x="217" y="87"/>
                        <a:pt x="217" y="87"/>
                        <a:pt x="217" y="87"/>
                      </a:cubicBezTo>
                      <a:cubicBezTo>
                        <a:pt x="217" y="84"/>
                        <a:pt x="215" y="80"/>
                        <a:pt x="213" y="77"/>
                      </a:cubicBezTo>
                      <a:close/>
                      <a:moveTo>
                        <a:pt x="202" y="81"/>
                      </a:moveTo>
                      <a:cubicBezTo>
                        <a:pt x="166" y="109"/>
                        <a:pt x="166" y="109"/>
                        <a:pt x="166" y="109"/>
                      </a:cubicBezTo>
                      <a:cubicBezTo>
                        <a:pt x="166" y="62"/>
                        <a:pt x="166" y="62"/>
                        <a:pt x="166" y="62"/>
                      </a:cubicBezTo>
                      <a:cubicBezTo>
                        <a:pt x="180" y="69"/>
                        <a:pt x="194" y="77"/>
                        <a:pt x="202" y="81"/>
                      </a:cubicBezTo>
                      <a:close/>
                      <a:moveTo>
                        <a:pt x="59" y="9"/>
                      </a:moveTo>
                      <a:cubicBezTo>
                        <a:pt x="157" y="9"/>
                        <a:pt x="157" y="9"/>
                        <a:pt x="157" y="9"/>
                      </a:cubicBezTo>
                      <a:cubicBezTo>
                        <a:pt x="157" y="117"/>
                        <a:pt x="157" y="117"/>
                        <a:pt x="157" y="117"/>
                      </a:cubicBezTo>
                      <a:cubicBezTo>
                        <a:pt x="108" y="157"/>
                        <a:pt x="108" y="157"/>
                        <a:pt x="108" y="157"/>
                      </a:cubicBezTo>
                      <a:cubicBezTo>
                        <a:pt x="58" y="119"/>
                        <a:pt x="58" y="119"/>
                        <a:pt x="58" y="119"/>
                      </a:cubicBezTo>
                      <a:cubicBezTo>
                        <a:pt x="59" y="118"/>
                        <a:pt x="59" y="118"/>
                        <a:pt x="59" y="117"/>
                      </a:cubicBezTo>
                      <a:lnTo>
                        <a:pt x="59" y="9"/>
                      </a:lnTo>
                      <a:close/>
                      <a:moveTo>
                        <a:pt x="50" y="62"/>
                      </a:moveTo>
                      <a:cubicBezTo>
                        <a:pt x="50" y="112"/>
                        <a:pt x="50" y="112"/>
                        <a:pt x="50" y="112"/>
                      </a:cubicBezTo>
                      <a:cubicBezTo>
                        <a:pt x="12" y="83"/>
                        <a:pt x="12" y="83"/>
                        <a:pt x="12" y="83"/>
                      </a:cubicBezTo>
                      <a:cubicBezTo>
                        <a:pt x="19" y="79"/>
                        <a:pt x="34" y="70"/>
                        <a:pt x="50" y="62"/>
                      </a:cubicBezTo>
                      <a:close/>
                      <a:moveTo>
                        <a:pt x="9" y="202"/>
                      </a:moveTo>
                      <a:cubicBezTo>
                        <a:pt x="9" y="202"/>
                        <a:pt x="9" y="202"/>
                        <a:pt x="9" y="202"/>
                      </a:cubicBezTo>
                      <a:cubicBezTo>
                        <a:pt x="9" y="92"/>
                        <a:pt x="9" y="92"/>
                        <a:pt x="9" y="92"/>
                      </a:cubicBezTo>
                      <a:cubicBezTo>
                        <a:pt x="46" y="120"/>
                        <a:pt x="46" y="120"/>
                        <a:pt x="46" y="120"/>
                      </a:cubicBezTo>
                      <a:cubicBezTo>
                        <a:pt x="83" y="149"/>
                        <a:pt x="83" y="149"/>
                        <a:pt x="83" y="149"/>
                      </a:cubicBezTo>
                      <a:lnTo>
                        <a:pt x="9" y="202"/>
                      </a:lnTo>
                      <a:close/>
                      <a:moveTo>
                        <a:pt x="16" y="208"/>
                      </a:moveTo>
                      <a:cubicBezTo>
                        <a:pt x="90" y="154"/>
                        <a:pt x="90" y="154"/>
                        <a:pt x="90" y="154"/>
                      </a:cubicBezTo>
                      <a:cubicBezTo>
                        <a:pt x="106" y="166"/>
                        <a:pt x="106" y="166"/>
                        <a:pt x="106" y="166"/>
                      </a:cubicBezTo>
                      <a:cubicBezTo>
                        <a:pt x="106" y="166"/>
                        <a:pt x="106" y="167"/>
                        <a:pt x="107" y="167"/>
                      </a:cubicBezTo>
                      <a:cubicBezTo>
                        <a:pt x="107" y="167"/>
                        <a:pt x="107" y="167"/>
                        <a:pt x="107" y="167"/>
                      </a:cubicBezTo>
                      <a:cubicBezTo>
                        <a:pt x="108" y="167"/>
                        <a:pt x="108" y="167"/>
                        <a:pt x="108" y="167"/>
                      </a:cubicBezTo>
                      <a:cubicBezTo>
                        <a:pt x="108" y="167"/>
                        <a:pt x="108" y="167"/>
                        <a:pt x="108" y="167"/>
                      </a:cubicBezTo>
                      <a:cubicBezTo>
                        <a:pt x="109" y="167"/>
                        <a:pt x="109" y="167"/>
                        <a:pt x="109" y="167"/>
                      </a:cubicBezTo>
                      <a:cubicBezTo>
                        <a:pt x="109" y="167"/>
                        <a:pt x="110" y="167"/>
                        <a:pt x="110" y="167"/>
                      </a:cubicBezTo>
                      <a:cubicBezTo>
                        <a:pt x="110" y="167"/>
                        <a:pt x="111" y="166"/>
                        <a:pt x="111" y="166"/>
                      </a:cubicBezTo>
                      <a:cubicBezTo>
                        <a:pt x="126" y="154"/>
                        <a:pt x="126" y="154"/>
                        <a:pt x="126" y="154"/>
                      </a:cubicBezTo>
                      <a:cubicBezTo>
                        <a:pt x="200" y="208"/>
                        <a:pt x="200" y="208"/>
                        <a:pt x="200" y="208"/>
                      </a:cubicBezTo>
                      <a:lnTo>
                        <a:pt x="16" y="208"/>
                      </a:lnTo>
                      <a:close/>
                      <a:moveTo>
                        <a:pt x="208" y="202"/>
                      </a:moveTo>
                      <a:cubicBezTo>
                        <a:pt x="133" y="148"/>
                        <a:pt x="133" y="148"/>
                        <a:pt x="133" y="148"/>
                      </a:cubicBezTo>
                      <a:cubicBezTo>
                        <a:pt x="139" y="143"/>
                        <a:pt x="139" y="143"/>
                        <a:pt x="139" y="143"/>
                      </a:cubicBezTo>
                      <a:cubicBezTo>
                        <a:pt x="208" y="87"/>
                        <a:pt x="208" y="87"/>
                        <a:pt x="208" y="87"/>
                      </a:cubicBezTo>
                      <a:cubicBezTo>
                        <a:pt x="208" y="202"/>
                        <a:pt x="208" y="202"/>
                        <a:pt x="208" y="202"/>
                      </a:cubicBezTo>
                      <a:cubicBezTo>
                        <a:pt x="208" y="202"/>
                        <a:pt x="208" y="202"/>
                        <a:pt x="208" y="2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58" name="Freeform 16">
                  <a:extLst>
                    <a:ext uri="{FF2B5EF4-FFF2-40B4-BE49-F238E27FC236}">
                      <a16:creationId xmlns:a16="http://schemas.microsoft.com/office/drawing/2014/main" id="{765575E7-1C40-4722-9A0E-E169CA6F541A}"/>
                    </a:ext>
                  </a:extLst>
                </p:cNvPr>
                <p:cNvSpPr>
                  <a:spLocks noEditPoints="1"/>
                </p:cNvSpPr>
                <p:nvPr/>
              </p:nvSpPr>
              <p:spPr bwMode="auto">
                <a:xfrm>
                  <a:off x="4883" y="1908"/>
                  <a:ext cx="38" cy="38"/>
                </a:xfrm>
                <a:custGeom>
                  <a:avLst/>
                  <a:gdLst>
                    <a:gd name="T0" fmla="*/ 4 w 27"/>
                    <a:gd name="T1" fmla="*/ 27 h 27"/>
                    <a:gd name="T2" fmla="*/ 22 w 27"/>
                    <a:gd name="T3" fmla="*/ 27 h 27"/>
                    <a:gd name="T4" fmla="*/ 27 w 27"/>
                    <a:gd name="T5" fmla="*/ 23 h 27"/>
                    <a:gd name="T6" fmla="*/ 27 w 27"/>
                    <a:gd name="T7" fmla="*/ 5 h 27"/>
                    <a:gd name="T8" fmla="*/ 22 w 27"/>
                    <a:gd name="T9" fmla="*/ 0 h 27"/>
                    <a:gd name="T10" fmla="*/ 4 w 27"/>
                    <a:gd name="T11" fmla="*/ 0 h 27"/>
                    <a:gd name="T12" fmla="*/ 0 w 27"/>
                    <a:gd name="T13" fmla="*/ 5 h 27"/>
                    <a:gd name="T14" fmla="*/ 0 w 27"/>
                    <a:gd name="T15" fmla="*/ 23 h 27"/>
                    <a:gd name="T16" fmla="*/ 4 w 27"/>
                    <a:gd name="T17" fmla="*/ 27 h 27"/>
                    <a:gd name="T18" fmla="*/ 9 w 27"/>
                    <a:gd name="T19" fmla="*/ 9 h 27"/>
                    <a:gd name="T20" fmla="*/ 18 w 27"/>
                    <a:gd name="T21" fmla="*/ 9 h 27"/>
                    <a:gd name="T22" fmla="*/ 18 w 27"/>
                    <a:gd name="T23" fmla="*/ 18 h 27"/>
                    <a:gd name="T24" fmla="*/ 9 w 27"/>
                    <a:gd name="T25" fmla="*/ 18 h 27"/>
                    <a:gd name="T26" fmla="*/ 9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4" y="27"/>
                      </a:moveTo>
                      <a:cubicBezTo>
                        <a:pt x="22" y="27"/>
                        <a:pt x="22" y="27"/>
                        <a:pt x="22" y="27"/>
                      </a:cubicBezTo>
                      <a:cubicBezTo>
                        <a:pt x="25" y="27"/>
                        <a:pt x="27" y="25"/>
                        <a:pt x="27" y="23"/>
                      </a:cubicBezTo>
                      <a:cubicBezTo>
                        <a:pt x="27" y="5"/>
                        <a:pt x="27" y="5"/>
                        <a:pt x="27" y="5"/>
                      </a:cubicBezTo>
                      <a:cubicBezTo>
                        <a:pt x="27" y="2"/>
                        <a:pt x="25" y="0"/>
                        <a:pt x="22" y="0"/>
                      </a:cubicBezTo>
                      <a:cubicBezTo>
                        <a:pt x="4" y="0"/>
                        <a:pt x="4" y="0"/>
                        <a:pt x="4" y="0"/>
                      </a:cubicBezTo>
                      <a:cubicBezTo>
                        <a:pt x="2" y="0"/>
                        <a:pt x="0" y="2"/>
                        <a:pt x="0" y="5"/>
                      </a:cubicBezTo>
                      <a:cubicBezTo>
                        <a:pt x="0" y="23"/>
                        <a:pt x="0" y="23"/>
                        <a:pt x="0" y="23"/>
                      </a:cubicBezTo>
                      <a:cubicBezTo>
                        <a:pt x="0" y="25"/>
                        <a:pt x="2" y="27"/>
                        <a:pt x="4" y="27"/>
                      </a:cubicBezTo>
                      <a:close/>
                      <a:moveTo>
                        <a:pt x="9" y="9"/>
                      </a:moveTo>
                      <a:cubicBezTo>
                        <a:pt x="18" y="9"/>
                        <a:pt x="18" y="9"/>
                        <a:pt x="18" y="9"/>
                      </a:cubicBezTo>
                      <a:cubicBezTo>
                        <a:pt x="18" y="18"/>
                        <a:pt x="18" y="18"/>
                        <a:pt x="18" y="18"/>
                      </a:cubicBezTo>
                      <a:cubicBezTo>
                        <a:pt x="9" y="18"/>
                        <a:pt x="9" y="18"/>
                        <a:pt x="9" y="18"/>
                      </a:cubicBez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59" name="Freeform 17">
                  <a:extLst>
                    <a:ext uri="{FF2B5EF4-FFF2-40B4-BE49-F238E27FC236}">
                      <a16:creationId xmlns:a16="http://schemas.microsoft.com/office/drawing/2014/main" id="{AFA063F4-F36B-43E3-ABA9-B6C6514E5A54}"/>
                    </a:ext>
                  </a:extLst>
                </p:cNvPr>
                <p:cNvSpPr>
                  <a:spLocks/>
                </p:cNvSpPr>
                <p:nvPr/>
              </p:nvSpPr>
              <p:spPr bwMode="auto">
                <a:xfrm>
                  <a:off x="4934" y="1908"/>
                  <a:ext cx="63" cy="13"/>
                </a:xfrm>
                <a:custGeom>
                  <a:avLst/>
                  <a:gdLst>
                    <a:gd name="T0" fmla="*/ 4 w 45"/>
                    <a:gd name="T1" fmla="*/ 9 h 9"/>
                    <a:gd name="T2" fmla="*/ 40 w 45"/>
                    <a:gd name="T3" fmla="*/ 9 h 9"/>
                    <a:gd name="T4" fmla="*/ 45 w 45"/>
                    <a:gd name="T5" fmla="*/ 5 h 9"/>
                    <a:gd name="T6" fmla="*/ 40 w 45"/>
                    <a:gd name="T7" fmla="*/ 0 h 9"/>
                    <a:gd name="T8" fmla="*/ 4 w 45"/>
                    <a:gd name="T9" fmla="*/ 0 h 9"/>
                    <a:gd name="T10" fmla="*/ 0 w 45"/>
                    <a:gd name="T11" fmla="*/ 5 h 9"/>
                    <a:gd name="T12" fmla="*/ 4 w 4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5" h="9">
                      <a:moveTo>
                        <a:pt x="4" y="9"/>
                      </a:moveTo>
                      <a:cubicBezTo>
                        <a:pt x="40" y="9"/>
                        <a:pt x="40" y="9"/>
                        <a:pt x="40" y="9"/>
                      </a:cubicBezTo>
                      <a:cubicBezTo>
                        <a:pt x="43" y="9"/>
                        <a:pt x="45" y="7"/>
                        <a:pt x="45" y="5"/>
                      </a:cubicBezTo>
                      <a:cubicBezTo>
                        <a:pt x="45" y="2"/>
                        <a:pt x="43" y="0"/>
                        <a:pt x="40"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60" name="Freeform 18">
                  <a:extLst>
                    <a:ext uri="{FF2B5EF4-FFF2-40B4-BE49-F238E27FC236}">
                      <a16:creationId xmlns:a16="http://schemas.microsoft.com/office/drawing/2014/main" id="{DC006C53-0F1C-438F-9936-FEC883DB84FC}"/>
                    </a:ext>
                  </a:extLst>
                </p:cNvPr>
                <p:cNvSpPr>
                  <a:spLocks/>
                </p:cNvSpPr>
                <p:nvPr/>
              </p:nvSpPr>
              <p:spPr bwMode="auto">
                <a:xfrm>
                  <a:off x="4934" y="1933"/>
                  <a:ext cx="43" cy="13"/>
                </a:xfrm>
                <a:custGeom>
                  <a:avLst/>
                  <a:gdLst>
                    <a:gd name="T0" fmla="*/ 4 w 31"/>
                    <a:gd name="T1" fmla="*/ 9 h 9"/>
                    <a:gd name="T2" fmla="*/ 27 w 31"/>
                    <a:gd name="T3" fmla="*/ 9 h 9"/>
                    <a:gd name="T4" fmla="*/ 31 w 31"/>
                    <a:gd name="T5" fmla="*/ 5 h 9"/>
                    <a:gd name="T6" fmla="*/ 27 w 31"/>
                    <a:gd name="T7" fmla="*/ 0 h 9"/>
                    <a:gd name="T8" fmla="*/ 4 w 31"/>
                    <a:gd name="T9" fmla="*/ 0 h 9"/>
                    <a:gd name="T10" fmla="*/ 0 w 31"/>
                    <a:gd name="T11" fmla="*/ 5 h 9"/>
                    <a:gd name="T12" fmla="*/ 4 w 3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1" h="9">
                      <a:moveTo>
                        <a:pt x="4" y="9"/>
                      </a:moveTo>
                      <a:cubicBezTo>
                        <a:pt x="27" y="9"/>
                        <a:pt x="27" y="9"/>
                        <a:pt x="27" y="9"/>
                      </a:cubicBezTo>
                      <a:cubicBezTo>
                        <a:pt x="29" y="9"/>
                        <a:pt x="31" y="7"/>
                        <a:pt x="31" y="5"/>
                      </a:cubicBezTo>
                      <a:cubicBezTo>
                        <a:pt x="31" y="2"/>
                        <a:pt x="29" y="0"/>
                        <a:pt x="27"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61" name="Freeform 19">
                  <a:extLst>
                    <a:ext uri="{FF2B5EF4-FFF2-40B4-BE49-F238E27FC236}">
                      <a16:creationId xmlns:a16="http://schemas.microsoft.com/office/drawing/2014/main" id="{04D88A6F-A6AE-49FE-BF66-4A3423413B05}"/>
                    </a:ext>
                  </a:extLst>
                </p:cNvPr>
                <p:cNvSpPr>
                  <a:spLocks noEditPoints="1"/>
                </p:cNvSpPr>
                <p:nvPr/>
              </p:nvSpPr>
              <p:spPr bwMode="auto">
                <a:xfrm>
                  <a:off x="4883" y="1959"/>
                  <a:ext cx="38" cy="38"/>
                </a:xfrm>
                <a:custGeom>
                  <a:avLst/>
                  <a:gdLst>
                    <a:gd name="T0" fmla="*/ 4 w 27"/>
                    <a:gd name="T1" fmla="*/ 27 h 27"/>
                    <a:gd name="T2" fmla="*/ 22 w 27"/>
                    <a:gd name="T3" fmla="*/ 27 h 27"/>
                    <a:gd name="T4" fmla="*/ 27 w 27"/>
                    <a:gd name="T5" fmla="*/ 23 h 27"/>
                    <a:gd name="T6" fmla="*/ 27 w 27"/>
                    <a:gd name="T7" fmla="*/ 5 h 27"/>
                    <a:gd name="T8" fmla="*/ 22 w 27"/>
                    <a:gd name="T9" fmla="*/ 0 h 27"/>
                    <a:gd name="T10" fmla="*/ 4 w 27"/>
                    <a:gd name="T11" fmla="*/ 0 h 27"/>
                    <a:gd name="T12" fmla="*/ 0 w 27"/>
                    <a:gd name="T13" fmla="*/ 5 h 27"/>
                    <a:gd name="T14" fmla="*/ 0 w 27"/>
                    <a:gd name="T15" fmla="*/ 23 h 27"/>
                    <a:gd name="T16" fmla="*/ 4 w 27"/>
                    <a:gd name="T17" fmla="*/ 27 h 27"/>
                    <a:gd name="T18" fmla="*/ 9 w 27"/>
                    <a:gd name="T19" fmla="*/ 9 h 27"/>
                    <a:gd name="T20" fmla="*/ 18 w 27"/>
                    <a:gd name="T21" fmla="*/ 9 h 27"/>
                    <a:gd name="T22" fmla="*/ 18 w 27"/>
                    <a:gd name="T23" fmla="*/ 18 h 27"/>
                    <a:gd name="T24" fmla="*/ 9 w 27"/>
                    <a:gd name="T25" fmla="*/ 18 h 27"/>
                    <a:gd name="T26" fmla="*/ 9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4" y="27"/>
                      </a:moveTo>
                      <a:cubicBezTo>
                        <a:pt x="22" y="27"/>
                        <a:pt x="22" y="27"/>
                        <a:pt x="22" y="27"/>
                      </a:cubicBezTo>
                      <a:cubicBezTo>
                        <a:pt x="25" y="27"/>
                        <a:pt x="27" y="25"/>
                        <a:pt x="27" y="23"/>
                      </a:cubicBezTo>
                      <a:cubicBezTo>
                        <a:pt x="27" y="5"/>
                        <a:pt x="27" y="5"/>
                        <a:pt x="27" y="5"/>
                      </a:cubicBezTo>
                      <a:cubicBezTo>
                        <a:pt x="27" y="2"/>
                        <a:pt x="25" y="0"/>
                        <a:pt x="22" y="0"/>
                      </a:cubicBezTo>
                      <a:cubicBezTo>
                        <a:pt x="4" y="0"/>
                        <a:pt x="4" y="0"/>
                        <a:pt x="4" y="0"/>
                      </a:cubicBezTo>
                      <a:cubicBezTo>
                        <a:pt x="2" y="0"/>
                        <a:pt x="0" y="2"/>
                        <a:pt x="0" y="5"/>
                      </a:cubicBezTo>
                      <a:cubicBezTo>
                        <a:pt x="0" y="23"/>
                        <a:pt x="0" y="23"/>
                        <a:pt x="0" y="23"/>
                      </a:cubicBezTo>
                      <a:cubicBezTo>
                        <a:pt x="0" y="25"/>
                        <a:pt x="2" y="27"/>
                        <a:pt x="4" y="27"/>
                      </a:cubicBezTo>
                      <a:close/>
                      <a:moveTo>
                        <a:pt x="9" y="9"/>
                      </a:moveTo>
                      <a:cubicBezTo>
                        <a:pt x="18" y="9"/>
                        <a:pt x="18" y="9"/>
                        <a:pt x="18" y="9"/>
                      </a:cubicBezTo>
                      <a:cubicBezTo>
                        <a:pt x="18" y="18"/>
                        <a:pt x="18" y="18"/>
                        <a:pt x="18" y="18"/>
                      </a:cubicBezTo>
                      <a:cubicBezTo>
                        <a:pt x="9" y="18"/>
                        <a:pt x="9" y="18"/>
                        <a:pt x="9" y="18"/>
                      </a:cubicBez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62" name="Freeform 20">
                  <a:extLst>
                    <a:ext uri="{FF2B5EF4-FFF2-40B4-BE49-F238E27FC236}">
                      <a16:creationId xmlns:a16="http://schemas.microsoft.com/office/drawing/2014/main" id="{B7E6C8DE-D7C7-47F7-912B-799926E5095C}"/>
                    </a:ext>
                  </a:extLst>
                </p:cNvPr>
                <p:cNvSpPr>
                  <a:spLocks/>
                </p:cNvSpPr>
                <p:nvPr/>
              </p:nvSpPr>
              <p:spPr bwMode="auto">
                <a:xfrm>
                  <a:off x="4934" y="1959"/>
                  <a:ext cx="63" cy="12"/>
                </a:xfrm>
                <a:custGeom>
                  <a:avLst/>
                  <a:gdLst>
                    <a:gd name="T0" fmla="*/ 4 w 45"/>
                    <a:gd name="T1" fmla="*/ 9 h 9"/>
                    <a:gd name="T2" fmla="*/ 40 w 45"/>
                    <a:gd name="T3" fmla="*/ 9 h 9"/>
                    <a:gd name="T4" fmla="*/ 45 w 45"/>
                    <a:gd name="T5" fmla="*/ 5 h 9"/>
                    <a:gd name="T6" fmla="*/ 40 w 45"/>
                    <a:gd name="T7" fmla="*/ 0 h 9"/>
                    <a:gd name="T8" fmla="*/ 4 w 45"/>
                    <a:gd name="T9" fmla="*/ 0 h 9"/>
                    <a:gd name="T10" fmla="*/ 0 w 45"/>
                    <a:gd name="T11" fmla="*/ 5 h 9"/>
                    <a:gd name="T12" fmla="*/ 4 w 4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5" h="9">
                      <a:moveTo>
                        <a:pt x="4" y="9"/>
                      </a:moveTo>
                      <a:cubicBezTo>
                        <a:pt x="40" y="9"/>
                        <a:pt x="40" y="9"/>
                        <a:pt x="40" y="9"/>
                      </a:cubicBezTo>
                      <a:cubicBezTo>
                        <a:pt x="43" y="9"/>
                        <a:pt x="45" y="7"/>
                        <a:pt x="45" y="5"/>
                      </a:cubicBezTo>
                      <a:cubicBezTo>
                        <a:pt x="45" y="2"/>
                        <a:pt x="43" y="0"/>
                        <a:pt x="40"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63" name="Freeform 21">
                  <a:extLst>
                    <a:ext uri="{FF2B5EF4-FFF2-40B4-BE49-F238E27FC236}">
                      <a16:creationId xmlns:a16="http://schemas.microsoft.com/office/drawing/2014/main" id="{2F53CA5B-BD70-4105-8A5E-61A8A67627AF}"/>
                    </a:ext>
                  </a:extLst>
                </p:cNvPr>
                <p:cNvSpPr>
                  <a:spLocks/>
                </p:cNvSpPr>
                <p:nvPr/>
              </p:nvSpPr>
              <p:spPr bwMode="auto">
                <a:xfrm>
                  <a:off x="4934" y="1984"/>
                  <a:ext cx="43" cy="13"/>
                </a:xfrm>
                <a:custGeom>
                  <a:avLst/>
                  <a:gdLst>
                    <a:gd name="T0" fmla="*/ 4 w 31"/>
                    <a:gd name="T1" fmla="*/ 9 h 9"/>
                    <a:gd name="T2" fmla="*/ 27 w 31"/>
                    <a:gd name="T3" fmla="*/ 9 h 9"/>
                    <a:gd name="T4" fmla="*/ 31 w 31"/>
                    <a:gd name="T5" fmla="*/ 5 h 9"/>
                    <a:gd name="T6" fmla="*/ 27 w 31"/>
                    <a:gd name="T7" fmla="*/ 0 h 9"/>
                    <a:gd name="T8" fmla="*/ 4 w 31"/>
                    <a:gd name="T9" fmla="*/ 0 h 9"/>
                    <a:gd name="T10" fmla="*/ 0 w 31"/>
                    <a:gd name="T11" fmla="*/ 5 h 9"/>
                    <a:gd name="T12" fmla="*/ 4 w 3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1" h="9">
                      <a:moveTo>
                        <a:pt x="4" y="9"/>
                      </a:moveTo>
                      <a:cubicBezTo>
                        <a:pt x="27" y="9"/>
                        <a:pt x="27" y="9"/>
                        <a:pt x="27" y="9"/>
                      </a:cubicBezTo>
                      <a:cubicBezTo>
                        <a:pt x="29" y="9"/>
                        <a:pt x="31" y="7"/>
                        <a:pt x="31" y="5"/>
                      </a:cubicBezTo>
                      <a:cubicBezTo>
                        <a:pt x="31" y="2"/>
                        <a:pt x="29" y="0"/>
                        <a:pt x="27"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64" name="Freeform 22">
                  <a:extLst>
                    <a:ext uri="{FF2B5EF4-FFF2-40B4-BE49-F238E27FC236}">
                      <a16:creationId xmlns:a16="http://schemas.microsoft.com/office/drawing/2014/main" id="{5EBF03C6-63AA-41EF-A0B1-F6F936759EE5}"/>
                    </a:ext>
                  </a:extLst>
                </p:cNvPr>
                <p:cNvSpPr>
                  <a:spLocks noEditPoints="1"/>
                </p:cNvSpPr>
                <p:nvPr/>
              </p:nvSpPr>
              <p:spPr bwMode="auto">
                <a:xfrm>
                  <a:off x="4883" y="2009"/>
                  <a:ext cx="38" cy="38"/>
                </a:xfrm>
                <a:custGeom>
                  <a:avLst/>
                  <a:gdLst>
                    <a:gd name="T0" fmla="*/ 4 w 27"/>
                    <a:gd name="T1" fmla="*/ 27 h 27"/>
                    <a:gd name="T2" fmla="*/ 22 w 27"/>
                    <a:gd name="T3" fmla="*/ 27 h 27"/>
                    <a:gd name="T4" fmla="*/ 27 w 27"/>
                    <a:gd name="T5" fmla="*/ 23 h 27"/>
                    <a:gd name="T6" fmla="*/ 27 w 27"/>
                    <a:gd name="T7" fmla="*/ 5 h 27"/>
                    <a:gd name="T8" fmla="*/ 22 w 27"/>
                    <a:gd name="T9" fmla="*/ 0 h 27"/>
                    <a:gd name="T10" fmla="*/ 4 w 27"/>
                    <a:gd name="T11" fmla="*/ 0 h 27"/>
                    <a:gd name="T12" fmla="*/ 0 w 27"/>
                    <a:gd name="T13" fmla="*/ 5 h 27"/>
                    <a:gd name="T14" fmla="*/ 0 w 27"/>
                    <a:gd name="T15" fmla="*/ 23 h 27"/>
                    <a:gd name="T16" fmla="*/ 4 w 27"/>
                    <a:gd name="T17" fmla="*/ 27 h 27"/>
                    <a:gd name="T18" fmla="*/ 9 w 27"/>
                    <a:gd name="T19" fmla="*/ 9 h 27"/>
                    <a:gd name="T20" fmla="*/ 18 w 27"/>
                    <a:gd name="T21" fmla="*/ 9 h 27"/>
                    <a:gd name="T22" fmla="*/ 18 w 27"/>
                    <a:gd name="T23" fmla="*/ 18 h 27"/>
                    <a:gd name="T24" fmla="*/ 9 w 27"/>
                    <a:gd name="T25" fmla="*/ 18 h 27"/>
                    <a:gd name="T26" fmla="*/ 9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4" y="27"/>
                      </a:moveTo>
                      <a:cubicBezTo>
                        <a:pt x="22" y="27"/>
                        <a:pt x="22" y="27"/>
                        <a:pt x="22" y="27"/>
                      </a:cubicBezTo>
                      <a:cubicBezTo>
                        <a:pt x="25" y="27"/>
                        <a:pt x="27" y="25"/>
                        <a:pt x="27" y="23"/>
                      </a:cubicBezTo>
                      <a:cubicBezTo>
                        <a:pt x="27" y="5"/>
                        <a:pt x="27" y="5"/>
                        <a:pt x="27" y="5"/>
                      </a:cubicBezTo>
                      <a:cubicBezTo>
                        <a:pt x="27" y="2"/>
                        <a:pt x="25" y="0"/>
                        <a:pt x="22" y="0"/>
                      </a:cubicBezTo>
                      <a:cubicBezTo>
                        <a:pt x="4" y="0"/>
                        <a:pt x="4" y="0"/>
                        <a:pt x="4" y="0"/>
                      </a:cubicBezTo>
                      <a:cubicBezTo>
                        <a:pt x="2" y="0"/>
                        <a:pt x="0" y="2"/>
                        <a:pt x="0" y="5"/>
                      </a:cubicBezTo>
                      <a:cubicBezTo>
                        <a:pt x="0" y="23"/>
                        <a:pt x="0" y="23"/>
                        <a:pt x="0" y="23"/>
                      </a:cubicBezTo>
                      <a:cubicBezTo>
                        <a:pt x="0" y="25"/>
                        <a:pt x="2" y="27"/>
                        <a:pt x="4" y="27"/>
                      </a:cubicBezTo>
                      <a:close/>
                      <a:moveTo>
                        <a:pt x="9" y="9"/>
                      </a:moveTo>
                      <a:cubicBezTo>
                        <a:pt x="18" y="9"/>
                        <a:pt x="18" y="9"/>
                        <a:pt x="18" y="9"/>
                      </a:cubicBezTo>
                      <a:cubicBezTo>
                        <a:pt x="18" y="18"/>
                        <a:pt x="18" y="18"/>
                        <a:pt x="18" y="18"/>
                      </a:cubicBezTo>
                      <a:cubicBezTo>
                        <a:pt x="9" y="18"/>
                        <a:pt x="9" y="18"/>
                        <a:pt x="9" y="18"/>
                      </a:cubicBez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65" name="Freeform 23">
                  <a:extLst>
                    <a:ext uri="{FF2B5EF4-FFF2-40B4-BE49-F238E27FC236}">
                      <a16:creationId xmlns:a16="http://schemas.microsoft.com/office/drawing/2014/main" id="{D9208725-1A6F-4872-B1E3-8B46E1B82018}"/>
                    </a:ext>
                  </a:extLst>
                </p:cNvPr>
                <p:cNvSpPr>
                  <a:spLocks/>
                </p:cNvSpPr>
                <p:nvPr/>
              </p:nvSpPr>
              <p:spPr bwMode="auto">
                <a:xfrm>
                  <a:off x="4934" y="2009"/>
                  <a:ext cx="63" cy="13"/>
                </a:xfrm>
                <a:custGeom>
                  <a:avLst/>
                  <a:gdLst>
                    <a:gd name="T0" fmla="*/ 4 w 45"/>
                    <a:gd name="T1" fmla="*/ 9 h 9"/>
                    <a:gd name="T2" fmla="*/ 40 w 45"/>
                    <a:gd name="T3" fmla="*/ 9 h 9"/>
                    <a:gd name="T4" fmla="*/ 45 w 45"/>
                    <a:gd name="T5" fmla="*/ 5 h 9"/>
                    <a:gd name="T6" fmla="*/ 40 w 45"/>
                    <a:gd name="T7" fmla="*/ 0 h 9"/>
                    <a:gd name="T8" fmla="*/ 4 w 45"/>
                    <a:gd name="T9" fmla="*/ 0 h 9"/>
                    <a:gd name="T10" fmla="*/ 0 w 45"/>
                    <a:gd name="T11" fmla="*/ 5 h 9"/>
                    <a:gd name="T12" fmla="*/ 4 w 4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5" h="9">
                      <a:moveTo>
                        <a:pt x="4" y="9"/>
                      </a:moveTo>
                      <a:cubicBezTo>
                        <a:pt x="40" y="9"/>
                        <a:pt x="40" y="9"/>
                        <a:pt x="40" y="9"/>
                      </a:cubicBezTo>
                      <a:cubicBezTo>
                        <a:pt x="43" y="9"/>
                        <a:pt x="45" y="7"/>
                        <a:pt x="45" y="5"/>
                      </a:cubicBezTo>
                      <a:cubicBezTo>
                        <a:pt x="45" y="2"/>
                        <a:pt x="43" y="0"/>
                        <a:pt x="40"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66" name="Freeform 24">
                  <a:extLst>
                    <a:ext uri="{FF2B5EF4-FFF2-40B4-BE49-F238E27FC236}">
                      <a16:creationId xmlns:a16="http://schemas.microsoft.com/office/drawing/2014/main" id="{6C2F823D-C592-40E4-A46A-6D2A71122094}"/>
                    </a:ext>
                  </a:extLst>
                </p:cNvPr>
                <p:cNvSpPr>
                  <a:spLocks/>
                </p:cNvSpPr>
                <p:nvPr/>
              </p:nvSpPr>
              <p:spPr bwMode="auto">
                <a:xfrm>
                  <a:off x="4934" y="2035"/>
                  <a:ext cx="43" cy="12"/>
                </a:xfrm>
                <a:custGeom>
                  <a:avLst/>
                  <a:gdLst>
                    <a:gd name="T0" fmla="*/ 4 w 31"/>
                    <a:gd name="T1" fmla="*/ 9 h 9"/>
                    <a:gd name="T2" fmla="*/ 27 w 31"/>
                    <a:gd name="T3" fmla="*/ 9 h 9"/>
                    <a:gd name="T4" fmla="*/ 31 w 31"/>
                    <a:gd name="T5" fmla="*/ 5 h 9"/>
                    <a:gd name="T6" fmla="*/ 27 w 31"/>
                    <a:gd name="T7" fmla="*/ 0 h 9"/>
                    <a:gd name="T8" fmla="*/ 4 w 31"/>
                    <a:gd name="T9" fmla="*/ 0 h 9"/>
                    <a:gd name="T10" fmla="*/ 0 w 31"/>
                    <a:gd name="T11" fmla="*/ 5 h 9"/>
                    <a:gd name="T12" fmla="*/ 4 w 3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1" h="9">
                      <a:moveTo>
                        <a:pt x="4" y="9"/>
                      </a:moveTo>
                      <a:cubicBezTo>
                        <a:pt x="27" y="9"/>
                        <a:pt x="27" y="9"/>
                        <a:pt x="27" y="9"/>
                      </a:cubicBezTo>
                      <a:cubicBezTo>
                        <a:pt x="29" y="9"/>
                        <a:pt x="31" y="7"/>
                        <a:pt x="31" y="5"/>
                      </a:cubicBezTo>
                      <a:cubicBezTo>
                        <a:pt x="31" y="2"/>
                        <a:pt x="29" y="0"/>
                        <a:pt x="27" y="0"/>
                      </a:cubicBezTo>
                      <a:cubicBezTo>
                        <a:pt x="4" y="0"/>
                        <a:pt x="4" y="0"/>
                        <a:pt x="4" y="0"/>
                      </a:cubicBezTo>
                      <a:cubicBezTo>
                        <a:pt x="2" y="0"/>
                        <a:pt x="0" y="2"/>
                        <a:pt x="0" y="5"/>
                      </a:cubicBezTo>
                      <a:cubicBezTo>
                        <a:pt x="0" y="7"/>
                        <a:pt x="2"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193" name="Group 192">
              <a:extLst>
                <a:ext uri="{FF2B5EF4-FFF2-40B4-BE49-F238E27FC236}">
                  <a16:creationId xmlns:a16="http://schemas.microsoft.com/office/drawing/2014/main" id="{99326522-5650-499D-907D-3DA429EBD6B8}"/>
                </a:ext>
              </a:extLst>
            </p:cNvPr>
            <p:cNvGrpSpPr/>
            <p:nvPr/>
          </p:nvGrpSpPr>
          <p:grpSpPr>
            <a:xfrm>
              <a:off x="7088264" y="3877495"/>
              <a:ext cx="790248" cy="775966"/>
              <a:chOff x="7303123" y="2492458"/>
              <a:chExt cx="950736" cy="933554"/>
            </a:xfrm>
          </p:grpSpPr>
          <p:sp>
            <p:nvSpPr>
              <p:cNvPr id="139" name="Oval 138">
                <a:extLst>
                  <a:ext uri="{FF2B5EF4-FFF2-40B4-BE49-F238E27FC236}">
                    <a16:creationId xmlns:a16="http://schemas.microsoft.com/office/drawing/2014/main" id="{814D0E46-250B-41CC-B664-C4EE53267A86}"/>
                  </a:ext>
                </a:extLst>
              </p:cNvPr>
              <p:cNvSpPr/>
              <p:nvPr/>
            </p:nvSpPr>
            <p:spPr bwMode="auto">
              <a:xfrm>
                <a:off x="7342858" y="2526224"/>
                <a:ext cx="892781" cy="876900"/>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1600" kern="0">
                  <a:solidFill>
                    <a:srgbClr val="000000"/>
                  </a:solidFill>
                  <a:ea typeface="ＭＳ Ｐゴシック" pitchFamily="-107" charset="-128"/>
                  <a:cs typeface="ＭＳ Ｐゴシック" pitchFamily="-107" charset="-128"/>
                </a:endParaRPr>
              </a:p>
            </p:txBody>
          </p:sp>
          <p:grpSp>
            <p:nvGrpSpPr>
              <p:cNvPr id="140" name="Group 139">
                <a:extLst>
                  <a:ext uri="{FF2B5EF4-FFF2-40B4-BE49-F238E27FC236}">
                    <a16:creationId xmlns:a16="http://schemas.microsoft.com/office/drawing/2014/main" id="{D22F24E4-5B92-44C1-956A-9E7C899C72C5}"/>
                  </a:ext>
                </a:extLst>
              </p:cNvPr>
              <p:cNvGrpSpPr>
                <a:grpSpLocks noChangeAspect="1"/>
              </p:cNvGrpSpPr>
              <p:nvPr/>
            </p:nvGrpSpPr>
            <p:grpSpPr bwMode="auto">
              <a:xfrm>
                <a:off x="7303123" y="2492458"/>
                <a:ext cx="950736" cy="933554"/>
                <a:chOff x="6518" y="2261"/>
                <a:chExt cx="830" cy="815"/>
              </a:xfrm>
              <a:solidFill>
                <a:srgbClr val="C00000"/>
              </a:solidFill>
            </p:grpSpPr>
            <p:sp>
              <p:nvSpPr>
                <p:cNvPr id="141" name="Freeform 245">
                  <a:extLst>
                    <a:ext uri="{FF2B5EF4-FFF2-40B4-BE49-F238E27FC236}">
                      <a16:creationId xmlns:a16="http://schemas.microsoft.com/office/drawing/2014/main" id="{48096C9A-9A37-4662-9CB3-835154C6B65F}"/>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42" name="Freeform 246">
                  <a:extLst>
                    <a:ext uri="{FF2B5EF4-FFF2-40B4-BE49-F238E27FC236}">
                      <a16:creationId xmlns:a16="http://schemas.microsoft.com/office/drawing/2014/main" id="{013F2E52-7B55-45BE-99BF-B6C59C080C1E}"/>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43" name="Freeform 247">
                  <a:extLst>
                    <a:ext uri="{FF2B5EF4-FFF2-40B4-BE49-F238E27FC236}">
                      <a16:creationId xmlns:a16="http://schemas.microsoft.com/office/drawing/2014/main" id="{32476B4A-8FD3-4F9E-A0F1-B5BABC0EDFD8}"/>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nvGrpSpPr>
              <p:cNvPr id="130" name="Group 330">
                <a:extLst>
                  <a:ext uri="{FF2B5EF4-FFF2-40B4-BE49-F238E27FC236}">
                    <a16:creationId xmlns:a16="http://schemas.microsoft.com/office/drawing/2014/main" id="{A11844E3-A05C-419C-846E-6F8F8447F9F1}"/>
                  </a:ext>
                </a:extLst>
              </p:cNvPr>
              <p:cNvGrpSpPr>
                <a:grpSpLocks noChangeAspect="1"/>
              </p:cNvGrpSpPr>
              <p:nvPr/>
            </p:nvGrpSpPr>
            <p:grpSpPr bwMode="auto">
              <a:xfrm>
                <a:off x="7600060" y="2685439"/>
                <a:ext cx="392695" cy="543967"/>
                <a:chOff x="1135" y="3709"/>
                <a:chExt cx="257" cy="356"/>
              </a:xfrm>
              <a:solidFill>
                <a:srgbClr val="C00000"/>
              </a:solidFill>
            </p:grpSpPr>
            <p:sp>
              <p:nvSpPr>
                <p:cNvPr id="131" name="Freeform 331">
                  <a:extLst>
                    <a:ext uri="{FF2B5EF4-FFF2-40B4-BE49-F238E27FC236}">
                      <a16:creationId xmlns:a16="http://schemas.microsoft.com/office/drawing/2014/main" id="{626E92D6-A781-427C-8291-D69A4BA17573}"/>
                    </a:ext>
                  </a:extLst>
                </p:cNvPr>
                <p:cNvSpPr>
                  <a:spLocks/>
                </p:cNvSpPr>
                <p:nvPr/>
              </p:nvSpPr>
              <p:spPr bwMode="auto">
                <a:xfrm>
                  <a:off x="1135" y="3739"/>
                  <a:ext cx="257" cy="326"/>
                </a:xfrm>
                <a:custGeom>
                  <a:avLst/>
                  <a:gdLst>
                    <a:gd name="T0" fmla="*/ 162 w 178"/>
                    <a:gd name="T1" fmla="*/ 0 h 226"/>
                    <a:gd name="T2" fmla="*/ 140 w 178"/>
                    <a:gd name="T3" fmla="*/ 0 h 226"/>
                    <a:gd name="T4" fmla="*/ 134 w 178"/>
                    <a:gd name="T5" fmla="*/ 6 h 226"/>
                    <a:gd name="T6" fmla="*/ 140 w 178"/>
                    <a:gd name="T7" fmla="*/ 12 h 226"/>
                    <a:gd name="T8" fmla="*/ 161 w 178"/>
                    <a:gd name="T9" fmla="*/ 12 h 226"/>
                    <a:gd name="T10" fmla="*/ 166 w 178"/>
                    <a:gd name="T11" fmla="*/ 16 h 226"/>
                    <a:gd name="T12" fmla="*/ 166 w 178"/>
                    <a:gd name="T13" fmla="*/ 209 h 226"/>
                    <a:gd name="T14" fmla="*/ 161 w 178"/>
                    <a:gd name="T15" fmla="*/ 214 h 226"/>
                    <a:gd name="T16" fmla="*/ 17 w 178"/>
                    <a:gd name="T17" fmla="*/ 214 h 226"/>
                    <a:gd name="T18" fmla="*/ 12 w 178"/>
                    <a:gd name="T19" fmla="*/ 209 h 226"/>
                    <a:gd name="T20" fmla="*/ 12 w 178"/>
                    <a:gd name="T21" fmla="*/ 16 h 226"/>
                    <a:gd name="T22" fmla="*/ 17 w 178"/>
                    <a:gd name="T23" fmla="*/ 12 h 226"/>
                    <a:gd name="T24" fmla="*/ 38 w 178"/>
                    <a:gd name="T25" fmla="*/ 12 h 226"/>
                    <a:gd name="T26" fmla="*/ 44 w 178"/>
                    <a:gd name="T27" fmla="*/ 6 h 226"/>
                    <a:gd name="T28" fmla="*/ 38 w 178"/>
                    <a:gd name="T29" fmla="*/ 0 h 226"/>
                    <a:gd name="T30" fmla="*/ 16 w 178"/>
                    <a:gd name="T31" fmla="*/ 0 h 226"/>
                    <a:gd name="T32" fmla="*/ 0 w 178"/>
                    <a:gd name="T33" fmla="*/ 15 h 226"/>
                    <a:gd name="T34" fmla="*/ 0 w 178"/>
                    <a:gd name="T35" fmla="*/ 215 h 226"/>
                    <a:gd name="T36" fmla="*/ 11 w 178"/>
                    <a:gd name="T37" fmla="*/ 226 h 226"/>
                    <a:gd name="T38" fmla="*/ 167 w 178"/>
                    <a:gd name="T39" fmla="*/ 226 h 226"/>
                    <a:gd name="T40" fmla="*/ 178 w 178"/>
                    <a:gd name="T41" fmla="*/ 215 h 226"/>
                    <a:gd name="T42" fmla="*/ 178 w 178"/>
                    <a:gd name="T43" fmla="*/ 15 h 226"/>
                    <a:gd name="T44" fmla="*/ 162 w 178"/>
                    <a:gd name="T4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226">
                      <a:moveTo>
                        <a:pt x="162" y="0"/>
                      </a:moveTo>
                      <a:cubicBezTo>
                        <a:pt x="140" y="0"/>
                        <a:pt x="140" y="0"/>
                        <a:pt x="140" y="0"/>
                      </a:cubicBezTo>
                      <a:cubicBezTo>
                        <a:pt x="137" y="0"/>
                        <a:pt x="134" y="2"/>
                        <a:pt x="134" y="6"/>
                      </a:cubicBezTo>
                      <a:cubicBezTo>
                        <a:pt x="134" y="9"/>
                        <a:pt x="137" y="12"/>
                        <a:pt x="140" y="12"/>
                      </a:cubicBezTo>
                      <a:cubicBezTo>
                        <a:pt x="161" y="12"/>
                        <a:pt x="161" y="12"/>
                        <a:pt x="161" y="12"/>
                      </a:cubicBezTo>
                      <a:cubicBezTo>
                        <a:pt x="164" y="12"/>
                        <a:pt x="166" y="14"/>
                        <a:pt x="166" y="16"/>
                      </a:cubicBezTo>
                      <a:cubicBezTo>
                        <a:pt x="166" y="209"/>
                        <a:pt x="166" y="209"/>
                        <a:pt x="166" y="209"/>
                      </a:cubicBezTo>
                      <a:cubicBezTo>
                        <a:pt x="166" y="212"/>
                        <a:pt x="164" y="214"/>
                        <a:pt x="161" y="214"/>
                      </a:cubicBezTo>
                      <a:cubicBezTo>
                        <a:pt x="17" y="214"/>
                        <a:pt x="17" y="214"/>
                        <a:pt x="17" y="214"/>
                      </a:cubicBezTo>
                      <a:cubicBezTo>
                        <a:pt x="14" y="214"/>
                        <a:pt x="12" y="212"/>
                        <a:pt x="12" y="209"/>
                      </a:cubicBezTo>
                      <a:cubicBezTo>
                        <a:pt x="12" y="16"/>
                        <a:pt x="12" y="16"/>
                        <a:pt x="12" y="16"/>
                      </a:cubicBezTo>
                      <a:cubicBezTo>
                        <a:pt x="12" y="14"/>
                        <a:pt x="14" y="12"/>
                        <a:pt x="17" y="12"/>
                      </a:cubicBezTo>
                      <a:cubicBezTo>
                        <a:pt x="38" y="12"/>
                        <a:pt x="38" y="12"/>
                        <a:pt x="38" y="12"/>
                      </a:cubicBezTo>
                      <a:cubicBezTo>
                        <a:pt x="42" y="12"/>
                        <a:pt x="44" y="9"/>
                        <a:pt x="44" y="6"/>
                      </a:cubicBezTo>
                      <a:cubicBezTo>
                        <a:pt x="44" y="2"/>
                        <a:pt x="42" y="0"/>
                        <a:pt x="38" y="0"/>
                      </a:cubicBezTo>
                      <a:cubicBezTo>
                        <a:pt x="16" y="0"/>
                        <a:pt x="16" y="0"/>
                        <a:pt x="16" y="0"/>
                      </a:cubicBezTo>
                      <a:cubicBezTo>
                        <a:pt x="7" y="0"/>
                        <a:pt x="0" y="7"/>
                        <a:pt x="0" y="15"/>
                      </a:cubicBezTo>
                      <a:cubicBezTo>
                        <a:pt x="0" y="215"/>
                        <a:pt x="0" y="215"/>
                        <a:pt x="0" y="215"/>
                      </a:cubicBezTo>
                      <a:cubicBezTo>
                        <a:pt x="0" y="221"/>
                        <a:pt x="5" y="226"/>
                        <a:pt x="11" y="226"/>
                      </a:cubicBezTo>
                      <a:cubicBezTo>
                        <a:pt x="167" y="226"/>
                        <a:pt x="167" y="226"/>
                        <a:pt x="167" y="226"/>
                      </a:cubicBezTo>
                      <a:cubicBezTo>
                        <a:pt x="173" y="226"/>
                        <a:pt x="178" y="221"/>
                        <a:pt x="178" y="215"/>
                      </a:cubicBezTo>
                      <a:cubicBezTo>
                        <a:pt x="178" y="15"/>
                        <a:pt x="178" y="15"/>
                        <a:pt x="178" y="15"/>
                      </a:cubicBezTo>
                      <a:cubicBezTo>
                        <a:pt x="178" y="7"/>
                        <a:pt x="171" y="0"/>
                        <a:pt x="16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32" name="Freeform 332">
                  <a:extLst>
                    <a:ext uri="{FF2B5EF4-FFF2-40B4-BE49-F238E27FC236}">
                      <a16:creationId xmlns:a16="http://schemas.microsoft.com/office/drawing/2014/main" id="{52D33C72-9CAA-400E-85C8-893BEE321A5A}"/>
                    </a:ext>
                  </a:extLst>
                </p:cNvPr>
                <p:cNvSpPr>
                  <a:spLocks noEditPoints="1"/>
                </p:cNvSpPr>
                <p:nvPr/>
              </p:nvSpPr>
              <p:spPr bwMode="auto">
                <a:xfrm>
                  <a:off x="1204" y="3709"/>
                  <a:ext cx="120" cy="62"/>
                </a:xfrm>
                <a:custGeom>
                  <a:avLst/>
                  <a:gdLst>
                    <a:gd name="T0" fmla="*/ 0 w 83"/>
                    <a:gd name="T1" fmla="*/ 30 h 43"/>
                    <a:gd name="T2" fmla="*/ 0 w 83"/>
                    <a:gd name="T3" fmla="*/ 34 h 43"/>
                    <a:gd name="T4" fmla="*/ 2 w 83"/>
                    <a:gd name="T5" fmla="*/ 40 h 43"/>
                    <a:gd name="T6" fmla="*/ 9 w 83"/>
                    <a:gd name="T7" fmla="*/ 42 h 43"/>
                    <a:gd name="T8" fmla="*/ 37 w 83"/>
                    <a:gd name="T9" fmla="*/ 42 h 43"/>
                    <a:gd name="T10" fmla="*/ 74 w 83"/>
                    <a:gd name="T11" fmla="*/ 43 h 43"/>
                    <a:gd name="T12" fmla="*/ 74 w 83"/>
                    <a:gd name="T13" fmla="*/ 43 h 43"/>
                    <a:gd name="T14" fmla="*/ 80 w 83"/>
                    <a:gd name="T15" fmla="*/ 40 h 43"/>
                    <a:gd name="T16" fmla="*/ 82 w 83"/>
                    <a:gd name="T17" fmla="*/ 34 h 43"/>
                    <a:gd name="T18" fmla="*/ 82 w 83"/>
                    <a:gd name="T19" fmla="*/ 27 h 43"/>
                    <a:gd name="T20" fmla="*/ 82 w 83"/>
                    <a:gd name="T21" fmla="*/ 24 h 43"/>
                    <a:gd name="T22" fmla="*/ 66 w 83"/>
                    <a:gd name="T23" fmla="*/ 7 h 43"/>
                    <a:gd name="T24" fmla="*/ 60 w 83"/>
                    <a:gd name="T25" fmla="*/ 7 h 43"/>
                    <a:gd name="T26" fmla="*/ 51 w 83"/>
                    <a:gd name="T27" fmla="*/ 0 h 43"/>
                    <a:gd name="T28" fmla="*/ 31 w 83"/>
                    <a:gd name="T29" fmla="*/ 0 h 43"/>
                    <a:gd name="T30" fmla="*/ 22 w 83"/>
                    <a:gd name="T31" fmla="*/ 7 h 43"/>
                    <a:gd name="T32" fmla="*/ 16 w 83"/>
                    <a:gd name="T33" fmla="*/ 7 h 43"/>
                    <a:gd name="T34" fmla="*/ 0 w 83"/>
                    <a:gd name="T35" fmla="*/ 21 h 43"/>
                    <a:gd name="T36" fmla="*/ 0 w 83"/>
                    <a:gd name="T37" fmla="*/ 29 h 43"/>
                    <a:gd name="T38" fmla="*/ 0 w 83"/>
                    <a:gd name="T39" fmla="*/ 30 h 43"/>
                    <a:gd name="T40" fmla="*/ 12 w 83"/>
                    <a:gd name="T41" fmla="*/ 22 h 43"/>
                    <a:gd name="T42" fmla="*/ 16 w 83"/>
                    <a:gd name="T43" fmla="*/ 19 h 43"/>
                    <a:gd name="T44" fmla="*/ 23 w 83"/>
                    <a:gd name="T45" fmla="*/ 19 h 43"/>
                    <a:gd name="T46" fmla="*/ 32 w 83"/>
                    <a:gd name="T47" fmla="*/ 19 h 43"/>
                    <a:gd name="T48" fmla="*/ 33 w 83"/>
                    <a:gd name="T49" fmla="*/ 12 h 43"/>
                    <a:gd name="T50" fmla="*/ 33 w 83"/>
                    <a:gd name="T51" fmla="*/ 12 h 43"/>
                    <a:gd name="T52" fmla="*/ 49 w 83"/>
                    <a:gd name="T53" fmla="*/ 12 h 43"/>
                    <a:gd name="T54" fmla="*/ 49 w 83"/>
                    <a:gd name="T55" fmla="*/ 12 h 43"/>
                    <a:gd name="T56" fmla="*/ 50 w 83"/>
                    <a:gd name="T57" fmla="*/ 19 h 43"/>
                    <a:gd name="T58" fmla="*/ 59 w 83"/>
                    <a:gd name="T59" fmla="*/ 19 h 43"/>
                    <a:gd name="T60" fmla="*/ 66 w 83"/>
                    <a:gd name="T61" fmla="*/ 19 h 43"/>
                    <a:gd name="T62" fmla="*/ 71 w 83"/>
                    <a:gd name="T63" fmla="*/ 24 h 43"/>
                    <a:gd name="T64" fmla="*/ 71 w 83"/>
                    <a:gd name="T65" fmla="*/ 31 h 43"/>
                    <a:gd name="T66" fmla="*/ 49 w 83"/>
                    <a:gd name="T67" fmla="*/ 31 h 43"/>
                    <a:gd name="T68" fmla="*/ 12 w 83"/>
                    <a:gd name="T69" fmla="*/ 31 h 43"/>
                    <a:gd name="T70" fmla="*/ 12 w 83"/>
                    <a:gd name="T71" fmla="*/ 29 h 43"/>
                    <a:gd name="T72" fmla="*/ 12 w 83"/>
                    <a:gd name="T73"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43">
                      <a:moveTo>
                        <a:pt x="0" y="30"/>
                      </a:moveTo>
                      <a:cubicBezTo>
                        <a:pt x="0" y="31"/>
                        <a:pt x="0" y="32"/>
                        <a:pt x="0" y="34"/>
                      </a:cubicBezTo>
                      <a:cubicBezTo>
                        <a:pt x="0" y="36"/>
                        <a:pt x="1" y="38"/>
                        <a:pt x="2" y="40"/>
                      </a:cubicBezTo>
                      <a:cubicBezTo>
                        <a:pt x="3" y="41"/>
                        <a:pt x="5" y="43"/>
                        <a:pt x="9" y="42"/>
                      </a:cubicBezTo>
                      <a:cubicBezTo>
                        <a:pt x="37" y="42"/>
                        <a:pt x="37" y="42"/>
                        <a:pt x="37" y="42"/>
                      </a:cubicBezTo>
                      <a:cubicBezTo>
                        <a:pt x="49" y="42"/>
                        <a:pt x="62" y="42"/>
                        <a:pt x="74" y="43"/>
                      </a:cubicBezTo>
                      <a:cubicBezTo>
                        <a:pt x="74" y="43"/>
                        <a:pt x="74" y="43"/>
                        <a:pt x="74" y="43"/>
                      </a:cubicBezTo>
                      <a:cubicBezTo>
                        <a:pt x="75" y="43"/>
                        <a:pt x="78" y="43"/>
                        <a:pt x="80" y="40"/>
                      </a:cubicBezTo>
                      <a:cubicBezTo>
                        <a:pt x="82" y="38"/>
                        <a:pt x="83" y="36"/>
                        <a:pt x="82" y="34"/>
                      </a:cubicBezTo>
                      <a:cubicBezTo>
                        <a:pt x="82" y="32"/>
                        <a:pt x="82" y="29"/>
                        <a:pt x="82" y="27"/>
                      </a:cubicBezTo>
                      <a:cubicBezTo>
                        <a:pt x="82" y="24"/>
                        <a:pt x="82" y="24"/>
                        <a:pt x="82" y="24"/>
                      </a:cubicBezTo>
                      <a:cubicBezTo>
                        <a:pt x="82" y="14"/>
                        <a:pt x="76" y="7"/>
                        <a:pt x="66" y="7"/>
                      </a:cubicBezTo>
                      <a:cubicBezTo>
                        <a:pt x="64" y="7"/>
                        <a:pt x="62" y="7"/>
                        <a:pt x="60" y="7"/>
                      </a:cubicBezTo>
                      <a:cubicBezTo>
                        <a:pt x="59" y="3"/>
                        <a:pt x="55" y="0"/>
                        <a:pt x="51" y="0"/>
                      </a:cubicBezTo>
                      <a:cubicBezTo>
                        <a:pt x="44" y="0"/>
                        <a:pt x="38" y="0"/>
                        <a:pt x="31" y="0"/>
                      </a:cubicBezTo>
                      <a:cubicBezTo>
                        <a:pt x="27" y="0"/>
                        <a:pt x="23" y="3"/>
                        <a:pt x="22" y="7"/>
                      </a:cubicBezTo>
                      <a:cubicBezTo>
                        <a:pt x="20" y="7"/>
                        <a:pt x="18" y="7"/>
                        <a:pt x="16" y="7"/>
                      </a:cubicBezTo>
                      <a:cubicBezTo>
                        <a:pt x="7" y="7"/>
                        <a:pt x="0" y="13"/>
                        <a:pt x="0" y="21"/>
                      </a:cubicBezTo>
                      <a:cubicBezTo>
                        <a:pt x="0" y="24"/>
                        <a:pt x="0" y="27"/>
                        <a:pt x="0" y="29"/>
                      </a:cubicBezTo>
                      <a:lnTo>
                        <a:pt x="0" y="30"/>
                      </a:lnTo>
                      <a:close/>
                      <a:moveTo>
                        <a:pt x="12" y="22"/>
                      </a:moveTo>
                      <a:cubicBezTo>
                        <a:pt x="12" y="20"/>
                        <a:pt x="13" y="19"/>
                        <a:pt x="16" y="19"/>
                      </a:cubicBezTo>
                      <a:cubicBezTo>
                        <a:pt x="18" y="19"/>
                        <a:pt x="20" y="19"/>
                        <a:pt x="23" y="19"/>
                      </a:cubicBezTo>
                      <a:cubicBezTo>
                        <a:pt x="32" y="19"/>
                        <a:pt x="32" y="19"/>
                        <a:pt x="32" y="19"/>
                      </a:cubicBezTo>
                      <a:cubicBezTo>
                        <a:pt x="33" y="12"/>
                        <a:pt x="33" y="12"/>
                        <a:pt x="33" y="12"/>
                      </a:cubicBezTo>
                      <a:cubicBezTo>
                        <a:pt x="33" y="12"/>
                        <a:pt x="33" y="12"/>
                        <a:pt x="33" y="12"/>
                      </a:cubicBezTo>
                      <a:cubicBezTo>
                        <a:pt x="38" y="12"/>
                        <a:pt x="44" y="12"/>
                        <a:pt x="49" y="12"/>
                      </a:cubicBezTo>
                      <a:cubicBezTo>
                        <a:pt x="49" y="12"/>
                        <a:pt x="49" y="12"/>
                        <a:pt x="49" y="12"/>
                      </a:cubicBezTo>
                      <a:cubicBezTo>
                        <a:pt x="50" y="19"/>
                        <a:pt x="50" y="19"/>
                        <a:pt x="50" y="19"/>
                      </a:cubicBezTo>
                      <a:cubicBezTo>
                        <a:pt x="59" y="19"/>
                        <a:pt x="59" y="19"/>
                        <a:pt x="59" y="19"/>
                      </a:cubicBezTo>
                      <a:cubicBezTo>
                        <a:pt x="66" y="19"/>
                        <a:pt x="66" y="19"/>
                        <a:pt x="66" y="19"/>
                      </a:cubicBezTo>
                      <a:cubicBezTo>
                        <a:pt x="69" y="19"/>
                        <a:pt x="71" y="20"/>
                        <a:pt x="71" y="24"/>
                      </a:cubicBezTo>
                      <a:cubicBezTo>
                        <a:pt x="71" y="31"/>
                        <a:pt x="71" y="31"/>
                        <a:pt x="71" y="31"/>
                      </a:cubicBezTo>
                      <a:cubicBezTo>
                        <a:pt x="63" y="31"/>
                        <a:pt x="56" y="31"/>
                        <a:pt x="49" y="31"/>
                      </a:cubicBezTo>
                      <a:cubicBezTo>
                        <a:pt x="12" y="31"/>
                        <a:pt x="12" y="31"/>
                        <a:pt x="12" y="31"/>
                      </a:cubicBezTo>
                      <a:cubicBezTo>
                        <a:pt x="12" y="30"/>
                        <a:pt x="12" y="30"/>
                        <a:pt x="12" y="29"/>
                      </a:cubicBezTo>
                      <a:cubicBezTo>
                        <a:pt x="12" y="27"/>
                        <a:pt x="11" y="25"/>
                        <a:pt x="1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33" name="Freeform 333">
                  <a:extLst>
                    <a:ext uri="{FF2B5EF4-FFF2-40B4-BE49-F238E27FC236}">
                      <a16:creationId xmlns:a16="http://schemas.microsoft.com/office/drawing/2014/main" id="{AA9D7505-E3CA-474A-82A2-7DD9A669FE17}"/>
                    </a:ext>
                  </a:extLst>
                </p:cNvPr>
                <p:cNvSpPr>
                  <a:spLocks/>
                </p:cNvSpPr>
                <p:nvPr/>
              </p:nvSpPr>
              <p:spPr bwMode="auto">
                <a:xfrm>
                  <a:off x="1295" y="3988"/>
                  <a:ext cx="49" cy="38"/>
                </a:xfrm>
                <a:custGeom>
                  <a:avLst/>
                  <a:gdLst>
                    <a:gd name="T0" fmla="*/ 26 w 34"/>
                    <a:gd name="T1" fmla="*/ 1 h 26"/>
                    <a:gd name="T2" fmla="*/ 14 w 34"/>
                    <a:gd name="T3" fmla="*/ 12 h 26"/>
                    <a:gd name="T4" fmla="*/ 11 w 34"/>
                    <a:gd name="T5" fmla="*/ 11 h 26"/>
                    <a:gd name="T6" fmla="*/ 10 w 34"/>
                    <a:gd name="T7" fmla="*/ 10 h 26"/>
                    <a:gd name="T8" fmla="*/ 4 w 34"/>
                    <a:gd name="T9" fmla="*/ 7 h 26"/>
                    <a:gd name="T10" fmla="*/ 1 w 34"/>
                    <a:gd name="T11" fmla="*/ 14 h 26"/>
                    <a:gd name="T12" fmla="*/ 6 w 34"/>
                    <a:gd name="T13" fmla="*/ 23 h 26"/>
                    <a:gd name="T14" fmla="*/ 9 w 34"/>
                    <a:gd name="T15" fmla="*/ 26 h 26"/>
                    <a:gd name="T16" fmla="*/ 10 w 34"/>
                    <a:gd name="T17" fmla="*/ 26 h 26"/>
                    <a:gd name="T18" fmla="*/ 13 w 34"/>
                    <a:gd name="T19" fmla="*/ 25 h 26"/>
                    <a:gd name="T20" fmla="*/ 32 w 34"/>
                    <a:gd name="T21" fmla="*/ 8 h 26"/>
                    <a:gd name="T22" fmla="*/ 33 w 34"/>
                    <a:gd name="T23" fmla="*/ 2 h 26"/>
                    <a:gd name="T24" fmla="*/ 26 w 34"/>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6">
                      <a:moveTo>
                        <a:pt x="26" y="1"/>
                      </a:moveTo>
                      <a:cubicBezTo>
                        <a:pt x="14" y="12"/>
                        <a:pt x="14" y="12"/>
                        <a:pt x="14" y="12"/>
                      </a:cubicBezTo>
                      <a:cubicBezTo>
                        <a:pt x="13" y="13"/>
                        <a:pt x="11" y="12"/>
                        <a:pt x="11" y="11"/>
                      </a:cubicBezTo>
                      <a:cubicBezTo>
                        <a:pt x="10" y="10"/>
                        <a:pt x="10" y="10"/>
                        <a:pt x="10" y="10"/>
                      </a:cubicBezTo>
                      <a:cubicBezTo>
                        <a:pt x="9" y="8"/>
                        <a:pt x="7" y="7"/>
                        <a:pt x="4" y="7"/>
                      </a:cubicBezTo>
                      <a:cubicBezTo>
                        <a:pt x="2" y="8"/>
                        <a:pt x="0" y="11"/>
                        <a:pt x="1" y="14"/>
                      </a:cubicBezTo>
                      <a:cubicBezTo>
                        <a:pt x="6" y="23"/>
                        <a:pt x="6" y="23"/>
                        <a:pt x="6" y="23"/>
                      </a:cubicBezTo>
                      <a:cubicBezTo>
                        <a:pt x="6" y="25"/>
                        <a:pt x="7" y="25"/>
                        <a:pt x="9" y="26"/>
                      </a:cubicBezTo>
                      <a:cubicBezTo>
                        <a:pt x="9" y="26"/>
                        <a:pt x="10" y="26"/>
                        <a:pt x="10" y="26"/>
                      </a:cubicBezTo>
                      <a:cubicBezTo>
                        <a:pt x="11" y="26"/>
                        <a:pt x="12" y="25"/>
                        <a:pt x="13" y="25"/>
                      </a:cubicBezTo>
                      <a:cubicBezTo>
                        <a:pt x="32" y="8"/>
                        <a:pt x="32" y="8"/>
                        <a:pt x="32" y="8"/>
                      </a:cubicBezTo>
                      <a:cubicBezTo>
                        <a:pt x="34" y="7"/>
                        <a:pt x="34" y="4"/>
                        <a:pt x="33" y="2"/>
                      </a:cubicBezTo>
                      <a:cubicBezTo>
                        <a:pt x="31" y="0"/>
                        <a:pt x="28" y="0"/>
                        <a:pt x="2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34" name="Freeform 334">
                  <a:extLst>
                    <a:ext uri="{FF2B5EF4-FFF2-40B4-BE49-F238E27FC236}">
                      <a16:creationId xmlns:a16="http://schemas.microsoft.com/office/drawing/2014/main" id="{B1EEC200-454F-41AE-A904-DEA44E378E9F}"/>
                    </a:ext>
                  </a:extLst>
                </p:cNvPr>
                <p:cNvSpPr>
                  <a:spLocks/>
                </p:cNvSpPr>
                <p:nvPr/>
              </p:nvSpPr>
              <p:spPr bwMode="auto">
                <a:xfrm>
                  <a:off x="1182" y="3998"/>
                  <a:ext cx="87" cy="19"/>
                </a:xfrm>
                <a:custGeom>
                  <a:avLst/>
                  <a:gdLst>
                    <a:gd name="T0" fmla="*/ 6 w 60"/>
                    <a:gd name="T1" fmla="*/ 0 h 13"/>
                    <a:gd name="T2" fmla="*/ 0 w 60"/>
                    <a:gd name="T3" fmla="*/ 7 h 13"/>
                    <a:gd name="T4" fmla="*/ 6 w 60"/>
                    <a:gd name="T5" fmla="*/ 13 h 13"/>
                    <a:gd name="T6" fmla="*/ 54 w 60"/>
                    <a:gd name="T7" fmla="*/ 12 h 13"/>
                    <a:gd name="T8" fmla="*/ 60 w 60"/>
                    <a:gd name="T9" fmla="*/ 6 h 13"/>
                    <a:gd name="T10" fmla="*/ 54 w 60"/>
                    <a:gd name="T11" fmla="*/ 0 h 13"/>
                    <a:gd name="T12" fmla="*/ 6 w 6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0" h="13">
                      <a:moveTo>
                        <a:pt x="6" y="0"/>
                      </a:moveTo>
                      <a:cubicBezTo>
                        <a:pt x="2" y="0"/>
                        <a:pt x="0" y="3"/>
                        <a:pt x="0" y="7"/>
                      </a:cubicBezTo>
                      <a:cubicBezTo>
                        <a:pt x="0" y="10"/>
                        <a:pt x="2" y="13"/>
                        <a:pt x="6" y="13"/>
                      </a:cubicBezTo>
                      <a:cubicBezTo>
                        <a:pt x="54" y="12"/>
                        <a:pt x="54" y="12"/>
                        <a:pt x="54" y="12"/>
                      </a:cubicBezTo>
                      <a:cubicBezTo>
                        <a:pt x="57" y="12"/>
                        <a:pt x="60" y="10"/>
                        <a:pt x="60" y="6"/>
                      </a:cubicBezTo>
                      <a:cubicBezTo>
                        <a:pt x="60" y="3"/>
                        <a:pt x="57" y="0"/>
                        <a:pt x="54" y="0"/>
                      </a:cubicBez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35" name="Freeform 335">
                  <a:extLst>
                    <a:ext uri="{FF2B5EF4-FFF2-40B4-BE49-F238E27FC236}">
                      <a16:creationId xmlns:a16="http://schemas.microsoft.com/office/drawing/2014/main" id="{A14189CD-00D4-494A-B2A6-D7BA6AD22D68}"/>
                    </a:ext>
                  </a:extLst>
                </p:cNvPr>
                <p:cNvSpPr>
                  <a:spLocks/>
                </p:cNvSpPr>
                <p:nvPr/>
              </p:nvSpPr>
              <p:spPr bwMode="auto">
                <a:xfrm>
                  <a:off x="1179" y="3800"/>
                  <a:ext cx="174" cy="18"/>
                </a:xfrm>
                <a:custGeom>
                  <a:avLst/>
                  <a:gdLst>
                    <a:gd name="T0" fmla="*/ 114 w 120"/>
                    <a:gd name="T1" fmla="*/ 0 h 13"/>
                    <a:gd name="T2" fmla="*/ 6 w 120"/>
                    <a:gd name="T3" fmla="*/ 1 h 13"/>
                    <a:gd name="T4" fmla="*/ 0 w 120"/>
                    <a:gd name="T5" fmla="*/ 7 h 13"/>
                    <a:gd name="T6" fmla="*/ 6 w 120"/>
                    <a:gd name="T7" fmla="*/ 13 h 13"/>
                    <a:gd name="T8" fmla="*/ 114 w 120"/>
                    <a:gd name="T9" fmla="*/ 13 h 13"/>
                    <a:gd name="T10" fmla="*/ 120 w 120"/>
                    <a:gd name="T11" fmla="*/ 6 h 13"/>
                    <a:gd name="T12" fmla="*/ 114 w 1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0" h="13">
                      <a:moveTo>
                        <a:pt x="114" y="0"/>
                      </a:moveTo>
                      <a:cubicBezTo>
                        <a:pt x="6" y="1"/>
                        <a:pt x="6" y="1"/>
                        <a:pt x="6" y="1"/>
                      </a:cubicBezTo>
                      <a:cubicBezTo>
                        <a:pt x="3" y="1"/>
                        <a:pt x="0" y="3"/>
                        <a:pt x="0" y="7"/>
                      </a:cubicBezTo>
                      <a:cubicBezTo>
                        <a:pt x="0" y="10"/>
                        <a:pt x="3" y="13"/>
                        <a:pt x="6" y="13"/>
                      </a:cubicBezTo>
                      <a:cubicBezTo>
                        <a:pt x="114" y="13"/>
                        <a:pt x="114" y="13"/>
                        <a:pt x="114" y="13"/>
                      </a:cubicBezTo>
                      <a:cubicBezTo>
                        <a:pt x="117" y="13"/>
                        <a:pt x="120" y="10"/>
                        <a:pt x="120" y="6"/>
                      </a:cubicBezTo>
                      <a:cubicBezTo>
                        <a:pt x="120" y="3"/>
                        <a:pt x="117" y="0"/>
                        <a:pt x="1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36" name="Freeform 336">
                  <a:extLst>
                    <a:ext uri="{FF2B5EF4-FFF2-40B4-BE49-F238E27FC236}">
                      <a16:creationId xmlns:a16="http://schemas.microsoft.com/office/drawing/2014/main" id="{A4EE8AE3-D903-4869-ABAF-88487CA97DEF}"/>
                    </a:ext>
                  </a:extLst>
                </p:cNvPr>
                <p:cNvSpPr>
                  <a:spLocks/>
                </p:cNvSpPr>
                <p:nvPr/>
              </p:nvSpPr>
              <p:spPr bwMode="auto">
                <a:xfrm>
                  <a:off x="1179" y="3841"/>
                  <a:ext cx="174" cy="19"/>
                </a:xfrm>
                <a:custGeom>
                  <a:avLst/>
                  <a:gdLst>
                    <a:gd name="T0" fmla="*/ 114 w 120"/>
                    <a:gd name="T1" fmla="*/ 0 h 13"/>
                    <a:gd name="T2" fmla="*/ 6 w 120"/>
                    <a:gd name="T3" fmla="*/ 1 h 13"/>
                    <a:gd name="T4" fmla="*/ 0 w 120"/>
                    <a:gd name="T5" fmla="*/ 7 h 13"/>
                    <a:gd name="T6" fmla="*/ 6 w 120"/>
                    <a:gd name="T7" fmla="*/ 13 h 13"/>
                    <a:gd name="T8" fmla="*/ 114 w 120"/>
                    <a:gd name="T9" fmla="*/ 13 h 13"/>
                    <a:gd name="T10" fmla="*/ 120 w 120"/>
                    <a:gd name="T11" fmla="*/ 7 h 13"/>
                    <a:gd name="T12" fmla="*/ 114 w 1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0" h="13">
                      <a:moveTo>
                        <a:pt x="114" y="0"/>
                      </a:moveTo>
                      <a:cubicBezTo>
                        <a:pt x="6" y="1"/>
                        <a:pt x="6" y="1"/>
                        <a:pt x="6" y="1"/>
                      </a:cubicBezTo>
                      <a:cubicBezTo>
                        <a:pt x="3" y="1"/>
                        <a:pt x="0" y="4"/>
                        <a:pt x="0" y="7"/>
                      </a:cubicBezTo>
                      <a:cubicBezTo>
                        <a:pt x="0" y="10"/>
                        <a:pt x="3" y="13"/>
                        <a:pt x="6" y="13"/>
                      </a:cubicBezTo>
                      <a:cubicBezTo>
                        <a:pt x="114" y="13"/>
                        <a:pt x="114" y="13"/>
                        <a:pt x="114" y="13"/>
                      </a:cubicBezTo>
                      <a:cubicBezTo>
                        <a:pt x="117" y="13"/>
                        <a:pt x="120" y="10"/>
                        <a:pt x="120" y="7"/>
                      </a:cubicBezTo>
                      <a:cubicBezTo>
                        <a:pt x="120" y="3"/>
                        <a:pt x="117" y="0"/>
                        <a:pt x="1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37" name="Freeform 337">
                  <a:extLst>
                    <a:ext uri="{FF2B5EF4-FFF2-40B4-BE49-F238E27FC236}">
                      <a16:creationId xmlns:a16="http://schemas.microsoft.com/office/drawing/2014/main" id="{8A41968B-D0C6-4B77-BA79-747B5A86A65E}"/>
                    </a:ext>
                  </a:extLst>
                </p:cNvPr>
                <p:cNvSpPr>
                  <a:spLocks/>
                </p:cNvSpPr>
                <p:nvPr/>
              </p:nvSpPr>
              <p:spPr bwMode="auto">
                <a:xfrm>
                  <a:off x="1179" y="3885"/>
                  <a:ext cx="174" cy="17"/>
                </a:xfrm>
                <a:custGeom>
                  <a:avLst/>
                  <a:gdLst>
                    <a:gd name="T0" fmla="*/ 114 w 120"/>
                    <a:gd name="T1" fmla="*/ 0 h 12"/>
                    <a:gd name="T2" fmla="*/ 6 w 120"/>
                    <a:gd name="T3" fmla="*/ 0 h 12"/>
                    <a:gd name="T4" fmla="*/ 0 w 120"/>
                    <a:gd name="T5" fmla="*/ 6 h 12"/>
                    <a:gd name="T6" fmla="*/ 6 w 120"/>
                    <a:gd name="T7" fmla="*/ 12 h 12"/>
                    <a:gd name="T8" fmla="*/ 114 w 120"/>
                    <a:gd name="T9" fmla="*/ 12 h 12"/>
                    <a:gd name="T10" fmla="*/ 120 w 120"/>
                    <a:gd name="T11" fmla="*/ 6 h 12"/>
                    <a:gd name="T12" fmla="*/ 114 w 1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0"/>
                      </a:moveTo>
                      <a:cubicBezTo>
                        <a:pt x="6" y="0"/>
                        <a:pt x="6" y="0"/>
                        <a:pt x="6" y="0"/>
                      </a:cubicBezTo>
                      <a:cubicBezTo>
                        <a:pt x="3" y="0"/>
                        <a:pt x="0" y="3"/>
                        <a:pt x="0" y="6"/>
                      </a:cubicBezTo>
                      <a:cubicBezTo>
                        <a:pt x="0" y="10"/>
                        <a:pt x="3" y="12"/>
                        <a:pt x="6" y="12"/>
                      </a:cubicBezTo>
                      <a:cubicBezTo>
                        <a:pt x="114" y="12"/>
                        <a:pt x="114" y="12"/>
                        <a:pt x="114" y="12"/>
                      </a:cubicBezTo>
                      <a:cubicBezTo>
                        <a:pt x="117" y="12"/>
                        <a:pt x="120" y="9"/>
                        <a:pt x="120" y="6"/>
                      </a:cubicBezTo>
                      <a:cubicBezTo>
                        <a:pt x="120" y="2"/>
                        <a:pt x="117" y="0"/>
                        <a:pt x="1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38" name="Freeform 338">
                  <a:extLst>
                    <a:ext uri="{FF2B5EF4-FFF2-40B4-BE49-F238E27FC236}">
                      <a16:creationId xmlns:a16="http://schemas.microsoft.com/office/drawing/2014/main" id="{22C8B519-48CE-4F52-BA09-C1E97FB37152}"/>
                    </a:ext>
                  </a:extLst>
                </p:cNvPr>
                <p:cNvSpPr>
                  <a:spLocks/>
                </p:cNvSpPr>
                <p:nvPr/>
              </p:nvSpPr>
              <p:spPr bwMode="auto">
                <a:xfrm>
                  <a:off x="1179" y="3926"/>
                  <a:ext cx="174" cy="19"/>
                </a:xfrm>
                <a:custGeom>
                  <a:avLst/>
                  <a:gdLst>
                    <a:gd name="T0" fmla="*/ 120 w 120"/>
                    <a:gd name="T1" fmla="*/ 6 h 13"/>
                    <a:gd name="T2" fmla="*/ 114 w 120"/>
                    <a:gd name="T3" fmla="*/ 0 h 13"/>
                    <a:gd name="T4" fmla="*/ 6 w 120"/>
                    <a:gd name="T5" fmla="*/ 0 h 13"/>
                    <a:gd name="T6" fmla="*/ 0 w 120"/>
                    <a:gd name="T7" fmla="*/ 7 h 13"/>
                    <a:gd name="T8" fmla="*/ 6 w 120"/>
                    <a:gd name="T9" fmla="*/ 13 h 13"/>
                    <a:gd name="T10" fmla="*/ 114 w 120"/>
                    <a:gd name="T11" fmla="*/ 12 h 13"/>
                    <a:gd name="T12" fmla="*/ 120 w 120"/>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20" h="13">
                      <a:moveTo>
                        <a:pt x="120" y="6"/>
                      </a:moveTo>
                      <a:cubicBezTo>
                        <a:pt x="120" y="3"/>
                        <a:pt x="117" y="0"/>
                        <a:pt x="114" y="0"/>
                      </a:cubicBezTo>
                      <a:cubicBezTo>
                        <a:pt x="6" y="0"/>
                        <a:pt x="6" y="0"/>
                        <a:pt x="6" y="0"/>
                      </a:cubicBezTo>
                      <a:cubicBezTo>
                        <a:pt x="3" y="0"/>
                        <a:pt x="0" y="3"/>
                        <a:pt x="0" y="7"/>
                      </a:cubicBezTo>
                      <a:cubicBezTo>
                        <a:pt x="0" y="10"/>
                        <a:pt x="3" y="13"/>
                        <a:pt x="6" y="13"/>
                      </a:cubicBezTo>
                      <a:cubicBezTo>
                        <a:pt x="114" y="12"/>
                        <a:pt x="114" y="12"/>
                        <a:pt x="114" y="12"/>
                      </a:cubicBezTo>
                      <a:cubicBezTo>
                        <a:pt x="117" y="12"/>
                        <a:pt x="120" y="9"/>
                        <a:pt x="120"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NZ" sz="1600"/>
                </a:p>
              </p:txBody>
            </p:sp>
          </p:grpSp>
        </p:grpSp>
        <p:grpSp>
          <p:nvGrpSpPr>
            <p:cNvPr id="194" name="Group 193">
              <a:extLst>
                <a:ext uri="{FF2B5EF4-FFF2-40B4-BE49-F238E27FC236}">
                  <a16:creationId xmlns:a16="http://schemas.microsoft.com/office/drawing/2014/main" id="{1281C07C-AEB2-4864-BA3E-FF47F2751022}"/>
                </a:ext>
              </a:extLst>
            </p:cNvPr>
            <p:cNvGrpSpPr/>
            <p:nvPr/>
          </p:nvGrpSpPr>
          <p:grpSpPr>
            <a:xfrm>
              <a:off x="7088264" y="2022278"/>
              <a:ext cx="790248" cy="775966"/>
              <a:chOff x="7286093" y="3496996"/>
              <a:chExt cx="950736" cy="933554"/>
            </a:xfrm>
          </p:grpSpPr>
          <p:sp>
            <p:nvSpPr>
              <p:cNvPr id="149" name="Oval 148">
                <a:extLst>
                  <a:ext uri="{FF2B5EF4-FFF2-40B4-BE49-F238E27FC236}">
                    <a16:creationId xmlns:a16="http://schemas.microsoft.com/office/drawing/2014/main" id="{8662B906-5DD5-49FC-957F-F583D20B75AF}"/>
                  </a:ext>
                </a:extLst>
              </p:cNvPr>
              <p:cNvSpPr/>
              <p:nvPr/>
            </p:nvSpPr>
            <p:spPr bwMode="auto">
              <a:xfrm>
                <a:off x="7325828" y="3530762"/>
                <a:ext cx="892781" cy="876900"/>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1600" kern="0">
                  <a:solidFill>
                    <a:srgbClr val="000000"/>
                  </a:solidFill>
                  <a:ea typeface="ＭＳ Ｐゴシック" pitchFamily="-107" charset="-128"/>
                  <a:cs typeface="ＭＳ Ｐゴシック" pitchFamily="-107" charset="-128"/>
                </a:endParaRPr>
              </a:p>
            </p:txBody>
          </p:sp>
          <p:grpSp>
            <p:nvGrpSpPr>
              <p:cNvPr id="150" name="Group 149">
                <a:extLst>
                  <a:ext uri="{FF2B5EF4-FFF2-40B4-BE49-F238E27FC236}">
                    <a16:creationId xmlns:a16="http://schemas.microsoft.com/office/drawing/2014/main" id="{2A7F4A94-97E4-4EEC-B7AF-4A41C466A03C}"/>
                  </a:ext>
                </a:extLst>
              </p:cNvPr>
              <p:cNvGrpSpPr>
                <a:grpSpLocks noChangeAspect="1"/>
              </p:cNvGrpSpPr>
              <p:nvPr/>
            </p:nvGrpSpPr>
            <p:grpSpPr bwMode="auto">
              <a:xfrm>
                <a:off x="7286093" y="3496996"/>
                <a:ext cx="950736" cy="933554"/>
                <a:chOff x="6518" y="2261"/>
                <a:chExt cx="830" cy="815"/>
              </a:xfrm>
              <a:solidFill>
                <a:srgbClr val="C00000"/>
              </a:solidFill>
            </p:grpSpPr>
            <p:sp>
              <p:nvSpPr>
                <p:cNvPr id="151" name="Freeform 245">
                  <a:extLst>
                    <a:ext uri="{FF2B5EF4-FFF2-40B4-BE49-F238E27FC236}">
                      <a16:creationId xmlns:a16="http://schemas.microsoft.com/office/drawing/2014/main" id="{1D849EE6-2BEE-44A4-BB52-E38708AC1792}"/>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52" name="Freeform 246">
                  <a:extLst>
                    <a:ext uri="{FF2B5EF4-FFF2-40B4-BE49-F238E27FC236}">
                      <a16:creationId xmlns:a16="http://schemas.microsoft.com/office/drawing/2014/main" id="{75992990-6D16-4517-92A5-248443D5DED0}"/>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53" name="Freeform 247">
                  <a:extLst>
                    <a:ext uri="{FF2B5EF4-FFF2-40B4-BE49-F238E27FC236}">
                      <a16:creationId xmlns:a16="http://schemas.microsoft.com/office/drawing/2014/main" id="{DFF7395C-7236-4F6B-AAE1-D53F0B936620}"/>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sp>
            <p:nvSpPr>
              <p:cNvPr id="147" name="Freeform 108">
                <a:extLst>
                  <a:ext uri="{FF2B5EF4-FFF2-40B4-BE49-F238E27FC236}">
                    <a16:creationId xmlns:a16="http://schemas.microsoft.com/office/drawing/2014/main" id="{E2AC9924-A236-4B53-8269-B7B355C8404F}"/>
                  </a:ext>
                </a:extLst>
              </p:cNvPr>
              <p:cNvSpPr>
                <a:spLocks noEditPoints="1"/>
              </p:cNvSpPr>
              <p:nvPr/>
            </p:nvSpPr>
            <p:spPr bwMode="auto">
              <a:xfrm>
                <a:off x="7684802" y="3856819"/>
                <a:ext cx="409082" cy="413203"/>
              </a:xfrm>
              <a:custGeom>
                <a:avLst/>
                <a:gdLst>
                  <a:gd name="T0" fmla="*/ 155 w 452"/>
                  <a:gd name="T1" fmla="*/ 225 h 452"/>
                  <a:gd name="T2" fmla="*/ 225 w 452"/>
                  <a:gd name="T3" fmla="*/ 155 h 452"/>
                  <a:gd name="T4" fmla="*/ 122 w 452"/>
                  <a:gd name="T5" fmla="*/ 225 h 452"/>
                  <a:gd name="T6" fmla="*/ 225 w 452"/>
                  <a:gd name="T7" fmla="*/ 329 h 452"/>
                  <a:gd name="T8" fmla="*/ 103 w 452"/>
                  <a:gd name="T9" fmla="*/ 75 h 452"/>
                  <a:gd name="T10" fmla="*/ 100 w 452"/>
                  <a:gd name="T11" fmla="*/ 75 h 452"/>
                  <a:gd name="T12" fmla="*/ 77 w 452"/>
                  <a:gd name="T13" fmla="*/ 98 h 452"/>
                  <a:gd name="T14" fmla="*/ 77 w 452"/>
                  <a:gd name="T15" fmla="*/ 98 h 452"/>
                  <a:gd name="T16" fmla="*/ 77 w 452"/>
                  <a:gd name="T17" fmla="*/ 102 h 452"/>
                  <a:gd name="T18" fmla="*/ 103 w 452"/>
                  <a:gd name="T19" fmla="*/ 376 h 452"/>
                  <a:gd name="T20" fmla="*/ 100 w 452"/>
                  <a:gd name="T21" fmla="*/ 376 h 452"/>
                  <a:gd name="T22" fmla="*/ 100 w 452"/>
                  <a:gd name="T23" fmla="*/ 376 h 452"/>
                  <a:gd name="T24" fmla="*/ 242 w 452"/>
                  <a:gd name="T25" fmla="*/ 419 h 452"/>
                  <a:gd name="T26" fmla="*/ 309 w 452"/>
                  <a:gd name="T27" fmla="*/ 352 h 452"/>
                  <a:gd name="T28" fmla="*/ 374 w 452"/>
                  <a:gd name="T29" fmla="*/ 351 h 452"/>
                  <a:gd name="T30" fmla="*/ 374 w 452"/>
                  <a:gd name="T31" fmla="*/ 255 h 452"/>
                  <a:gd name="T32" fmla="*/ 419 w 452"/>
                  <a:gd name="T33" fmla="*/ 210 h 452"/>
                  <a:gd name="T34" fmla="*/ 352 w 452"/>
                  <a:gd name="T35" fmla="*/ 143 h 452"/>
                  <a:gd name="T36" fmla="*/ 350 w 452"/>
                  <a:gd name="T37" fmla="*/ 79 h 452"/>
                  <a:gd name="T38" fmla="*/ 255 w 452"/>
                  <a:gd name="T39" fmla="*/ 78 h 452"/>
                  <a:gd name="T40" fmla="*/ 210 w 452"/>
                  <a:gd name="T41" fmla="*/ 33 h 452"/>
                  <a:gd name="T42" fmla="*/ 143 w 452"/>
                  <a:gd name="T43" fmla="*/ 99 h 452"/>
                  <a:gd name="T44" fmla="*/ 78 w 452"/>
                  <a:gd name="T45" fmla="*/ 100 h 452"/>
                  <a:gd name="T46" fmla="*/ 78 w 452"/>
                  <a:gd name="T47" fmla="*/ 196 h 452"/>
                  <a:gd name="T48" fmla="*/ 46 w 452"/>
                  <a:gd name="T49" fmla="*/ 210 h 452"/>
                  <a:gd name="T50" fmla="*/ 75 w 452"/>
                  <a:gd name="T51" fmla="*/ 242 h 452"/>
                  <a:gd name="T52" fmla="*/ 108 w 452"/>
                  <a:gd name="T53" fmla="*/ 321 h 452"/>
                  <a:gd name="T54" fmla="*/ 131 w 452"/>
                  <a:gd name="T55" fmla="*/ 344 h 452"/>
                  <a:gd name="T56" fmla="*/ 210 w 452"/>
                  <a:gd name="T57" fmla="*/ 377 h 452"/>
                  <a:gd name="T58" fmla="*/ 245 w 452"/>
                  <a:gd name="T59" fmla="*/ 452 h 452"/>
                  <a:gd name="T60" fmla="*/ 177 w 452"/>
                  <a:gd name="T61" fmla="*/ 404 h 452"/>
                  <a:gd name="T62" fmla="*/ 102 w 452"/>
                  <a:gd name="T63" fmla="*/ 408 h 452"/>
                  <a:gd name="T64" fmla="*/ 53 w 452"/>
                  <a:gd name="T65" fmla="*/ 372 h 452"/>
                  <a:gd name="T66" fmla="*/ 65 w 452"/>
                  <a:gd name="T67" fmla="*/ 316 h 452"/>
                  <a:gd name="T68" fmla="*/ 0 w 452"/>
                  <a:gd name="T69" fmla="*/ 245 h 452"/>
                  <a:gd name="T70" fmla="*/ 13 w 452"/>
                  <a:gd name="T71" fmla="*/ 175 h 452"/>
                  <a:gd name="T72" fmla="*/ 53 w 452"/>
                  <a:gd name="T73" fmla="*/ 122 h 452"/>
                  <a:gd name="T74" fmla="*/ 80 w 452"/>
                  <a:gd name="T75" fmla="*/ 52 h 452"/>
                  <a:gd name="T76" fmla="*/ 123 w 452"/>
                  <a:gd name="T77" fmla="*/ 52 h 452"/>
                  <a:gd name="T78" fmla="*/ 177 w 452"/>
                  <a:gd name="T79" fmla="*/ 30 h 452"/>
                  <a:gd name="T80" fmla="*/ 275 w 452"/>
                  <a:gd name="T81" fmla="*/ 30 h 452"/>
                  <a:gd name="T82" fmla="*/ 329 w 452"/>
                  <a:gd name="T83" fmla="*/ 53 h 452"/>
                  <a:gd name="T84" fmla="*/ 399 w 452"/>
                  <a:gd name="T85" fmla="*/ 124 h 452"/>
                  <a:gd name="T86" fmla="*/ 422 w 452"/>
                  <a:gd name="T87" fmla="*/ 177 h 452"/>
                  <a:gd name="T88" fmla="*/ 422 w 452"/>
                  <a:gd name="T89" fmla="*/ 275 h 452"/>
                  <a:gd name="T90" fmla="*/ 399 w 452"/>
                  <a:gd name="T91" fmla="*/ 329 h 452"/>
                  <a:gd name="T92" fmla="*/ 329 w 452"/>
                  <a:gd name="T93" fmla="*/ 399 h 452"/>
                  <a:gd name="T94" fmla="*/ 275 w 452"/>
                  <a:gd name="T95" fmla="*/ 4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452">
                    <a:moveTo>
                      <a:pt x="225" y="155"/>
                    </a:moveTo>
                    <a:lnTo>
                      <a:pt x="225" y="155"/>
                    </a:lnTo>
                    <a:cubicBezTo>
                      <a:pt x="186" y="155"/>
                      <a:pt x="155" y="187"/>
                      <a:pt x="155" y="225"/>
                    </a:cubicBezTo>
                    <a:cubicBezTo>
                      <a:pt x="155" y="265"/>
                      <a:pt x="186" y="296"/>
                      <a:pt x="225" y="296"/>
                    </a:cubicBezTo>
                    <a:cubicBezTo>
                      <a:pt x="265" y="296"/>
                      <a:pt x="295" y="265"/>
                      <a:pt x="295" y="225"/>
                    </a:cubicBezTo>
                    <a:cubicBezTo>
                      <a:pt x="295" y="186"/>
                      <a:pt x="265" y="155"/>
                      <a:pt x="225" y="155"/>
                    </a:cubicBezTo>
                    <a:close/>
                    <a:moveTo>
                      <a:pt x="225" y="329"/>
                    </a:moveTo>
                    <a:lnTo>
                      <a:pt x="225" y="329"/>
                    </a:lnTo>
                    <a:cubicBezTo>
                      <a:pt x="167" y="329"/>
                      <a:pt x="122" y="283"/>
                      <a:pt x="122" y="225"/>
                    </a:cubicBezTo>
                    <a:cubicBezTo>
                      <a:pt x="122" y="168"/>
                      <a:pt x="168" y="122"/>
                      <a:pt x="225" y="122"/>
                    </a:cubicBezTo>
                    <a:cubicBezTo>
                      <a:pt x="283" y="122"/>
                      <a:pt x="329" y="167"/>
                      <a:pt x="329" y="225"/>
                    </a:cubicBezTo>
                    <a:cubicBezTo>
                      <a:pt x="329" y="283"/>
                      <a:pt x="283" y="329"/>
                      <a:pt x="225" y="329"/>
                    </a:cubicBezTo>
                    <a:close/>
                    <a:moveTo>
                      <a:pt x="103" y="75"/>
                    </a:moveTo>
                    <a:lnTo>
                      <a:pt x="103" y="75"/>
                    </a:lnTo>
                    <a:lnTo>
                      <a:pt x="103" y="75"/>
                    </a:lnTo>
                    <a:cubicBezTo>
                      <a:pt x="103" y="75"/>
                      <a:pt x="103" y="75"/>
                      <a:pt x="103" y="75"/>
                    </a:cubicBezTo>
                    <a:close/>
                    <a:moveTo>
                      <a:pt x="100" y="75"/>
                    </a:moveTo>
                    <a:lnTo>
                      <a:pt x="100" y="75"/>
                    </a:lnTo>
                    <a:cubicBezTo>
                      <a:pt x="100" y="75"/>
                      <a:pt x="100" y="75"/>
                      <a:pt x="100" y="75"/>
                    </a:cubicBezTo>
                    <a:lnTo>
                      <a:pt x="100" y="75"/>
                    </a:lnTo>
                    <a:close/>
                    <a:moveTo>
                      <a:pt x="77" y="98"/>
                    </a:moveTo>
                    <a:lnTo>
                      <a:pt x="77" y="98"/>
                    </a:lnTo>
                    <a:lnTo>
                      <a:pt x="77" y="98"/>
                    </a:lnTo>
                    <a:cubicBezTo>
                      <a:pt x="77" y="98"/>
                      <a:pt x="77" y="98"/>
                      <a:pt x="77" y="98"/>
                    </a:cubicBezTo>
                    <a:close/>
                    <a:moveTo>
                      <a:pt x="77" y="102"/>
                    </a:moveTo>
                    <a:lnTo>
                      <a:pt x="77" y="102"/>
                    </a:lnTo>
                    <a:lnTo>
                      <a:pt x="77" y="102"/>
                    </a:lnTo>
                    <a:cubicBezTo>
                      <a:pt x="77" y="102"/>
                      <a:pt x="77" y="102"/>
                      <a:pt x="77" y="102"/>
                    </a:cubicBezTo>
                    <a:close/>
                    <a:moveTo>
                      <a:pt x="103" y="376"/>
                    </a:moveTo>
                    <a:lnTo>
                      <a:pt x="103" y="376"/>
                    </a:lnTo>
                    <a:lnTo>
                      <a:pt x="103" y="376"/>
                    </a:lnTo>
                    <a:cubicBezTo>
                      <a:pt x="103" y="376"/>
                      <a:pt x="103" y="376"/>
                      <a:pt x="103" y="376"/>
                    </a:cubicBezTo>
                    <a:close/>
                    <a:moveTo>
                      <a:pt x="100" y="376"/>
                    </a:moveTo>
                    <a:lnTo>
                      <a:pt x="100" y="376"/>
                    </a:lnTo>
                    <a:cubicBezTo>
                      <a:pt x="100" y="376"/>
                      <a:pt x="100" y="376"/>
                      <a:pt x="100" y="376"/>
                    </a:cubicBezTo>
                    <a:lnTo>
                      <a:pt x="100" y="376"/>
                    </a:lnTo>
                    <a:close/>
                    <a:moveTo>
                      <a:pt x="210" y="419"/>
                    </a:moveTo>
                    <a:lnTo>
                      <a:pt x="210" y="419"/>
                    </a:lnTo>
                    <a:lnTo>
                      <a:pt x="242" y="419"/>
                    </a:lnTo>
                    <a:lnTo>
                      <a:pt x="242" y="377"/>
                    </a:lnTo>
                    <a:lnTo>
                      <a:pt x="255" y="374"/>
                    </a:lnTo>
                    <a:cubicBezTo>
                      <a:pt x="276" y="370"/>
                      <a:pt x="295" y="362"/>
                      <a:pt x="309" y="352"/>
                    </a:cubicBezTo>
                    <a:lnTo>
                      <a:pt x="321" y="344"/>
                    </a:lnTo>
                    <a:lnTo>
                      <a:pt x="350" y="374"/>
                    </a:lnTo>
                    <a:lnTo>
                      <a:pt x="374" y="351"/>
                    </a:lnTo>
                    <a:lnTo>
                      <a:pt x="344" y="321"/>
                    </a:lnTo>
                    <a:lnTo>
                      <a:pt x="351" y="310"/>
                    </a:lnTo>
                    <a:cubicBezTo>
                      <a:pt x="362" y="293"/>
                      <a:pt x="370" y="275"/>
                      <a:pt x="374" y="255"/>
                    </a:cubicBezTo>
                    <a:lnTo>
                      <a:pt x="377" y="242"/>
                    </a:lnTo>
                    <a:lnTo>
                      <a:pt x="419" y="242"/>
                    </a:lnTo>
                    <a:lnTo>
                      <a:pt x="419" y="210"/>
                    </a:lnTo>
                    <a:lnTo>
                      <a:pt x="377" y="210"/>
                    </a:lnTo>
                    <a:lnTo>
                      <a:pt x="374" y="197"/>
                    </a:lnTo>
                    <a:cubicBezTo>
                      <a:pt x="369" y="176"/>
                      <a:pt x="361" y="157"/>
                      <a:pt x="352" y="143"/>
                    </a:cubicBezTo>
                    <a:lnTo>
                      <a:pt x="344" y="132"/>
                    </a:lnTo>
                    <a:lnTo>
                      <a:pt x="374" y="102"/>
                    </a:lnTo>
                    <a:lnTo>
                      <a:pt x="350" y="79"/>
                    </a:lnTo>
                    <a:lnTo>
                      <a:pt x="321" y="108"/>
                    </a:lnTo>
                    <a:lnTo>
                      <a:pt x="310" y="101"/>
                    </a:lnTo>
                    <a:cubicBezTo>
                      <a:pt x="293" y="90"/>
                      <a:pt x="275" y="83"/>
                      <a:pt x="255" y="78"/>
                    </a:cubicBezTo>
                    <a:lnTo>
                      <a:pt x="242" y="75"/>
                    </a:lnTo>
                    <a:lnTo>
                      <a:pt x="242" y="33"/>
                    </a:lnTo>
                    <a:lnTo>
                      <a:pt x="210" y="33"/>
                    </a:lnTo>
                    <a:lnTo>
                      <a:pt x="210" y="73"/>
                    </a:lnTo>
                    <a:lnTo>
                      <a:pt x="197" y="76"/>
                    </a:lnTo>
                    <a:cubicBezTo>
                      <a:pt x="176" y="81"/>
                      <a:pt x="157" y="89"/>
                      <a:pt x="143" y="99"/>
                    </a:cubicBezTo>
                    <a:lnTo>
                      <a:pt x="131" y="107"/>
                    </a:lnTo>
                    <a:lnTo>
                      <a:pt x="102" y="77"/>
                    </a:lnTo>
                    <a:lnTo>
                      <a:pt x="78" y="100"/>
                    </a:lnTo>
                    <a:lnTo>
                      <a:pt x="108" y="130"/>
                    </a:lnTo>
                    <a:lnTo>
                      <a:pt x="101" y="141"/>
                    </a:lnTo>
                    <a:cubicBezTo>
                      <a:pt x="90" y="157"/>
                      <a:pt x="82" y="176"/>
                      <a:pt x="78" y="196"/>
                    </a:cubicBezTo>
                    <a:lnTo>
                      <a:pt x="75" y="209"/>
                    </a:lnTo>
                    <a:lnTo>
                      <a:pt x="46" y="209"/>
                    </a:lnTo>
                    <a:lnTo>
                      <a:pt x="46" y="210"/>
                    </a:lnTo>
                    <a:lnTo>
                      <a:pt x="33" y="210"/>
                    </a:lnTo>
                    <a:lnTo>
                      <a:pt x="33" y="242"/>
                    </a:lnTo>
                    <a:lnTo>
                      <a:pt x="75" y="242"/>
                    </a:lnTo>
                    <a:lnTo>
                      <a:pt x="78" y="255"/>
                    </a:lnTo>
                    <a:cubicBezTo>
                      <a:pt x="83" y="276"/>
                      <a:pt x="91" y="296"/>
                      <a:pt x="100" y="309"/>
                    </a:cubicBezTo>
                    <a:lnTo>
                      <a:pt x="108" y="321"/>
                    </a:lnTo>
                    <a:lnTo>
                      <a:pt x="78" y="351"/>
                    </a:lnTo>
                    <a:lnTo>
                      <a:pt x="102" y="374"/>
                    </a:lnTo>
                    <a:lnTo>
                      <a:pt x="131" y="344"/>
                    </a:lnTo>
                    <a:lnTo>
                      <a:pt x="142" y="352"/>
                    </a:lnTo>
                    <a:cubicBezTo>
                      <a:pt x="159" y="362"/>
                      <a:pt x="177" y="370"/>
                      <a:pt x="197" y="374"/>
                    </a:cubicBezTo>
                    <a:lnTo>
                      <a:pt x="210" y="377"/>
                    </a:lnTo>
                    <a:lnTo>
                      <a:pt x="210" y="419"/>
                    </a:lnTo>
                    <a:close/>
                    <a:moveTo>
                      <a:pt x="245" y="452"/>
                    </a:moveTo>
                    <a:lnTo>
                      <a:pt x="245" y="452"/>
                    </a:lnTo>
                    <a:lnTo>
                      <a:pt x="207" y="452"/>
                    </a:lnTo>
                    <a:cubicBezTo>
                      <a:pt x="190" y="452"/>
                      <a:pt x="177" y="439"/>
                      <a:pt x="177" y="422"/>
                    </a:cubicBezTo>
                    <a:lnTo>
                      <a:pt x="177" y="404"/>
                    </a:lnTo>
                    <a:cubicBezTo>
                      <a:pt x="163" y="399"/>
                      <a:pt x="149" y="394"/>
                      <a:pt x="136" y="387"/>
                    </a:cubicBezTo>
                    <a:lnTo>
                      <a:pt x="123" y="399"/>
                    </a:lnTo>
                    <a:cubicBezTo>
                      <a:pt x="118" y="405"/>
                      <a:pt x="110" y="408"/>
                      <a:pt x="102" y="408"/>
                    </a:cubicBezTo>
                    <a:lnTo>
                      <a:pt x="102" y="408"/>
                    </a:lnTo>
                    <a:cubicBezTo>
                      <a:pt x="93" y="408"/>
                      <a:pt x="85" y="405"/>
                      <a:pt x="80" y="399"/>
                    </a:cubicBezTo>
                    <a:lnTo>
                      <a:pt x="53" y="372"/>
                    </a:lnTo>
                    <a:cubicBezTo>
                      <a:pt x="48" y="367"/>
                      <a:pt x="44" y="359"/>
                      <a:pt x="44" y="351"/>
                    </a:cubicBezTo>
                    <a:cubicBezTo>
                      <a:pt x="44" y="342"/>
                      <a:pt x="48" y="334"/>
                      <a:pt x="53" y="329"/>
                    </a:cubicBezTo>
                    <a:lnTo>
                      <a:pt x="65" y="316"/>
                    </a:lnTo>
                    <a:cubicBezTo>
                      <a:pt x="58" y="303"/>
                      <a:pt x="52" y="288"/>
                      <a:pt x="49" y="275"/>
                    </a:cubicBezTo>
                    <a:lnTo>
                      <a:pt x="30" y="275"/>
                    </a:lnTo>
                    <a:cubicBezTo>
                      <a:pt x="13" y="275"/>
                      <a:pt x="0" y="262"/>
                      <a:pt x="0" y="245"/>
                    </a:cubicBezTo>
                    <a:lnTo>
                      <a:pt x="0" y="207"/>
                    </a:lnTo>
                    <a:cubicBezTo>
                      <a:pt x="0" y="196"/>
                      <a:pt x="5" y="187"/>
                      <a:pt x="13" y="182"/>
                    </a:cubicBezTo>
                    <a:lnTo>
                      <a:pt x="13" y="175"/>
                    </a:lnTo>
                    <a:lnTo>
                      <a:pt x="49" y="175"/>
                    </a:lnTo>
                    <a:cubicBezTo>
                      <a:pt x="53" y="161"/>
                      <a:pt x="59" y="147"/>
                      <a:pt x="66" y="135"/>
                    </a:cubicBezTo>
                    <a:lnTo>
                      <a:pt x="53" y="122"/>
                    </a:lnTo>
                    <a:cubicBezTo>
                      <a:pt x="48" y="116"/>
                      <a:pt x="44" y="109"/>
                      <a:pt x="44" y="100"/>
                    </a:cubicBezTo>
                    <a:cubicBezTo>
                      <a:pt x="44" y="92"/>
                      <a:pt x="48" y="84"/>
                      <a:pt x="53" y="78"/>
                    </a:cubicBezTo>
                    <a:lnTo>
                      <a:pt x="80" y="52"/>
                    </a:lnTo>
                    <a:cubicBezTo>
                      <a:pt x="85" y="46"/>
                      <a:pt x="93" y="43"/>
                      <a:pt x="102" y="43"/>
                    </a:cubicBezTo>
                    <a:lnTo>
                      <a:pt x="102" y="43"/>
                    </a:lnTo>
                    <a:cubicBezTo>
                      <a:pt x="110" y="43"/>
                      <a:pt x="118" y="46"/>
                      <a:pt x="123" y="52"/>
                    </a:cubicBezTo>
                    <a:lnTo>
                      <a:pt x="136" y="64"/>
                    </a:lnTo>
                    <a:cubicBezTo>
                      <a:pt x="150" y="56"/>
                      <a:pt x="164" y="51"/>
                      <a:pt x="177" y="47"/>
                    </a:cubicBezTo>
                    <a:lnTo>
                      <a:pt x="177" y="30"/>
                    </a:lnTo>
                    <a:cubicBezTo>
                      <a:pt x="177" y="13"/>
                      <a:pt x="190" y="0"/>
                      <a:pt x="207" y="0"/>
                    </a:cubicBezTo>
                    <a:lnTo>
                      <a:pt x="245" y="0"/>
                    </a:lnTo>
                    <a:cubicBezTo>
                      <a:pt x="262" y="0"/>
                      <a:pt x="275" y="13"/>
                      <a:pt x="275" y="30"/>
                    </a:cubicBezTo>
                    <a:lnTo>
                      <a:pt x="275" y="49"/>
                    </a:lnTo>
                    <a:cubicBezTo>
                      <a:pt x="290" y="53"/>
                      <a:pt x="303" y="59"/>
                      <a:pt x="316" y="66"/>
                    </a:cubicBezTo>
                    <a:lnTo>
                      <a:pt x="329" y="53"/>
                    </a:lnTo>
                    <a:cubicBezTo>
                      <a:pt x="340" y="42"/>
                      <a:pt x="361" y="42"/>
                      <a:pt x="372" y="53"/>
                    </a:cubicBezTo>
                    <a:lnTo>
                      <a:pt x="399" y="80"/>
                    </a:lnTo>
                    <a:cubicBezTo>
                      <a:pt x="411" y="92"/>
                      <a:pt x="411" y="112"/>
                      <a:pt x="399" y="124"/>
                    </a:cubicBezTo>
                    <a:lnTo>
                      <a:pt x="387" y="136"/>
                    </a:lnTo>
                    <a:cubicBezTo>
                      <a:pt x="394" y="150"/>
                      <a:pt x="400" y="164"/>
                      <a:pt x="403" y="177"/>
                    </a:cubicBezTo>
                    <a:lnTo>
                      <a:pt x="422" y="177"/>
                    </a:lnTo>
                    <a:cubicBezTo>
                      <a:pt x="439" y="177"/>
                      <a:pt x="452" y="190"/>
                      <a:pt x="452" y="207"/>
                    </a:cubicBezTo>
                    <a:lnTo>
                      <a:pt x="452" y="245"/>
                    </a:lnTo>
                    <a:cubicBezTo>
                      <a:pt x="452" y="262"/>
                      <a:pt x="439" y="275"/>
                      <a:pt x="422" y="275"/>
                    </a:cubicBezTo>
                    <a:lnTo>
                      <a:pt x="403" y="275"/>
                    </a:lnTo>
                    <a:cubicBezTo>
                      <a:pt x="399" y="290"/>
                      <a:pt x="393" y="303"/>
                      <a:pt x="386" y="316"/>
                    </a:cubicBezTo>
                    <a:lnTo>
                      <a:pt x="399" y="329"/>
                    </a:lnTo>
                    <a:cubicBezTo>
                      <a:pt x="411" y="340"/>
                      <a:pt x="411" y="361"/>
                      <a:pt x="399" y="372"/>
                    </a:cubicBezTo>
                    <a:lnTo>
                      <a:pt x="372" y="399"/>
                    </a:lnTo>
                    <a:cubicBezTo>
                      <a:pt x="361" y="411"/>
                      <a:pt x="340" y="411"/>
                      <a:pt x="329" y="399"/>
                    </a:cubicBezTo>
                    <a:lnTo>
                      <a:pt x="316" y="387"/>
                    </a:lnTo>
                    <a:cubicBezTo>
                      <a:pt x="302" y="395"/>
                      <a:pt x="288" y="400"/>
                      <a:pt x="275" y="404"/>
                    </a:cubicBezTo>
                    <a:lnTo>
                      <a:pt x="275" y="422"/>
                    </a:lnTo>
                    <a:cubicBezTo>
                      <a:pt x="275" y="439"/>
                      <a:pt x="262" y="452"/>
                      <a:pt x="245" y="452"/>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148" name="Freeform 108">
                <a:extLst>
                  <a:ext uri="{FF2B5EF4-FFF2-40B4-BE49-F238E27FC236}">
                    <a16:creationId xmlns:a16="http://schemas.microsoft.com/office/drawing/2014/main" id="{F55161CF-6BE5-4DB0-8328-7A8F3BD22CFA}"/>
                  </a:ext>
                </a:extLst>
              </p:cNvPr>
              <p:cNvSpPr>
                <a:spLocks noEditPoints="1"/>
              </p:cNvSpPr>
              <p:nvPr/>
            </p:nvSpPr>
            <p:spPr bwMode="auto">
              <a:xfrm rot="1363427">
                <a:off x="7514442" y="3685385"/>
                <a:ext cx="261665" cy="264301"/>
              </a:xfrm>
              <a:custGeom>
                <a:avLst/>
                <a:gdLst>
                  <a:gd name="T0" fmla="*/ 155 w 452"/>
                  <a:gd name="T1" fmla="*/ 225 h 452"/>
                  <a:gd name="T2" fmla="*/ 225 w 452"/>
                  <a:gd name="T3" fmla="*/ 155 h 452"/>
                  <a:gd name="T4" fmla="*/ 122 w 452"/>
                  <a:gd name="T5" fmla="*/ 225 h 452"/>
                  <a:gd name="T6" fmla="*/ 225 w 452"/>
                  <a:gd name="T7" fmla="*/ 329 h 452"/>
                  <a:gd name="T8" fmla="*/ 103 w 452"/>
                  <a:gd name="T9" fmla="*/ 75 h 452"/>
                  <a:gd name="T10" fmla="*/ 100 w 452"/>
                  <a:gd name="T11" fmla="*/ 75 h 452"/>
                  <a:gd name="T12" fmla="*/ 77 w 452"/>
                  <a:gd name="T13" fmla="*/ 98 h 452"/>
                  <a:gd name="T14" fmla="*/ 77 w 452"/>
                  <a:gd name="T15" fmla="*/ 98 h 452"/>
                  <a:gd name="T16" fmla="*/ 77 w 452"/>
                  <a:gd name="T17" fmla="*/ 102 h 452"/>
                  <a:gd name="T18" fmla="*/ 103 w 452"/>
                  <a:gd name="T19" fmla="*/ 376 h 452"/>
                  <a:gd name="T20" fmla="*/ 100 w 452"/>
                  <a:gd name="T21" fmla="*/ 376 h 452"/>
                  <a:gd name="T22" fmla="*/ 100 w 452"/>
                  <a:gd name="T23" fmla="*/ 376 h 452"/>
                  <a:gd name="T24" fmla="*/ 242 w 452"/>
                  <a:gd name="T25" fmla="*/ 419 h 452"/>
                  <a:gd name="T26" fmla="*/ 309 w 452"/>
                  <a:gd name="T27" fmla="*/ 352 h 452"/>
                  <a:gd name="T28" fmla="*/ 374 w 452"/>
                  <a:gd name="T29" fmla="*/ 351 h 452"/>
                  <a:gd name="T30" fmla="*/ 374 w 452"/>
                  <a:gd name="T31" fmla="*/ 255 h 452"/>
                  <a:gd name="T32" fmla="*/ 419 w 452"/>
                  <a:gd name="T33" fmla="*/ 210 h 452"/>
                  <a:gd name="T34" fmla="*/ 352 w 452"/>
                  <a:gd name="T35" fmla="*/ 143 h 452"/>
                  <a:gd name="T36" fmla="*/ 350 w 452"/>
                  <a:gd name="T37" fmla="*/ 79 h 452"/>
                  <a:gd name="T38" fmla="*/ 255 w 452"/>
                  <a:gd name="T39" fmla="*/ 78 h 452"/>
                  <a:gd name="T40" fmla="*/ 210 w 452"/>
                  <a:gd name="T41" fmla="*/ 33 h 452"/>
                  <a:gd name="T42" fmla="*/ 143 w 452"/>
                  <a:gd name="T43" fmla="*/ 99 h 452"/>
                  <a:gd name="T44" fmla="*/ 78 w 452"/>
                  <a:gd name="T45" fmla="*/ 100 h 452"/>
                  <a:gd name="T46" fmla="*/ 78 w 452"/>
                  <a:gd name="T47" fmla="*/ 196 h 452"/>
                  <a:gd name="T48" fmla="*/ 46 w 452"/>
                  <a:gd name="T49" fmla="*/ 210 h 452"/>
                  <a:gd name="T50" fmla="*/ 75 w 452"/>
                  <a:gd name="T51" fmla="*/ 242 h 452"/>
                  <a:gd name="T52" fmla="*/ 108 w 452"/>
                  <a:gd name="T53" fmla="*/ 321 h 452"/>
                  <a:gd name="T54" fmla="*/ 131 w 452"/>
                  <a:gd name="T55" fmla="*/ 344 h 452"/>
                  <a:gd name="T56" fmla="*/ 210 w 452"/>
                  <a:gd name="T57" fmla="*/ 377 h 452"/>
                  <a:gd name="T58" fmla="*/ 245 w 452"/>
                  <a:gd name="T59" fmla="*/ 452 h 452"/>
                  <a:gd name="T60" fmla="*/ 177 w 452"/>
                  <a:gd name="T61" fmla="*/ 404 h 452"/>
                  <a:gd name="T62" fmla="*/ 102 w 452"/>
                  <a:gd name="T63" fmla="*/ 408 h 452"/>
                  <a:gd name="T64" fmla="*/ 53 w 452"/>
                  <a:gd name="T65" fmla="*/ 372 h 452"/>
                  <a:gd name="T66" fmla="*/ 65 w 452"/>
                  <a:gd name="T67" fmla="*/ 316 h 452"/>
                  <a:gd name="T68" fmla="*/ 0 w 452"/>
                  <a:gd name="T69" fmla="*/ 245 h 452"/>
                  <a:gd name="T70" fmla="*/ 13 w 452"/>
                  <a:gd name="T71" fmla="*/ 175 h 452"/>
                  <a:gd name="T72" fmla="*/ 53 w 452"/>
                  <a:gd name="T73" fmla="*/ 122 h 452"/>
                  <a:gd name="T74" fmla="*/ 80 w 452"/>
                  <a:gd name="T75" fmla="*/ 52 h 452"/>
                  <a:gd name="T76" fmla="*/ 123 w 452"/>
                  <a:gd name="T77" fmla="*/ 52 h 452"/>
                  <a:gd name="T78" fmla="*/ 177 w 452"/>
                  <a:gd name="T79" fmla="*/ 30 h 452"/>
                  <a:gd name="T80" fmla="*/ 275 w 452"/>
                  <a:gd name="T81" fmla="*/ 30 h 452"/>
                  <a:gd name="T82" fmla="*/ 329 w 452"/>
                  <a:gd name="T83" fmla="*/ 53 h 452"/>
                  <a:gd name="T84" fmla="*/ 399 w 452"/>
                  <a:gd name="T85" fmla="*/ 124 h 452"/>
                  <a:gd name="T86" fmla="*/ 422 w 452"/>
                  <a:gd name="T87" fmla="*/ 177 h 452"/>
                  <a:gd name="T88" fmla="*/ 422 w 452"/>
                  <a:gd name="T89" fmla="*/ 275 h 452"/>
                  <a:gd name="T90" fmla="*/ 399 w 452"/>
                  <a:gd name="T91" fmla="*/ 329 h 452"/>
                  <a:gd name="T92" fmla="*/ 329 w 452"/>
                  <a:gd name="T93" fmla="*/ 399 h 452"/>
                  <a:gd name="T94" fmla="*/ 275 w 452"/>
                  <a:gd name="T95" fmla="*/ 4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452">
                    <a:moveTo>
                      <a:pt x="225" y="155"/>
                    </a:moveTo>
                    <a:lnTo>
                      <a:pt x="225" y="155"/>
                    </a:lnTo>
                    <a:cubicBezTo>
                      <a:pt x="186" y="155"/>
                      <a:pt x="155" y="187"/>
                      <a:pt x="155" y="225"/>
                    </a:cubicBezTo>
                    <a:cubicBezTo>
                      <a:pt x="155" y="265"/>
                      <a:pt x="186" y="296"/>
                      <a:pt x="225" y="296"/>
                    </a:cubicBezTo>
                    <a:cubicBezTo>
                      <a:pt x="265" y="296"/>
                      <a:pt x="295" y="265"/>
                      <a:pt x="295" y="225"/>
                    </a:cubicBezTo>
                    <a:cubicBezTo>
                      <a:pt x="295" y="186"/>
                      <a:pt x="265" y="155"/>
                      <a:pt x="225" y="155"/>
                    </a:cubicBezTo>
                    <a:close/>
                    <a:moveTo>
                      <a:pt x="225" y="329"/>
                    </a:moveTo>
                    <a:lnTo>
                      <a:pt x="225" y="329"/>
                    </a:lnTo>
                    <a:cubicBezTo>
                      <a:pt x="167" y="329"/>
                      <a:pt x="122" y="283"/>
                      <a:pt x="122" y="225"/>
                    </a:cubicBezTo>
                    <a:cubicBezTo>
                      <a:pt x="122" y="168"/>
                      <a:pt x="168" y="122"/>
                      <a:pt x="225" y="122"/>
                    </a:cubicBezTo>
                    <a:cubicBezTo>
                      <a:pt x="283" y="122"/>
                      <a:pt x="329" y="167"/>
                      <a:pt x="329" y="225"/>
                    </a:cubicBezTo>
                    <a:cubicBezTo>
                      <a:pt x="329" y="283"/>
                      <a:pt x="283" y="329"/>
                      <a:pt x="225" y="329"/>
                    </a:cubicBezTo>
                    <a:close/>
                    <a:moveTo>
                      <a:pt x="103" y="75"/>
                    </a:moveTo>
                    <a:lnTo>
                      <a:pt x="103" y="75"/>
                    </a:lnTo>
                    <a:lnTo>
                      <a:pt x="103" y="75"/>
                    </a:lnTo>
                    <a:cubicBezTo>
                      <a:pt x="103" y="75"/>
                      <a:pt x="103" y="75"/>
                      <a:pt x="103" y="75"/>
                    </a:cubicBezTo>
                    <a:close/>
                    <a:moveTo>
                      <a:pt x="100" y="75"/>
                    </a:moveTo>
                    <a:lnTo>
                      <a:pt x="100" y="75"/>
                    </a:lnTo>
                    <a:cubicBezTo>
                      <a:pt x="100" y="75"/>
                      <a:pt x="100" y="75"/>
                      <a:pt x="100" y="75"/>
                    </a:cubicBezTo>
                    <a:lnTo>
                      <a:pt x="100" y="75"/>
                    </a:lnTo>
                    <a:close/>
                    <a:moveTo>
                      <a:pt x="77" y="98"/>
                    </a:moveTo>
                    <a:lnTo>
                      <a:pt x="77" y="98"/>
                    </a:lnTo>
                    <a:lnTo>
                      <a:pt x="77" y="98"/>
                    </a:lnTo>
                    <a:cubicBezTo>
                      <a:pt x="77" y="98"/>
                      <a:pt x="77" y="98"/>
                      <a:pt x="77" y="98"/>
                    </a:cubicBezTo>
                    <a:close/>
                    <a:moveTo>
                      <a:pt x="77" y="102"/>
                    </a:moveTo>
                    <a:lnTo>
                      <a:pt x="77" y="102"/>
                    </a:lnTo>
                    <a:lnTo>
                      <a:pt x="77" y="102"/>
                    </a:lnTo>
                    <a:cubicBezTo>
                      <a:pt x="77" y="102"/>
                      <a:pt x="77" y="102"/>
                      <a:pt x="77" y="102"/>
                    </a:cubicBezTo>
                    <a:close/>
                    <a:moveTo>
                      <a:pt x="103" y="376"/>
                    </a:moveTo>
                    <a:lnTo>
                      <a:pt x="103" y="376"/>
                    </a:lnTo>
                    <a:lnTo>
                      <a:pt x="103" y="376"/>
                    </a:lnTo>
                    <a:cubicBezTo>
                      <a:pt x="103" y="376"/>
                      <a:pt x="103" y="376"/>
                      <a:pt x="103" y="376"/>
                    </a:cubicBezTo>
                    <a:close/>
                    <a:moveTo>
                      <a:pt x="100" y="376"/>
                    </a:moveTo>
                    <a:lnTo>
                      <a:pt x="100" y="376"/>
                    </a:lnTo>
                    <a:cubicBezTo>
                      <a:pt x="100" y="376"/>
                      <a:pt x="100" y="376"/>
                      <a:pt x="100" y="376"/>
                    </a:cubicBezTo>
                    <a:lnTo>
                      <a:pt x="100" y="376"/>
                    </a:lnTo>
                    <a:close/>
                    <a:moveTo>
                      <a:pt x="210" y="419"/>
                    </a:moveTo>
                    <a:lnTo>
                      <a:pt x="210" y="419"/>
                    </a:lnTo>
                    <a:lnTo>
                      <a:pt x="242" y="419"/>
                    </a:lnTo>
                    <a:lnTo>
                      <a:pt x="242" y="377"/>
                    </a:lnTo>
                    <a:lnTo>
                      <a:pt x="255" y="374"/>
                    </a:lnTo>
                    <a:cubicBezTo>
                      <a:pt x="276" y="370"/>
                      <a:pt x="295" y="362"/>
                      <a:pt x="309" y="352"/>
                    </a:cubicBezTo>
                    <a:lnTo>
                      <a:pt x="321" y="344"/>
                    </a:lnTo>
                    <a:lnTo>
                      <a:pt x="350" y="374"/>
                    </a:lnTo>
                    <a:lnTo>
                      <a:pt x="374" y="351"/>
                    </a:lnTo>
                    <a:lnTo>
                      <a:pt x="344" y="321"/>
                    </a:lnTo>
                    <a:lnTo>
                      <a:pt x="351" y="310"/>
                    </a:lnTo>
                    <a:cubicBezTo>
                      <a:pt x="362" y="293"/>
                      <a:pt x="370" y="275"/>
                      <a:pt x="374" y="255"/>
                    </a:cubicBezTo>
                    <a:lnTo>
                      <a:pt x="377" y="242"/>
                    </a:lnTo>
                    <a:lnTo>
                      <a:pt x="419" y="242"/>
                    </a:lnTo>
                    <a:lnTo>
                      <a:pt x="419" y="210"/>
                    </a:lnTo>
                    <a:lnTo>
                      <a:pt x="377" y="210"/>
                    </a:lnTo>
                    <a:lnTo>
                      <a:pt x="374" y="197"/>
                    </a:lnTo>
                    <a:cubicBezTo>
                      <a:pt x="369" y="176"/>
                      <a:pt x="361" y="157"/>
                      <a:pt x="352" y="143"/>
                    </a:cubicBezTo>
                    <a:lnTo>
                      <a:pt x="344" y="132"/>
                    </a:lnTo>
                    <a:lnTo>
                      <a:pt x="374" y="102"/>
                    </a:lnTo>
                    <a:lnTo>
                      <a:pt x="350" y="79"/>
                    </a:lnTo>
                    <a:lnTo>
                      <a:pt x="321" y="108"/>
                    </a:lnTo>
                    <a:lnTo>
                      <a:pt x="310" y="101"/>
                    </a:lnTo>
                    <a:cubicBezTo>
                      <a:pt x="293" y="90"/>
                      <a:pt x="275" y="83"/>
                      <a:pt x="255" y="78"/>
                    </a:cubicBezTo>
                    <a:lnTo>
                      <a:pt x="242" y="75"/>
                    </a:lnTo>
                    <a:lnTo>
                      <a:pt x="242" y="33"/>
                    </a:lnTo>
                    <a:lnTo>
                      <a:pt x="210" y="33"/>
                    </a:lnTo>
                    <a:lnTo>
                      <a:pt x="210" y="73"/>
                    </a:lnTo>
                    <a:lnTo>
                      <a:pt x="197" y="76"/>
                    </a:lnTo>
                    <a:cubicBezTo>
                      <a:pt x="176" y="81"/>
                      <a:pt x="157" y="89"/>
                      <a:pt x="143" y="99"/>
                    </a:cubicBezTo>
                    <a:lnTo>
                      <a:pt x="131" y="107"/>
                    </a:lnTo>
                    <a:lnTo>
                      <a:pt x="102" y="77"/>
                    </a:lnTo>
                    <a:lnTo>
                      <a:pt x="78" y="100"/>
                    </a:lnTo>
                    <a:lnTo>
                      <a:pt x="108" y="130"/>
                    </a:lnTo>
                    <a:lnTo>
                      <a:pt x="101" y="141"/>
                    </a:lnTo>
                    <a:cubicBezTo>
                      <a:pt x="90" y="157"/>
                      <a:pt x="82" y="176"/>
                      <a:pt x="78" y="196"/>
                    </a:cubicBezTo>
                    <a:lnTo>
                      <a:pt x="75" y="209"/>
                    </a:lnTo>
                    <a:lnTo>
                      <a:pt x="46" y="209"/>
                    </a:lnTo>
                    <a:lnTo>
                      <a:pt x="46" y="210"/>
                    </a:lnTo>
                    <a:lnTo>
                      <a:pt x="33" y="210"/>
                    </a:lnTo>
                    <a:lnTo>
                      <a:pt x="33" y="242"/>
                    </a:lnTo>
                    <a:lnTo>
                      <a:pt x="75" y="242"/>
                    </a:lnTo>
                    <a:lnTo>
                      <a:pt x="78" y="255"/>
                    </a:lnTo>
                    <a:cubicBezTo>
                      <a:pt x="83" y="276"/>
                      <a:pt x="91" y="296"/>
                      <a:pt x="100" y="309"/>
                    </a:cubicBezTo>
                    <a:lnTo>
                      <a:pt x="108" y="321"/>
                    </a:lnTo>
                    <a:lnTo>
                      <a:pt x="78" y="351"/>
                    </a:lnTo>
                    <a:lnTo>
                      <a:pt x="102" y="374"/>
                    </a:lnTo>
                    <a:lnTo>
                      <a:pt x="131" y="344"/>
                    </a:lnTo>
                    <a:lnTo>
                      <a:pt x="142" y="352"/>
                    </a:lnTo>
                    <a:cubicBezTo>
                      <a:pt x="159" y="362"/>
                      <a:pt x="177" y="370"/>
                      <a:pt x="197" y="374"/>
                    </a:cubicBezTo>
                    <a:lnTo>
                      <a:pt x="210" y="377"/>
                    </a:lnTo>
                    <a:lnTo>
                      <a:pt x="210" y="419"/>
                    </a:lnTo>
                    <a:close/>
                    <a:moveTo>
                      <a:pt x="245" y="452"/>
                    </a:moveTo>
                    <a:lnTo>
                      <a:pt x="245" y="452"/>
                    </a:lnTo>
                    <a:lnTo>
                      <a:pt x="207" y="452"/>
                    </a:lnTo>
                    <a:cubicBezTo>
                      <a:pt x="190" y="452"/>
                      <a:pt x="177" y="439"/>
                      <a:pt x="177" y="422"/>
                    </a:cubicBezTo>
                    <a:lnTo>
                      <a:pt x="177" y="404"/>
                    </a:lnTo>
                    <a:cubicBezTo>
                      <a:pt x="163" y="399"/>
                      <a:pt x="149" y="394"/>
                      <a:pt x="136" y="387"/>
                    </a:cubicBezTo>
                    <a:lnTo>
                      <a:pt x="123" y="399"/>
                    </a:lnTo>
                    <a:cubicBezTo>
                      <a:pt x="118" y="405"/>
                      <a:pt x="110" y="408"/>
                      <a:pt x="102" y="408"/>
                    </a:cubicBezTo>
                    <a:lnTo>
                      <a:pt x="102" y="408"/>
                    </a:lnTo>
                    <a:cubicBezTo>
                      <a:pt x="93" y="408"/>
                      <a:pt x="85" y="405"/>
                      <a:pt x="80" y="399"/>
                    </a:cubicBezTo>
                    <a:lnTo>
                      <a:pt x="53" y="372"/>
                    </a:lnTo>
                    <a:cubicBezTo>
                      <a:pt x="48" y="367"/>
                      <a:pt x="44" y="359"/>
                      <a:pt x="44" y="351"/>
                    </a:cubicBezTo>
                    <a:cubicBezTo>
                      <a:pt x="44" y="342"/>
                      <a:pt x="48" y="334"/>
                      <a:pt x="53" y="329"/>
                    </a:cubicBezTo>
                    <a:lnTo>
                      <a:pt x="65" y="316"/>
                    </a:lnTo>
                    <a:cubicBezTo>
                      <a:pt x="58" y="303"/>
                      <a:pt x="52" y="288"/>
                      <a:pt x="49" y="275"/>
                    </a:cubicBezTo>
                    <a:lnTo>
                      <a:pt x="30" y="275"/>
                    </a:lnTo>
                    <a:cubicBezTo>
                      <a:pt x="13" y="275"/>
                      <a:pt x="0" y="262"/>
                      <a:pt x="0" y="245"/>
                    </a:cubicBezTo>
                    <a:lnTo>
                      <a:pt x="0" y="207"/>
                    </a:lnTo>
                    <a:cubicBezTo>
                      <a:pt x="0" y="196"/>
                      <a:pt x="5" y="187"/>
                      <a:pt x="13" y="182"/>
                    </a:cubicBezTo>
                    <a:lnTo>
                      <a:pt x="13" y="175"/>
                    </a:lnTo>
                    <a:lnTo>
                      <a:pt x="49" y="175"/>
                    </a:lnTo>
                    <a:cubicBezTo>
                      <a:pt x="53" y="161"/>
                      <a:pt x="59" y="147"/>
                      <a:pt x="66" y="135"/>
                    </a:cubicBezTo>
                    <a:lnTo>
                      <a:pt x="53" y="122"/>
                    </a:lnTo>
                    <a:cubicBezTo>
                      <a:pt x="48" y="116"/>
                      <a:pt x="44" y="109"/>
                      <a:pt x="44" y="100"/>
                    </a:cubicBezTo>
                    <a:cubicBezTo>
                      <a:pt x="44" y="92"/>
                      <a:pt x="48" y="84"/>
                      <a:pt x="53" y="78"/>
                    </a:cubicBezTo>
                    <a:lnTo>
                      <a:pt x="80" y="52"/>
                    </a:lnTo>
                    <a:cubicBezTo>
                      <a:pt x="85" y="46"/>
                      <a:pt x="93" y="43"/>
                      <a:pt x="102" y="43"/>
                    </a:cubicBezTo>
                    <a:lnTo>
                      <a:pt x="102" y="43"/>
                    </a:lnTo>
                    <a:cubicBezTo>
                      <a:pt x="110" y="43"/>
                      <a:pt x="118" y="46"/>
                      <a:pt x="123" y="52"/>
                    </a:cubicBezTo>
                    <a:lnTo>
                      <a:pt x="136" y="64"/>
                    </a:lnTo>
                    <a:cubicBezTo>
                      <a:pt x="150" y="56"/>
                      <a:pt x="164" y="51"/>
                      <a:pt x="177" y="47"/>
                    </a:cubicBezTo>
                    <a:lnTo>
                      <a:pt x="177" y="30"/>
                    </a:lnTo>
                    <a:cubicBezTo>
                      <a:pt x="177" y="13"/>
                      <a:pt x="190" y="0"/>
                      <a:pt x="207" y="0"/>
                    </a:cubicBezTo>
                    <a:lnTo>
                      <a:pt x="245" y="0"/>
                    </a:lnTo>
                    <a:cubicBezTo>
                      <a:pt x="262" y="0"/>
                      <a:pt x="275" y="13"/>
                      <a:pt x="275" y="30"/>
                    </a:cubicBezTo>
                    <a:lnTo>
                      <a:pt x="275" y="49"/>
                    </a:lnTo>
                    <a:cubicBezTo>
                      <a:pt x="290" y="53"/>
                      <a:pt x="303" y="59"/>
                      <a:pt x="316" y="66"/>
                    </a:cubicBezTo>
                    <a:lnTo>
                      <a:pt x="329" y="53"/>
                    </a:lnTo>
                    <a:cubicBezTo>
                      <a:pt x="340" y="42"/>
                      <a:pt x="361" y="42"/>
                      <a:pt x="372" y="53"/>
                    </a:cubicBezTo>
                    <a:lnTo>
                      <a:pt x="399" y="80"/>
                    </a:lnTo>
                    <a:cubicBezTo>
                      <a:pt x="411" y="92"/>
                      <a:pt x="411" y="112"/>
                      <a:pt x="399" y="124"/>
                    </a:cubicBezTo>
                    <a:lnTo>
                      <a:pt x="387" y="136"/>
                    </a:lnTo>
                    <a:cubicBezTo>
                      <a:pt x="394" y="150"/>
                      <a:pt x="400" y="164"/>
                      <a:pt x="403" y="177"/>
                    </a:cubicBezTo>
                    <a:lnTo>
                      <a:pt x="422" y="177"/>
                    </a:lnTo>
                    <a:cubicBezTo>
                      <a:pt x="439" y="177"/>
                      <a:pt x="452" y="190"/>
                      <a:pt x="452" y="207"/>
                    </a:cubicBezTo>
                    <a:lnTo>
                      <a:pt x="452" y="245"/>
                    </a:lnTo>
                    <a:cubicBezTo>
                      <a:pt x="452" y="262"/>
                      <a:pt x="439" y="275"/>
                      <a:pt x="422" y="275"/>
                    </a:cubicBezTo>
                    <a:lnTo>
                      <a:pt x="403" y="275"/>
                    </a:lnTo>
                    <a:cubicBezTo>
                      <a:pt x="399" y="290"/>
                      <a:pt x="393" y="303"/>
                      <a:pt x="386" y="316"/>
                    </a:cubicBezTo>
                    <a:lnTo>
                      <a:pt x="399" y="329"/>
                    </a:lnTo>
                    <a:cubicBezTo>
                      <a:pt x="411" y="340"/>
                      <a:pt x="411" y="361"/>
                      <a:pt x="399" y="372"/>
                    </a:cubicBezTo>
                    <a:lnTo>
                      <a:pt x="372" y="399"/>
                    </a:lnTo>
                    <a:cubicBezTo>
                      <a:pt x="361" y="411"/>
                      <a:pt x="340" y="411"/>
                      <a:pt x="329" y="399"/>
                    </a:cubicBezTo>
                    <a:lnTo>
                      <a:pt x="316" y="387"/>
                    </a:lnTo>
                    <a:cubicBezTo>
                      <a:pt x="302" y="395"/>
                      <a:pt x="288" y="400"/>
                      <a:pt x="275" y="404"/>
                    </a:cubicBezTo>
                    <a:lnTo>
                      <a:pt x="275" y="422"/>
                    </a:lnTo>
                    <a:cubicBezTo>
                      <a:pt x="275" y="439"/>
                      <a:pt x="262" y="452"/>
                      <a:pt x="245" y="452"/>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nvGrpSpPr>
            <p:cNvPr id="218" name="Group 217">
              <a:extLst>
                <a:ext uri="{FF2B5EF4-FFF2-40B4-BE49-F238E27FC236}">
                  <a16:creationId xmlns:a16="http://schemas.microsoft.com/office/drawing/2014/main" id="{1941E393-7797-4A6F-A02C-36E964F07AE2}"/>
                </a:ext>
              </a:extLst>
            </p:cNvPr>
            <p:cNvGrpSpPr/>
            <p:nvPr/>
          </p:nvGrpSpPr>
          <p:grpSpPr>
            <a:xfrm>
              <a:off x="7081659" y="4806259"/>
              <a:ext cx="790249" cy="775968"/>
              <a:chOff x="7032228" y="5154349"/>
              <a:chExt cx="790249" cy="775968"/>
            </a:xfrm>
          </p:grpSpPr>
          <p:sp>
            <p:nvSpPr>
              <p:cNvPr id="219" name="Oval 218">
                <a:extLst>
                  <a:ext uri="{FF2B5EF4-FFF2-40B4-BE49-F238E27FC236}">
                    <a16:creationId xmlns:a16="http://schemas.microsoft.com/office/drawing/2014/main" id="{CB8F2642-E9CC-4900-9DC8-676E56EFD841}"/>
                  </a:ext>
                </a:extLst>
              </p:cNvPr>
              <p:cNvSpPr/>
              <p:nvPr/>
            </p:nvSpPr>
            <p:spPr bwMode="auto">
              <a:xfrm>
                <a:off x="7065249" y="5182410"/>
                <a:ext cx="742076" cy="728876"/>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1600" kern="0">
                  <a:solidFill>
                    <a:srgbClr val="000000"/>
                  </a:solidFill>
                  <a:ea typeface="ＭＳ Ｐゴシック" pitchFamily="-107" charset="-128"/>
                  <a:cs typeface="ＭＳ Ｐゴシック" pitchFamily="-107" charset="-128"/>
                </a:endParaRPr>
              </a:p>
            </p:txBody>
          </p:sp>
          <p:grpSp>
            <p:nvGrpSpPr>
              <p:cNvPr id="220" name="Group 219">
                <a:extLst>
                  <a:ext uri="{FF2B5EF4-FFF2-40B4-BE49-F238E27FC236}">
                    <a16:creationId xmlns:a16="http://schemas.microsoft.com/office/drawing/2014/main" id="{DEF182BC-13CA-4A31-98B6-A976D2D4FADD}"/>
                  </a:ext>
                </a:extLst>
              </p:cNvPr>
              <p:cNvGrpSpPr>
                <a:grpSpLocks noChangeAspect="1"/>
              </p:cNvGrpSpPr>
              <p:nvPr/>
            </p:nvGrpSpPr>
            <p:grpSpPr bwMode="auto">
              <a:xfrm>
                <a:off x="7032228" y="5154349"/>
                <a:ext cx="790249" cy="775968"/>
                <a:chOff x="6518" y="2261"/>
                <a:chExt cx="830" cy="815"/>
              </a:xfrm>
              <a:solidFill>
                <a:srgbClr val="2E6EB7"/>
              </a:solidFill>
            </p:grpSpPr>
            <p:sp>
              <p:nvSpPr>
                <p:cNvPr id="230" name="Freeform 245">
                  <a:extLst>
                    <a:ext uri="{FF2B5EF4-FFF2-40B4-BE49-F238E27FC236}">
                      <a16:creationId xmlns:a16="http://schemas.microsoft.com/office/drawing/2014/main" id="{E4B50304-4DF1-416B-B8F9-A0E0182EC817}"/>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231" name="Freeform 246">
                  <a:extLst>
                    <a:ext uri="{FF2B5EF4-FFF2-40B4-BE49-F238E27FC236}">
                      <a16:creationId xmlns:a16="http://schemas.microsoft.com/office/drawing/2014/main" id="{2898F4A5-AFF7-45C0-A6DD-4049F5F9257B}"/>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sp>
              <p:nvSpPr>
                <p:cNvPr id="232" name="Freeform 247">
                  <a:extLst>
                    <a:ext uri="{FF2B5EF4-FFF2-40B4-BE49-F238E27FC236}">
                      <a16:creationId xmlns:a16="http://schemas.microsoft.com/office/drawing/2014/main" id="{4FEA8A62-54E3-4B74-8271-1E30278643E5}"/>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sz="1600"/>
                </a:p>
              </p:txBody>
            </p:sp>
          </p:grpSp>
          <p:grpSp>
            <p:nvGrpSpPr>
              <p:cNvPr id="221" name="Group 394">
                <a:extLst>
                  <a:ext uri="{FF2B5EF4-FFF2-40B4-BE49-F238E27FC236}">
                    <a16:creationId xmlns:a16="http://schemas.microsoft.com/office/drawing/2014/main" id="{433B4EE7-7D14-47F1-AE34-F88ED053B37D}"/>
                  </a:ext>
                </a:extLst>
              </p:cNvPr>
              <p:cNvGrpSpPr>
                <a:grpSpLocks noChangeAspect="1"/>
              </p:cNvGrpSpPr>
              <p:nvPr/>
            </p:nvGrpSpPr>
            <p:grpSpPr bwMode="auto">
              <a:xfrm>
                <a:off x="7185688" y="5314321"/>
                <a:ext cx="482600" cy="406403"/>
                <a:chOff x="458" y="3802"/>
                <a:chExt cx="304" cy="256"/>
              </a:xfrm>
              <a:solidFill>
                <a:srgbClr val="C00000"/>
              </a:solidFill>
            </p:grpSpPr>
            <p:sp>
              <p:nvSpPr>
                <p:cNvPr id="222" name="Freeform 395">
                  <a:extLst>
                    <a:ext uri="{FF2B5EF4-FFF2-40B4-BE49-F238E27FC236}">
                      <a16:creationId xmlns:a16="http://schemas.microsoft.com/office/drawing/2014/main" id="{325E7CD8-4CD1-436E-B326-FDB0F476AB9D}"/>
                    </a:ext>
                  </a:extLst>
                </p:cNvPr>
                <p:cNvSpPr>
                  <a:spLocks/>
                </p:cNvSpPr>
                <p:nvPr/>
              </p:nvSpPr>
              <p:spPr bwMode="auto">
                <a:xfrm>
                  <a:off x="630" y="3880"/>
                  <a:ext cx="78" cy="43"/>
                </a:xfrm>
                <a:custGeom>
                  <a:avLst/>
                  <a:gdLst>
                    <a:gd name="T0" fmla="*/ 44 w 49"/>
                    <a:gd name="T1" fmla="*/ 27 h 27"/>
                    <a:gd name="T2" fmla="*/ 39 w 49"/>
                    <a:gd name="T3" fmla="*/ 27 h 27"/>
                    <a:gd name="T4" fmla="*/ 3 w 49"/>
                    <a:gd name="T5" fmla="*/ 9 h 27"/>
                    <a:gd name="T6" fmla="*/ 2 w 49"/>
                    <a:gd name="T7" fmla="*/ 2 h 27"/>
                    <a:gd name="T8" fmla="*/ 9 w 49"/>
                    <a:gd name="T9" fmla="*/ 1 h 27"/>
                    <a:gd name="T10" fmla="*/ 39 w 49"/>
                    <a:gd name="T11" fmla="*/ 17 h 27"/>
                    <a:gd name="T12" fmla="*/ 44 w 49"/>
                    <a:gd name="T13" fmla="*/ 17 h 27"/>
                    <a:gd name="T14" fmla="*/ 49 w 49"/>
                    <a:gd name="T15" fmla="*/ 22 h 27"/>
                    <a:gd name="T16" fmla="*/ 44 w 4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7">
                      <a:moveTo>
                        <a:pt x="44" y="27"/>
                      </a:moveTo>
                      <a:cubicBezTo>
                        <a:pt x="39" y="27"/>
                        <a:pt x="39" y="27"/>
                        <a:pt x="39" y="27"/>
                      </a:cubicBezTo>
                      <a:cubicBezTo>
                        <a:pt x="25" y="27"/>
                        <a:pt x="5" y="11"/>
                        <a:pt x="3" y="9"/>
                      </a:cubicBezTo>
                      <a:cubicBezTo>
                        <a:pt x="0" y="7"/>
                        <a:pt x="0" y="4"/>
                        <a:pt x="2" y="2"/>
                      </a:cubicBezTo>
                      <a:cubicBezTo>
                        <a:pt x="4" y="0"/>
                        <a:pt x="7" y="0"/>
                        <a:pt x="9" y="1"/>
                      </a:cubicBezTo>
                      <a:cubicBezTo>
                        <a:pt x="16" y="7"/>
                        <a:pt x="31" y="17"/>
                        <a:pt x="39" y="17"/>
                      </a:cubicBezTo>
                      <a:cubicBezTo>
                        <a:pt x="44" y="17"/>
                        <a:pt x="44" y="17"/>
                        <a:pt x="44" y="17"/>
                      </a:cubicBezTo>
                      <a:cubicBezTo>
                        <a:pt x="46" y="17"/>
                        <a:pt x="49" y="19"/>
                        <a:pt x="49" y="22"/>
                      </a:cubicBezTo>
                      <a:cubicBezTo>
                        <a:pt x="49" y="25"/>
                        <a:pt x="46" y="27"/>
                        <a:pt x="4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23" name="Freeform 396">
                  <a:extLst>
                    <a:ext uri="{FF2B5EF4-FFF2-40B4-BE49-F238E27FC236}">
                      <a16:creationId xmlns:a16="http://schemas.microsoft.com/office/drawing/2014/main" id="{7A014CA2-EB15-4B59-A468-80DF1237E15E}"/>
                    </a:ext>
                  </a:extLst>
                </p:cNvPr>
                <p:cNvSpPr>
                  <a:spLocks/>
                </p:cNvSpPr>
                <p:nvPr/>
              </p:nvSpPr>
              <p:spPr bwMode="auto">
                <a:xfrm>
                  <a:off x="458" y="3869"/>
                  <a:ext cx="151" cy="146"/>
                </a:xfrm>
                <a:custGeom>
                  <a:avLst/>
                  <a:gdLst>
                    <a:gd name="T0" fmla="*/ 22 w 95"/>
                    <a:gd name="T1" fmla="*/ 91 h 91"/>
                    <a:gd name="T2" fmla="*/ 1 w 95"/>
                    <a:gd name="T3" fmla="*/ 81 h 91"/>
                    <a:gd name="T4" fmla="*/ 1 w 95"/>
                    <a:gd name="T5" fmla="*/ 75 h 91"/>
                    <a:gd name="T6" fmla="*/ 25 w 95"/>
                    <a:gd name="T7" fmla="*/ 32 h 91"/>
                    <a:gd name="T8" fmla="*/ 27 w 95"/>
                    <a:gd name="T9" fmla="*/ 30 h 91"/>
                    <a:gd name="T10" fmla="*/ 71 w 95"/>
                    <a:gd name="T11" fmla="*/ 1 h 91"/>
                    <a:gd name="T12" fmla="*/ 74 w 95"/>
                    <a:gd name="T13" fmla="*/ 0 h 91"/>
                    <a:gd name="T14" fmla="*/ 90 w 95"/>
                    <a:gd name="T15" fmla="*/ 1 h 91"/>
                    <a:gd name="T16" fmla="*/ 95 w 95"/>
                    <a:gd name="T17" fmla="*/ 7 h 91"/>
                    <a:gd name="T18" fmla="*/ 89 w 95"/>
                    <a:gd name="T19" fmla="*/ 11 h 91"/>
                    <a:gd name="T20" fmla="*/ 75 w 95"/>
                    <a:gd name="T21" fmla="*/ 10 h 91"/>
                    <a:gd name="T22" fmla="*/ 33 w 95"/>
                    <a:gd name="T23" fmla="*/ 37 h 91"/>
                    <a:gd name="T24" fmla="*/ 11 w 95"/>
                    <a:gd name="T25" fmla="*/ 77 h 91"/>
                    <a:gd name="T26" fmla="*/ 29 w 95"/>
                    <a:gd name="T27" fmla="*/ 80 h 91"/>
                    <a:gd name="T28" fmla="*/ 36 w 95"/>
                    <a:gd name="T29" fmla="*/ 83 h 91"/>
                    <a:gd name="T30" fmla="*/ 33 w 95"/>
                    <a:gd name="T31" fmla="*/ 90 h 91"/>
                    <a:gd name="T32" fmla="*/ 22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22" y="91"/>
                      </a:moveTo>
                      <a:cubicBezTo>
                        <a:pt x="15" y="91"/>
                        <a:pt x="7" y="89"/>
                        <a:pt x="1" y="81"/>
                      </a:cubicBezTo>
                      <a:cubicBezTo>
                        <a:pt x="0" y="79"/>
                        <a:pt x="0" y="77"/>
                        <a:pt x="1" y="75"/>
                      </a:cubicBezTo>
                      <a:cubicBezTo>
                        <a:pt x="6" y="67"/>
                        <a:pt x="25" y="32"/>
                        <a:pt x="25" y="32"/>
                      </a:cubicBezTo>
                      <a:cubicBezTo>
                        <a:pt x="26" y="31"/>
                        <a:pt x="26" y="30"/>
                        <a:pt x="27" y="30"/>
                      </a:cubicBezTo>
                      <a:cubicBezTo>
                        <a:pt x="71" y="1"/>
                        <a:pt x="71" y="1"/>
                        <a:pt x="71" y="1"/>
                      </a:cubicBezTo>
                      <a:cubicBezTo>
                        <a:pt x="72" y="0"/>
                        <a:pt x="73" y="0"/>
                        <a:pt x="74" y="0"/>
                      </a:cubicBezTo>
                      <a:cubicBezTo>
                        <a:pt x="90" y="1"/>
                        <a:pt x="90" y="1"/>
                        <a:pt x="90" y="1"/>
                      </a:cubicBezTo>
                      <a:cubicBezTo>
                        <a:pt x="93" y="2"/>
                        <a:pt x="95" y="4"/>
                        <a:pt x="95" y="7"/>
                      </a:cubicBezTo>
                      <a:cubicBezTo>
                        <a:pt x="94" y="9"/>
                        <a:pt x="92" y="11"/>
                        <a:pt x="89" y="11"/>
                      </a:cubicBezTo>
                      <a:cubicBezTo>
                        <a:pt x="75" y="10"/>
                        <a:pt x="75" y="10"/>
                        <a:pt x="75" y="10"/>
                      </a:cubicBezTo>
                      <a:cubicBezTo>
                        <a:pt x="33" y="37"/>
                        <a:pt x="33" y="37"/>
                        <a:pt x="33" y="37"/>
                      </a:cubicBezTo>
                      <a:cubicBezTo>
                        <a:pt x="30" y="43"/>
                        <a:pt x="17" y="67"/>
                        <a:pt x="11" y="77"/>
                      </a:cubicBezTo>
                      <a:cubicBezTo>
                        <a:pt x="18" y="84"/>
                        <a:pt x="29" y="80"/>
                        <a:pt x="29" y="80"/>
                      </a:cubicBezTo>
                      <a:cubicBezTo>
                        <a:pt x="32" y="79"/>
                        <a:pt x="35" y="81"/>
                        <a:pt x="36" y="83"/>
                      </a:cubicBezTo>
                      <a:cubicBezTo>
                        <a:pt x="37" y="86"/>
                        <a:pt x="35" y="89"/>
                        <a:pt x="33" y="90"/>
                      </a:cubicBezTo>
                      <a:cubicBezTo>
                        <a:pt x="30" y="90"/>
                        <a:pt x="26" y="91"/>
                        <a:pt x="2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24" name="Freeform 397">
                  <a:extLst>
                    <a:ext uri="{FF2B5EF4-FFF2-40B4-BE49-F238E27FC236}">
                      <a16:creationId xmlns:a16="http://schemas.microsoft.com/office/drawing/2014/main" id="{57E17679-2A97-418B-AF4B-2E34178D1A6F}"/>
                    </a:ext>
                  </a:extLst>
                </p:cNvPr>
                <p:cNvSpPr>
                  <a:spLocks/>
                </p:cNvSpPr>
                <p:nvPr/>
              </p:nvSpPr>
              <p:spPr bwMode="auto">
                <a:xfrm>
                  <a:off x="466" y="4008"/>
                  <a:ext cx="78" cy="50"/>
                </a:xfrm>
                <a:custGeom>
                  <a:avLst/>
                  <a:gdLst>
                    <a:gd name="T0" fmla="*/ 6 w 49"/>
                    <a:gd name="T1" fmla="*/ 31 h 31"/>
                    <a:gd name="T2" fmla="*/ 2 w 49"/>
                    <a:gd name="T3" fmla="*/ 28 h 31"/>
                    <a:gd name="T4" fmla="*/ 4 w 49"/>
                    <a:gd name="T5" fmla="*/ 22 h 31"/>
                    <a:gd name="T6" fmla="*/ 30 w 49"/>
                    <a:gd name="T7" fmla="*/ 9 h 31"/>
                    <a:gd name="T8" fmla="*/ 40 w 49"/>
                    <a:gd name="T9" fmla="*/ 2 h 31"/>
                    <a:gd name="T10" fmla="*/ 47 w 49"/>
                    <a:gd name="T11" fmla="*/ 3 h 31"/>
                    <a:gd name="T12" fmla="*/ 46 w 49"/>
                    <a:gd name="T13" fmla="*/ 9 h 31"/>
                    <a:gd name="T14" fmla="*/ 35 w 49"/>
                    <a:gd name="T15" fmla="*/ 17 h 31"/>
                    <a:gd name="T16" fmla="*/ 35 w 49"/>
                    <a:gd name="T17" fmla="*/ 18 h 31"/>
                    <a:gd name="T18" fmla="*/ 8 w 49"/>
                    <a:gd name="T19" fmla="*/ 31 h 31"/>
                    <a:gd name="T20" fmla="*/ 6 w 49"/>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1">
                      <a:moveTo>
                        <a:pt x="6" y="31"/>
                      </a:moveTo>
                      <a:cubicBezTo>
                        <a:pt x="4" y="31"/>
                        <a:pt x="2" y="30"/>
                        <a:pt x="2" y="28"/>
                      </a:cubicBezTo>
                      <a:cubicBezTo>
                        <a:pt x="0" y="26"/>
                        <a:pt x="1" y="23"/>
                        <a:pt x="4" y="22"/>
                      </a:cubicBezTo>
                      <a:cubicBezTo>
                        <a:pt x="30" y="9"/>
                        <a:pt x="30" y="9"/>
                        <a:pt x="30" y="9"/>
                      </a:cubicBezTo>
                      <a:cubicBezTo>
                        <a:pt x="40" y="2"/>
                        <a:pt x="40" y="2"/>
                        <a:pt x="40" y="2"/>
                      </a:cubicBezTo>
                      <a:cubicBezTo>
                        <a:pt x="43" y="0"/>
                        <a:pt x="46" y="0"/>
                        <a:pt x="47" y="3"/>
                      </a:cubicBezTo>
                      <a:cubicBezTo>
                        <a:pt x="49" y="5"/>
                        <a:pt x="48" y="8"/>
                        <a:pt x="46" y="9"/>
                      </a:cubicBezTo>
                      <a:cubicBezTo>
                        <a:pt x="35" y="17"/>
                        <a:pt x="35" y="17"/>
                        <a:pt x="35" y="17"/>
                      </a:cubicBezTo>
                      <a:cubicBezTo>
                        <a:pt x="35" y="18"/>
                        <a:pt x="35" y="18"/>
                        <a:pt x="35" y="18"/>
                      </a:cubicBezTo>
                      <a:cubicBezTo>
                        <a:pt x="8" y="31"/>
                        <a:pt x="8" y="31"/>
                        <a:pt x="8" y="31"/>
                      </a:cubicBezTo>
                      <a:cubicBezTo>
                        <a:pt x="7" y="31"/>
                        <a:pt x="7" y="31"/>
                        <a:pt x="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25" name="Freeform 398">
                  <a:extLst>
                    <a:ext uri="{FF2B5EF4-FFF2-40B4-BE49-F238E27FC236}">
                      <a16:creationId xmlns:a16="http://schemas.microsoft.com/office/drawing/2014/main" id="{F7A344D2-98F8-4923-93E3-9385E1B236F3}"/>
                    </a:ext>
                  </a:extLst>
                </p:cNvPr>
                <p:cNvSpPr>
                  <a:spLocks/>
                </p:cNvSpPr>
                <p:nvPr/>
              </p:nvSpPr>
              <p:spPr bwMode="auto">
                <a:xfrm>
                  <a:off x="509" y="3802"/>
                  <a:ext cx="188" cy="179"/>
                </a:xfrm>
                <a:custGeom>
                  <a:avLst/>
                  <a:gdLst>
                    <a:gd name="T0" fmla="*/ 5 w 118"/>
                    <a:gd name="T1" fmla="*/ 112 h 112"/>
                    <a:gd name="T2" fmla="*/ 2 w 118"/>
                    <a:gd name="T3" fmla="*/ 111 h 112"/>
                    <a:gd name="T4" fmla="*/ 2 w 118"/>
                    <a:gd name="T5" fmla="*/ 104 h 112"/>
                    <a:gd name="T6" fmla="*/ 90 w 118"/>
                    <a:gd name="T7" fmla="*/ 5 h 112"/>
                    <a:gd name="T8" fmla="*/ 101 w 118"/>
                    <a:gd name="T9" fmla="*/ 0 h 112"/>
                    <a:gd name="T10" fmla="*/ 112 w 118"/>
                    <a:gd name="T11" fmla="*/ 4 h 112"/>
                    <a:gd name="T12" fmla="*/ 112 w 118"/>
                    <a:gd name="T13" fmla="*/ 25 h 112"/>
                    <a:gd name="T14" fmla="*/ 40 w 118"/>
                    <a:gd name="T15" fmla="*/ 108 h 112"/>
                    <a:gd name="T16" fmla="*/ 33 w 118"/>
                    <a:gd name="T17" fmla="*/ 109 h 112"/>
                    <a:gd name="T18" fmla="*/ 33 w 118"/>
                    <a:gd name="T19" fmla="*/ 102 h 112"/>
                    <a:gd name="T20" fmla="*/ 105 w 118"/>
                    <a:gd name="T21" fmla="*/ 19 h 112"/>
                    <a:gd name="T22" fmla="*/ 105 w 118"/>
                    <a:gd name="T23" fmla="*/ 11 h 112"/>
                    <a:gd name="T24" fmla="*/ 101 w 118"/>
                    <a:gd name="T25" fmla="*/ 10 h 112"/>
                    <a:gd name="T26" fmla="*/ 97 w 118"/>
                    <a:gd name="T27" fmla="*/ 12 h 112"/>
                    <a:gd name="T28" fmla="*/ 9 w 118"/>
                    <a:gd name="T29" fmla="*/ 111 h 112"/>
                    <a:gd name="T30" fmla="*/ 5 w 118"/>
                    <a:gd name="T3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2">
                      <a:moveTo>
                        <a:pt x="5" y="112"/>
                      </a:moveTo>
                      <a:cubicBezTo>
                        <a:pt x="4" y="112"/>
                        <a:pt x="3" y="112"/>
                        <a:pt x="2" y="111"/>
                      </a:cubicBezTo>
                      <a:cubicBezTo>
                        <a:pt x="0" y="109"/>
                        <a:pt x="0" y="106"/>
                        <a:pt x="2" y="104"/>
                      </a:cubicBezTo>
                      <a:cubicBezTo>
                        <a:pt x="90" y="5"/>
                        <a:pt x="90" y="5"/>
                        <a:pt x="90" y="5"/>
                      </a:cubicBezTo>
                      <a:cubicBezTo>
                        <a:pt x="92" y="2"/>
                        <a:pt x="96" y="0"/>
                        <a:pt x="101" y="0"/>
                      </a:cubicBezTo>
                      <a:cubicBezTo>
                        <a:pt x="105" y="0"/>
                        <a:pt x="109" y="2"/>
                        <a:pt x="112" y="4"/>
                      </a:cubicBezTo>
                      <a:cubicBezTo>
                        <a:pt x="117" y="10"/>
                        <a:pt x="118" y="19"/>
                        <a:pt x="112" y="25"/>
                      </a:cubicBezTo>
                      <a:cubicBezTo>
                        <a:pt x="40" y="108"/>
                        <a:pt x="40" y="108"/>
                        <a:pt x="40" y="108"/>
                      </a:cubicBezTo>
                      <a:cubicBezTo>
                        <a:pt x="39" y="110"/>
                        <a:pt x="36" y="111"/>
                        <a:pt x="33" y="109"/>
                      </a:cubicBezTo>
                      <a:cubicBezTo>
                        <a:pt x="31" y="107"/>
                        <a:pt x="31" y="104"/>
                        <a:pt x="33" y="102"/>
                      </a:cubicBezTo>
                      <a:cubicBezTo>
                        <a:pt x="105" y="19"/>
                        <a:pt x="105" y="19"/>
                        <a:pt x="105" y="19"/>
                      </a:cubicBezTo>
                      <a:cubicBezTo>
                        <a:pt x="107" y="17"/>
                        <a:pt x="107" y="13"/>
                        <a:pt x="105" y="11"/>
                      </a:cubicBezTo>
                      <a:cubicBezTo>
                        <a:pt x="104" y="10"/>
                        <a:pt x="102" y="10"/>
                        <a:pt x="101" y="10"/>
                      </a:cubicBezTo>
                      <a:cubicBezTo>
                        <a:pt x="99" y="10"/>
                        <a:pt x="98" y="10"/>
                        <a:pt x="97" y="12"/>
                      </a:cubicBezTo>
                      <a:cubicBezTo>
                        <a:pt x="9" y="111"/>
                        <a:pt x="9" y="111"/>
                        <a:pt x="9" y="111"/>
                      </a:cubicBezTo>
                      <a:cubicBezTo>
                        <a:pt x="8" y="112"/>
                        <a:pt x="7" y="112"/>
                        <a:pt x="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26" name="Freeform 399">
                  <a:extLst>
                    <a:ext uri="{FF2B5EF4-FFF2-40B4-BE49-F238E27FC236}">
                      <a16:creationId xmlns:a16="http://schemas.microsoft.com/office/drawing/2014/main" id="{A5E49906-50D7-4DCB-AA58-1E338EED5620}"/>
                    </a:ext>
                  </a:extLst>
                </p:cNvPr>
                <p:cNvSpPr>
                  <a:spLocks/>
                </p:cNvSpPr>
                <p:nvPr/>
              </p:nvSpPr>
              <p:spPr bwMode="auto">
                <a:xfrm>
                  <a:off x="498" y="3923"/>
                  <a:ext cx="210" cy="117"/>
                </a:xfrm>
                <a:custGeom>
                  <a:avLst/>
                  <a:gdLst>
                    <a:gd name="T0" fmla="*/ 93 w 132"/>
                    <a:gd name="T1" fmla="*/ 73 h 73"/>
                    <a:gd name="T2" fmla="*/ 78 w 132"/>
                    <a:gd name="T3" fmla="*/ 73 h 73"/>
                    <a:gd name="T4" fmla="*/ 52 w 132"/>
                    <a:gd name="T5" fmla="*/ 63 h 73"/>
                    <a:gd name="T6" fmla="*/ 19 w 132"/>
                    <a:gd name="T7" fmla="*/ 63 h 73"/>
                    <a:gd name="T8" fmla="*/ 0 w 132"/>
                    <a:gd name="T9" fmla="*/ 44 h 73"/>
                    <a:gd name="T10" fmla="*/ 19 w 132"/>
                    <a:gd name="T11" fmla="*/ 24 h 73"/>
                    <a:gd name="T12" fmla="*/ 58 w 132"/>
                    <a:gd name="T13" fmla="*/ 24 h 73"/>
                    <a:gd name="T14" fmla="*/ 68 w 132"/>
                    <a:gd name="T15" fmla="*/ 15 h 73"/>
                    <a:gd name="T16" fmla="*/ 68 w 132"/>
                    <a:gd name="T17" fmla="*/ 5 h 73"/>
                    <a:gd name="T18" fmla="*/ 73 w 132"/>
                    <a:gd name="T19" fmla="*/ 0 h 73"/>
                    <a:gd name="T20" fmla="*/ 78 w 132"/>
                    <a:gd name="T21" fmla="*/ 5 h 73"/>
                    <a:gd name="T22" fmla="*/ 78 w 132"/>
                    <a:gd name="T23" fmla="*/ 15 h 73"/>
                    <a:gd name="T24" fmla="*/ 58 w 132"/>
                    <a:gd name="T25" fmla="*/ 34 h 73"/>
                    <a:gd name="T26" fmla="*/ 19 w 132"/>
                    <a:gd name="T27" fmla="*/ 34 h 73"/>
                    <a:gd name="T28" fmla="*/ 10 w 132"/>
                    <a:gd name="T29" fmla="*/ 44 h 73"/>
                    <a:gd name="T30" fmla="*/ 19 w 132"/>
                    <a:gd name="T31" fmla="*/ 54 h 73"/>
                    <a:gd name="T32" fmla="*/ 53 w 132"/>
                    <a:gd name="T33" fmla="*/ 54 h 73"/>
                    <a:gd name="T34" fmla="*/ 57 w 132"/>
                    <a:gd name="T35" fmla="*/ 55 h 73"/>
                    <a:gd name="T36" fmla="*/ 78 w 132"/>
                    <a:gd name="T37" fmla="*/ 63 h 73"/>
                    <a:gd name="T38" fmla="*/ 93 w 132"/>
                    <a:gd name="T39" fmla="*/ 63 h 73"/>
                    <a:gd name="T40" fmla="*/ 104 w 132"/>
                    <a:gd name="T41" fmla="*/ 61 h 73"/>
                    <a:gd name="T42" fmla="*/ 107 w 132"/>
                    <a:gd name="T43" fmla="*/ 60 h 73"/>
                    <a:gd name="T44" fmla="*/ 122 w 132"/>
                    <a:gd name="T45" fmla="*/ 58 h 73"/>
                    <a:gd name="T46" fmla="*/ 127 w 132"/>
                    <a:gd name="T47" fmla="*/ 58 h 73"/>
                    <a:gd name="T48" fmla="*/ 132 w 132"/>
                    <a:gd name="T49" fmla="*/ 63 h 73"/>
                    <a:gd name="T50" fmla="*/ 127 w 132"/>
                    <a:gd name="T51" fmla="*/ 68 h 73"/>
                    <a:gd name="T52" fmla="*/ 122 w 132"/>
                    <a:gd name="T53" fmla="*/ 68 h 73"/>
                    <a:gd name="T54" fmla="*/ 109 w 132"/>
                    <a:gd name="T55" fmla="*/ 69 h 73"/>
                    <a:gd name="T56" fmla="*/ 107 w 132"/>
                    <a:gd name="T57" fmla="*/ 70 h 73"/>
                    <a:gd name="T58" fmla="*/ 93 w 132"/>
                    <a:gd name="T5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73">
                      <a:moveTo>
                        <a:pt x="93" y="73"/>
                      </a:moveTo>
                      <a:cubicBezTo>
                        <a:pt x="78" y="73"/>
                        <a:pt x="78" y="73"/>
                        <a:pt x="78" y="73"/>
                      </a:cubicBezTo>
                      <a:cubicBezTo>
                        <a:pt x="67" y="73"/>
                        <a:pt x="61" y="71"/>
                        <a:pt x="52" y="63"/>
                      </a:cubicBezTo>
                      <a:cubicBezTo>
                        <a:pt x="19" y="63"/>
                        <a:pt x="19" y="63"/>
                        <a:pt x="19" y="63"/>
                      </a:cubicBezTo>
                      <a:cubicBezTo>
                        <a:pt x="8" y="63"/>
                        <a:pt x="0" y="56"/>
                        <a:pt x="0" y="44"/>
                      </a:cubicBezTo>
                      <a:cubicBezTo>
                        <a:pt x="0" y="33"/>
                        <a:pt x="10" y="24"/>
                        <a:pt x="19" y="24"/>
                      </a:cubicBezTo>
                      <a:cubicBezTo>
                        <a:pt x="58" y="24"/>
                        <a:pt x="58" y="24"/>
                        <a:pt x="58" y="24"/>
                      </a:cubicBezTo>
                      <a:cubicBezTo>
                        <a:pt x="63" y="24"/>
                        <a:pt x="68" y="19"/>
                        <a:pt x="68" y="15"/>
                      </a:cubicBezTo>
                      <a:cubicBezTo>
                        <a:pt x="68" y="5"/>
                        <a:pt x="68" y="5"/>
                        <a:pt x="68" y="5"/>
                      </a:cubicBezTo>
                      <a:cubicBezTo>
                        <a:pt x="68" y="2"/>
                        <a:pt x="70" y="0"/>
                        <a:pt x="73" y="0"/>
                      </a:cubicBezTo>
                      <a:cubicBezTo>
                        <a:pt x="76" y="0"/>
                        <a:pt x="78" y="2"/>
                        <a:pt x="78" y="5"/>
                      </a:cubicBezTo>
                      <a:cubicBezTo>
                        <a:pt x="78" y="15"/>
                        <a:pt x="78" y="15"/>
                        <a:pt x="78" y="15"/>
                      </a:cubicBezTo>
                      <a:cubicBezTo>
                        <a:pt x="78" y="25"/>
                        <a:pt x="69" y="34"/>
                        <a:pt x="58" y="34"/>
                      </a:cubicBezTo>
                      <a:cubicBezTo>
                        <a:pt x="19" y="34"/>
                        <a:pt x="19" y="34"/>
                        <a:pt x="19" y="34"/>
                      </a:cubicBezTo>
                      <a:cubicBezTo>
                        <a:pt x="15" y="34"/>
                        <a:pt x="10" y="38"/>
                        <a:pt x="10" y="44"/>
                      </a:cubicBezTo>
                      <a:cubicBezTo>
                        <a:pt x="10" y="47"/>
                        <a:pt x="11" y="54"/>
                        <a:pt x="19" y="54"/>
                      </a:cubicBezTo>
                      <a:cubicBezTo>
                        <a:pt x="53" y="54"/>
                        <a:pt x="53" y="54"/>
                        <a:pt x="53" y="54"/>
                      </a:cubicBezTo>
                      <a:cubicBezTo>
                        <a:pt x="55" y="54"/>
                        <a:pt x="56" y="54"/>
                        <a:pt x="57" y="55"/>
                      </a:cubicBezTo>
                      <a:cubicBezTo>
                        <a:pt x="65" y="62"/>
                        <a:pt x="69" y="63"/>
                        <a:pt x="78" y="63"/>
                      </a:cubicBezTo>
                      <a:cubicBezTo>
                        <a:pt x="93" y="63"/>
                        <a:pt x="93" y="63"/>
                        <a:pt x="93" y="63"/>
                      </a:cubicBezTo>
                      <a:cubicBezTo>
                        <a:pt x="96" y="63"/>
                        <a:pt x="100" y="62"/>
                        <a:pt x="104" y="61"/>
                      </a:cubicBezTo>
                      <a:cubicBezTo>
                        <a:pt x="107" y="60"/>
                        <a:pt x="107" y="60"/>
                        <a:pt x="107" y="60"/>
                      </a:cubicBezTo>
                      <a:cubicBezTo>
                        <a:pt x="111" y="59"/>
                        <a:pt x="117" y="58"/>
                        <a:pt x="122" y="58"/>
                      </a:cubicBezTo>
                      <a:cubicBezTo>
                        <a:pt x="127" y="58"/>
                        <a:pt x="127" y="58"/>
                        <a:pt x="127" y="58"/>
                      </a:cubicBezTo>
                      <a:cubicBezTo>
                        <a:pt x="129" y="58"/>
                        <a:pt x="132" y="61"/>
                        <a:pt x="132" y="63"/>
                      </a:cubicBezTo>
                      <a:cubicBezTo>
                        <a:pt x="132" y="66"/>
                        <a:pt x="129" y="68"/>
                        <a:pt x="127" y="68"/>
                      </a:cubicBezTo>
                      <a:cubicBezTo>
                        <a:pt x="122" y="68"/>
                        <a:pt x="122" y="68"/>
                        <a:pt x="122" y="68"/>
                      </a:cubicBezTo>
                      <a:cubicBezTo>
                        <a:pt x="118" y="68"/>
                        <a:pt x="113" y="68"/>
                        <a:pt x="109" y="69"/>
                      </a:cubicBezTo>
                      <a:cubicBezTo>
                        <a:pt x="107" y="70"/>
                        <a:pt x="107" y="70"/>
                        <a:pt x="107" y="70"/>
                      </a:cubicBezTo>
                      <a:cubicBezTo>
                        <a:pt x="102" y="71"/>
                        <a:pt x="97" y="73"/>
                        <a:pt x="9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27" name="Freeform 400">
                  <a:extLst>
                    <a:ext uri="{FF2B5EF4-FFF2-40B4-BE49-F238E27FC236}">
                      <a16:creationId xmlns:a16="http://schemas.microsoft.com/office/drawing/2014/main" id="{994D0667-6757-4E82-91A9-C4E88D248C7F}"/>
                    </a:ext>
                  </a:extLst>
                </p:cNvPr>
                <p:cNvSpPr>
                  <a:spLocks noEditPoints="1"/>
                </p:cNvSpPr>
                <p:nvPr/>
              </p:nvSpPr>
              <p:spPr bwMode="auto">
                <a:xfrm>
                  <a:off x="692" y="3891"/>
                  <a:ext cx="70" cy="149"/>
                </a:xfrm>
                <a:custGeom>
                  <a:avLst/>
                  <a:gdLst>
                    <a:gd name="T0" fmla="*/ 39 w 44"/>
                    <a:gd name="T1" fmla="*/ 93 h 93"/>
                    <a:gd name="T2" fmla="*/ 5 w 44"/>
                    <a:gd name="T3" fmla="*/ 93 h 93"/>
                    <a:gd name="T4" fmla="*/ 0 w 44"/>
                    <a:gd name="T5" fmla="*/ 88 h 93"/>
                    <a:gd name="T6" fmla="*/ 0 w 44"/>
                    <a:gd name="T7" fmla="*/ 5 h 93"/>
                    <a:gd name="T8" fmla="*/ 5 w 44"/>
                    <a:gd name="T9" fmla="*/ 0 h 93"/>
                    <a:gd name="T10" fmla="*/ 39 w 44"/>
                    <a:gd name="T11" fmla="*/ 0 h 93"/>
                    <a:gd name="T12" fmla="*/ 44 w 44"/>
                    <a:gd name="T13" fmla="*/ 5 h 93"/>
                    <a:gd name="T14" fmla="*/ 44 w 44"/>
                    <a:gd name="T15" fmla="*/ 88 h 93"/>
                    <a:gd name="T16" fmla="*/ 39 w 44"/>
                    <a:gd name="T17" fmla="*/ 93 h 93"/>
                    <a:gd name="T18" fmla="*/ 10 w 44"/>
                    <a:gd name="T19" fmla="*/ 83 h 93"/>
                    <a:gd name="T20" fmla="*/ 34 w 44"/>
                    <a:gd name="T21" fmla="*/ 83 h 93"/>
                    <a:gd name="T22" fmla="*/ 34 w 44"/>
                    <a:gd name="T23" fmla="*/ 10 h 93"/>
                    <a:gd name="T24" fmla="*/ 10 w 44"/>
                    <a:gd name="T25" fmla="*/ 10 h 93"/>
                    <a:gd name="T26" fmla="*/ 10 w 44"/>
                    <a:gd name="T27" fmla="*/ 8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93">
                      <a:moveTo>
                        <a:pt x="39" y="93"/>
                      </a:moveTo>
                      <a:cubicBezTo>
                        <a:pt x="5" y="93"/>
                        <a:pt x="5" y="93"/>
                        <a:pt x="5" y="93"/>
                      </a:cubicBezTo>
                      <a:cubicBezTo>
                        <a:pt x="2" y="93"/>
                        <a:pt x="0" y="91"/>
                        <a:pt x="0" y="88"/>
                      </a:cubicBezTo>
                      <a:cubicBezTo>
                        <a:pt x="0" y="5"/>
                        <a:pt x="0" y="5"/>
                        <a:pt x="0" y="5"/>
                      </a:cubicBezTo>
                      <a:cubicBezTo>
                        <a:pt x="0" y="3"/>
                        <a:pt x="2" y="0"/>
                        <a:pt x="5" y="0"/>
                      </a:cubicBezTo>
                      <a:cubicBezTo>
                        <a:pt x="39" y="0"/>
                        <a:pt x="39" y="0"/>
                        <a:pt x="39" y="0"/>
                      </a:cubicBezTo>
                      <a:cubicBezTo>
                        <a:pt x="42" y="0"/>
                        <a:pt x="44" y="3"/>
                        <a:pt x="44" y="5"/>
                      </a:cubicBezTo>
                      <a:cubicBezTo>
                        <a:pt x="44" y="88"/>
                        <a:pt x="44" y="88"/>
                        <a:pt x="44" y="88"/>
                      </a:cubicBezTo>
                      <a:cubicBezTo>
                        <a:pt x="44" y="91"/>
                        <a:pt x="42" y="93"/>
                        <a:pt x="39" y="93"/>
                      </a:cubicBezTo>
                      <a:close/>
                      <a:moveTo>
                        <a:pt x="10" y="83"/>
                      </a:moveTo>
                      <a:cubicBezTo>
                        <a:pt x="34" y="83"/>
                        <a:pt x="34" y="83"/>
                        <a:pt x="34" y="83"/>
                      </a:cubicBezTo>
                      <a:cubicBezTo>
                        <a:pt x="34" y="10"/>
                        <a:pt x="34" y="10"/>
                        <a:pt x="34" y="10"/>
                      </a:cubicBezTo>
                      <a:cubicBezTo>
                        <a:pt x="10" y="10"/>
                        <a:pt x="10" y="10"/>
                        <a:pt x="10" y="10"/>
                      </a:cubicBezTo>
                      <a:lnTo>
                        <a:pt x="1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28" name="Rectangle 401">
                  <a:extLst>
                    <a:ext uri="{FF2B5EF4-FFF2-40B4-BE49-F238E27FC236}">
                      <a16:creationId xmlns:a16="http://schemas.microsoft.com/office/drawing/2014/main" id="{E2D39FFB-3594-4500-861D-0A390359F6B0}"/>
                    </a:ext>
                  </a:extLst>
                </p:cNvPr>
                <p:cNvSpPr>
                  <a:spLocks noChangeArrowheads="1"/>
                </p:cNvSpPr>
                <p:nvPr/>
              </p:nvSpPr>
              <p:spPr bwMode="auto">
                <a:xfrm>
                  <a:off x="715" y="3994"/>
                  <a:ext cx="16"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sp>
              <p:nvSpPr>
                <p:cNvPr id="229" name="Freeform 402">
                  <a:extLst>
                    <a:ext uri="{FF2B5EF4-FFF2-40B4-BE49-F238E27FC236}">
                      <a16:creationId xmlns:a16="http://schemas.microsoft.com/office/drawing/2014/main" id="{475C6397-2B19-40B3-8525-48562B217E8C}"/>
                    </a:ext>
                  </a:extLst>
                </p:cNvPr>
                <p:cNvSpPr>
                  <a:spLocks/>
                </p:cNvSpPr>
                <p:nvPr/>
              </p:nvSpPr>
              <p:spPr bwMode="auto">
                <a:xfrm>
                  <a:off x="467" y="3999"/>
                  <a:ext cx="31" cy="59"/>
                </a:xfrm>
                <a:custGeom>
                  <a:avLst/>
                  <a:gdLst>
                    <a:gd name="T0" fmla="*/ 5 w 19"/>
                    <a:gd name="T1" fmla="*/ 37 h 37"/>
                    <a:gd name="T2" fmla="*/ 4 w 19"/>
                    <a:gd name="T3" fmla="*/ 37 h 37"/>
                    <a:gd name="T4" fmla="*/ 0 w 19"/>
                    <a:gd name="T5" fmla="*/ 31 h 37"/>
                    <a:gd name="T6" fmla="*/ 5 w 19"/>
                    <a:gd name="T7" fmla="*/ 8 h 37"/>
                    <a:gd name="T8" fmla="*/ 6 w 19"/>
                    <a:gd name="T9" fmla="*/ 6 h 37"/>
                    <a:gd name="T10" fmla="*/ 10 w 19"/>
                    <a:gd name="T11" fmla="*/ 2 h 37"/>
                    <a:gd name="T12" fmla="*/ 17 w 19"/>
                    <a:gd name="T13" fmla="*/ 2 h 37"/>
                    <a:gd name="T14" fmla="*/ 17 w 19"/>
                    <a:gd name="T15" fmla="*/ 8 h 37"/>
                    <a:gd name="T16" fmla="*/ 14 w 19"/>
                    <a:gd name="T17" fmla="*/ 11 h 37"/>
                    <a:gd name="T18" fmla="*/ 10 w 19"/>
                    <a:gd name="T19" fmla="*/ 33 h 37"/>
                    <a:gd name="T20" fmla="*/ 5 w 19"/>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7">
                      <a:moveTo>
                        <a:pt x="5" y="37"/>
                      </a:moveTo>
                      <a:cubicBezTo>
                        <a:pt x="5" y="37"/>
                        <a:pt x="4" y="37"/>
                        <a:pt x="4" y="37"/>
                      </a:cubicBezTo>
                      <a:cubicBezTo>
                        <a:pt x="1" y="37"/>
                        <a:pt x="0" y="34"/>
                        <a:pt x="0" y="31"/>
                      </a:cubicBezTo>
                      <a:cubicBezTo>
                        <a:pt x="5" y="8"/>
                        <a:pt x="5" y="8"/>
                        <a:pt x="5" y="8"/>
                      </a:cubicBezTo>
                      <a:cubicBezTo>
                        <a:pt x="5" y="7"/>
                        <a:pt x="6" y="7"/>
                        <a:pt x="6" y="6"/>
                      </a:cubicBezTo>
                      <a:cubicBezTo>
                        <a:pt x="10" y="2"/>
                        <a:pt x="10" y="2"/>
                        <a:pt x="10" y="2"/>
                      </a:cubicBezTo>
                      <a:cubicBezTo>
                        <a:pt x="11" y="0"/>
                        <a:pt x="15" y="0"/>
                        <a:pt x="17" y="2"/>
                      </a:cubicBezTo>
                      <a:cubicBezTo>
                        <a:pt x="19" y="3"/>
                        <a:pt x="19" y="6"/>
                        <a:pt x="17" y="8"/>
                      </a:cubicBezTo>
                      <a:cubicBezTo>
                        <a:pt x="14" y="11"/>
                        <a:pt x="14" y="11"/>
                        <a:pt x="14" y="11"/>
                      </a:cubicBezTo>
                      <a:cubicBezTo>
                        <a:pt x="10" y="33"/>
                        <a:pt x="10" y="33"/>
                        <a:pt x="10" y="33"/>
                      </a:cubicBezTo>
                      <a:cubicBezTo>
                        <a:pt x="9" y="36"/>
                        <a:pt x="7" y="37"/>
                        <a:pt x="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sz="1600"/>
                </a:p>
              </p:txBody>
            </p:sp>
          </p:grpSp>
        </p:grpSp>
      </p:grpSp>
      <p:grpSp>
        <p:nvGrpSpPr>
          <p:cNvPr id="10" name="Group 9">
            <a:extLst>
              <a:ext uri="{FF2B5EF4-FFF2-40B4-BE49-F238E27FC236}">
                <a16:creationId xmlns:a16="http://schemas.microsoft.com/office/drawing/2014/main" id="{F3C0E2FC-B93B-474F-A055-FE9E1C7DBF1D}"/>
              </a:ext>
            </a:extLst>
          </p:cNvPr>
          <p:cNvGrpSpPr/>
          <p:nvPr/>
        </p:nvGrpSpPr>
        <p:grpSpPr>
          <a:xfrm>
            <a:off x="1879410" y="2194444"/>
            <a:ext cx="5097061" cy="3452055"/>
            <a:chOff x="1879410" y="2194444"/>
            <a:chExt cx="5097061" cy="3452055"/>
          </a:xfrm>
        </p:grpSpPr>
        <p:sp>
          <p:nvSpPr>
            <p:cNvPr id="42" name="TextBox 41">
              <a:extLst>
                <a:ext uri="{FF2B5EF4-FFF2-40B4-BE49-F238E27FC236}">
                  <a16:creationId xmlns:a16="http://schemas.microsoft.com/office/drawing/2014/main" id="{8DC9A3B2-EE2D-4706-9FF9-E653A796D1E7}"/>
                </a:ext>
              </a:extLst>
            </p:cNvPr>
            <p:cNvSpPr txBox="1"/>
            <p:nvPr/>
          </p:nvSpPr>
          <p:spPr>
            <a:xfrm>
              <a:off x="2734747" y="2194444"/>
              <a:ext cx="3422563" cy="584775"/>
            </a:xfrm>
            <a:prstGeom prst="rect">
              <a:avLst/>
            </a:prstGeom>
            <a:noFill/>
          </p:spPr>
          <p:txBody>
            <a:bodyPr wrap="square" rtlCol="0">
              <a:spAutoFit/>
            </a:bodyPr>
            <a:lstStyle/>
            <a:p>
              <a:pPr algn="ctr"/>
              <a:r>
                <a:rPr lang="en-NZ" sz="1600" b="1">
                  <a:latin typeface="Arial" panose="020B0604020202020204" pitchFamily="34" charset="0"/>
                  <a:cs typeface="Arial" panose="020B0604020202020204" pitchFamily="34" charset="0"/>
                </a:rPr>
                <a:t>ACTION 1</a:t>
              </a:r>
              <a:r>
                <a:rPr lang="en-NZ" sz="1600">
                  <a:latin typeface="Arial" panose="020B0604020202020204" pitchFamily="34" charset="0"/>
                  <a:cs typeface="Arial" panose="020B0604020202020204" pitchFamily="34" charset="0"/>
                </a:rPr>
                <a:t>: Review designation codes in </a:t>
              </a:r>
              <a:r>
                <a:rPr lang="en-NZ" sz="1600" err="1">
                  <a:latin typeface="Arial" panose="020B0604020202020204" pitchFamily="34" charset="0"/>
                  <a:cs typeface="Arial" panose="020B0604020202020204" pitchFamily="34" charset="0"/>
                </a:rPr>
                <a:t>EdPay</a:t>
              </a:r>
              <a:endParaRPr lang="en-NZ" sz="160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DB4AF5B5-FE53-4880-8FBA-E933AB136AF7}"/>
                </a:ext>
              </a:extLst>
            </p:cNvPr>
            <p:cNvSpPr txBox="1"/>
            <p:nvPr/>
          </p:nvSpPr>
          <p:spPr>
            <a:xfrm>
              <a:off x="1879410" y="3085847"/>
              <a:ext cx="5097061" cy="584775"/>
            </a:xfrm>
            <a:prstGeom prst="rect">
              <a:avLst/>
            </a:prstGeom>
            <a:noFill/>
          </p:spPr>
          <p:txBody>
            <a:bodyPr wrap="square" lIns="91440" tIns="45720" rIns="91440" bIns="45720" rtlCol="0" anchor="t">
              <a:spAutoFit/>
            </a:bodyPr>
            <a:lstStyle/>
            <a:p>
              <a:pPr marL="0" indent="0" algn="ctr">
                <a:buNone/>
              </a:pPr>
              <a:r>
                <a:rPr lang="en-NZ" sz="1600" b="1">
                  <a:latin typeface="Arial"/>
                  <a:cs typeface="Arial"/>
                </a:rPr>
                <a:t>ACTION 2: </a:t>
              </a:r>
              <a:r>
                <a:rPr lang="en-NZ" sz="1600">
                  <a:latin typeface="Arial"/>
                  <a:cs typeface="Arial"/>
                </a:rPr>
                <a:t>Check your employees' information and distribute letters</a:t>
              </a:r>
            </a:p>
          </p:txBody>
        </p:sp>
        <p:sp>
          <p:nvSpPr>
            <p:cNvPr id="144" name="TextBox 143">
              <a:extLst>
                <a:ext uri="{FF2B5EF4-FFF2-40B4-BE49-F238E27FC236}">
                  <a16:creationId xmlns:a16="http://schemas.microsoft.com/office/drawing/2014/main" id="{D39F49EC-4BB5-419C-BB79-833D00B1B2DC}"/>
                </a:ext>
              </a:extLst>
            </p:cNvPr>
            <p:cNvSpPr txBox="1"/>
            <p:nvPr/>
          </p:nvSpPr>
          <p:spPr>
            <a:xfrm>
              <a:off x="2089416" y="4815502"/>
              <a:ext cx="4794491" cy="830997"/>
            </a:xfrm>
            <a:prstGeom prst="rect">
              <a:avLst/>
            </a:prstGeom>
            <a:noFill/>
          </p:spPr>
          <p:txBody>
            <a:bodyPr wrap="square" rtlCol="0">
              <a:spAutoFit/>
            </a:bodyPr>
            <a:lstStyle/>
            <a:p>
              <a:pPr marL="0" indent="0" algn="ctr">
                <a:buNone/>
              </a:pPr>
              <a:r>
                <a:rPr lang="en-NZ" sz="1600" b="1">
                  <a:latin typeface="Arial" panose="020B0604020202020204" pitchFamily="34" charset="0"/>
                  <a:cs typeface="Arial" panose="020B0604020202020204" pitchFamily="34" charset="0"/>
                </a:rPr>
                <a:t>ACTION 4: </a:t>
              </a:r>
              <a:r>
                <a:rPr lang="en-NZ" sz="1600">
                  <a:latin typeface="Arial" panose="020B0604020202020204" pitchFamily="34" charset="0"/>
                  <a:cs typeface="Arial" panose="020B0604020202020204" pitchFamily="34" charset="0"/>
                </a:rPr>
                <a:t>Know how to apply for pay equity regrading </a:t>
              </a:r>
              <a:r>
                <a:rPr lang="en-NZ" sz="1600" b="1">
                  <a:latin typeface="Arial" panose="020B0604020202020204" pitchFamily="34" charset="0"/>
                  <a:cs typeface="Arial" panose="020B0604020202020204" pitchFamily="34" charset="0"/>
                </a:rPr>
                <a:t>and </a:t>
              </a:r>
              <a:r>
                <a:rPr lang="en-NZ" sz="1600">
                  <a:latin typeface="Arial" panose="020B0604020202020204" pitchFamily="34" charset="0"/>
                  <a:cs typeface="Arial" panose="020B0604020202020204" pitchFamily="34" charset="0"/>
                </a:rPr>
                <a:t>understand the funding for pay equity regrading</a:t>
              </a:r>
            </a:p>
          </p:txBody>
        </p:sp>
        <p:cxnSp>
          <p:nvCxnSpPr>
            <p:cNvPr id="154" name="Straight Connector 153">
              <a:extLst>
                <a:ext uri="{FF2B5EF4-FFF2-40B4-BE49-F238E27FC236}">
                  <a16:creationId xmlns:a16="http://schemas.microsoft.com/office/drawing/2014/main" id="{8806833B-DDF3-4922-A73C-28344F932A0B}"/>
                </a:ext>
              </a:extLst>
            </p:cNvPr>
            <p:cNvCxnSpPr>
              <a:cxnSpLocks/>
            </p:cNvCxnSpPr>
            <p:nvPr/>
          </p:nvCxnSpPr>
          <p:spPr>
            <a:xfrm>
              <a:off x="3881366" y="2961688"/>
              <a:ext cx="1120140" cy="0"/>
            </a:xfrm>
            <a:prstGeom prst="line">
              <a:avLst/>
            </a:prstGeom>
            <a:ln>
              <a:solidFill>
                <a:srgbClr val="000000">
                  <a:alpha val="60000"/>
                </a:srgb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06ADEBF-8905-4A41-BF15-AAA76E295B06}"/>
                </a:ext>
              </a:extLst>
            </p:cNvPr>
            <p:cNvSpPr txBox="1"/>
            <p:nvPr/>
          </p:nvSpPr>
          <p:spPr>
            <a:xfrm>
              <a:off x="2028041" y="3979378"/>
              <a:ext cx="4826790" cy="584775"/>
            </a:xfrm>
            <a:prstGeom prst="rect">
              <a:avLst/>
            </a:prstGeom>
            <a:noFill/>
          </p:spPr>
          <p:txBody>
            <a:bodyPr wrap="square" rtlCol="0">
              <a:spAutoFit/>
            </a:bodyPr>
            <a:lstStyle/>
            <a:p>
              <a:pPr algn="ctr"/>
              <a:r>
                <a:rPr lang="en-NZ" sz="1600" b="1">
                  <a:latin typeface="Arial" panose="020B0604020202020204" pitchFamily="34" charset="0"/>
                  <a:cs typeface="Arial" panose="020B0604020202020204" pitchFamily="34" charset="0"/>
                </a:rPr>
                <a:t>ACTION 3: </a:t>
              </a:r>
              <a:r>
                <a:rPr lang="en-NZ" sz="1600">
                  <a:latin typeface="Arial" panose="020B0604020202020204" pitchFamily="34" charset="0"/>
                  <a:cs typeface="Arial" panose="020B0604020202020204" pitchFamily="34" charset="0"/>
                </a:rPr>
                <a:t>Make sure employee agreements and other documents are up to date </a:t>
              </a:r>
              <a:endParaRPr lang="en-NZ" sz="1600"/>
            </a:p>
          </p:txBody>
        </p:sp>
        <p:cxnSp>
          <p:nvCxnSpPr>
            <p:cNvPr id="173" name="Straight Connector 172">
              <a:extLst>
                <a:ext uri="{FF2B5EF4-FFF2-40B4-BE49-F238E27FC236}">
                  <a16:creationId xmlns:a16="http://schemas.microsoft.com/office/drawing/2014/main" id="{D4B18B72-98C8-4220-895E-7BE449BBB846}"/>
                </a:ext>
              </a:extLst>
            </p:cNvPr>
            <p:cNvCxnSpPr>
              <a:cxnSpLocks/>
            </p:cNvCxnSpPr>
            <p:nvPr/>
          </p:nvCxnSpPr>
          <p:spPr>
            <a:xfrm>
              <a:off x="3926591" y="3815009"/>
              <a:ext cx="1120140" cy="0"/>
            </a:xfrm>
            <a:prstGeom prst="line">
              <a:avLst/>
            </a:prstGeom>
            <a:ln>
              <a:solidFill>
                <a:srgbClr val="000000">
                  <a:alpha val="6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F0AC5D-E865-4D15-A96D-533C0146094E}"/>
                </a:ext>
              </a:extLst>
            </p:cNvPr>
            <p:cNvCxnSpPr>
              <a:cxnSpLocks/>
            </p:cNvCxnSpPr>
            <p:nvPr/>
          </p:nvCxnSpPr>
          <p:spPr>
            <a:xfrm>
              <a:off x="3926591" y="4721052"/>
              <a:ext cx="1120140" cy="0"/>
            </a:xfrm>
            <a:prstGeom prst="line">
              <a:avLst/>
            </a:prstGeom>
            <a:ln>
              <a:solidFill>
                <a:srgbClr val="000000">
                  <a:alpha val="60000"/>
                </a:srgb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709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13</a:t>
            </a:fld>
            <a:endParaRPr lang="en-NZ"/>
          </a:p>
        </p:txBody>
      </p:sp>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521326" y="980768"/>
            <a:ext cx="7112000" cy="581774"/>
          </a:xfrm>
        </p:spPr>
        <p:txBody>
          <a:bodyPr>
            <a:noAutofit/>
          </a:bodyPr>
          <a:lstStyle/>
          <a:p>
            <a:r>
              <a:rPr lang="en-NZ" sz="3200"/>
              <a:t>ACTION 1: Designation codes</a:t>
            </a:r>
          </a:p>
        </p:txBody>
      </p:sp>
      <p:sp>
        <p:nvSpPr>
          <p:cNvPr id="17" name="Content Placeholder 3">
            <a:extLst>
              <a:ext uri="{FF2B5EF4-FFF2-40B4-BE49-F238E27FC236}">
                <a16:creationId xmlns:a16="http://schemas.microsoft.com/office/drawing/2014/main" id="{D61CBEEA-988C-4FC7-835B-871FE337BF3E}"/>
              </a:ext>
            </a:extLst>
          </p:cNvPr>
          <p:cNvSpPr txBox="1">
            <a:spLocks/>
          </p:cNvSpPr>
          <p:nvPr/>
        </p:nvSpPr>
        <p:spPr>
          <a:xfrm>
            <a:off x="426196" y="1626139"/>
            <a:ext cx="3905249" cy="2659823"/>
          </a:xfrm>
          <a:prstGeom prst="rect">
            <a:avLst/>
          </a:prstGeom>
        </p:spPr>
        <p:txBody>
          <a:bodyPr anchor="ct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A designation code doesn’t determine an employee's pay rate, but designation codes are used as a reference for Education Payroll. </a:t>
            </a:r>
          </a:p>
          <a:p>
            <a:r>
              <a:rPr lang="en-US" sz="1600"/>
              <a:t>Employees must be on the correct payroll designation code in Education Payroll. </a:t>
            </a:r>
          </a:p>
          <a:p>
            <a:r>
              <a:rPr lang="en-US" sz="1600"/>
              <a:t>If your employee is not on the correct code, they will not be paid the new rates.</a:t>
            </a:r>
          </a:p>
        </p:txBody>
      </p:sp>
      <p:graphicFrame>
        <p:nvGraphicFramePr>
          <p:cNvPr id="2" name="Table 6">
            <a:extLst>
              <a:ext uri="{FF2B5EF4-FFF2-40B4-BE49-F238E27FC236}">
                <a16:creationId xmlns:a16="http://schemas.microsoft.com/office/drawing/2014/main" id="{E05C3A6B-2427-42B0-BF1A-F9CFBBDE053C}"/>
              </a:ext>
            </a:extLst>
          </p:cNvPr>
          <p:cNvGraphicFramePr>
            <a:graphicFrameLocks noGrp="1"/>
          </p:cNvGraphicFramePr>
          <p:nvPr>
            <p:extLst>
              <p:ext uri="{D42A27DB-BD31-4B8C-83A1-F6EECF244321}">
                <p14:modId xmlns:p14="http://schemas.microsoft.com/office/powerpoint/2010/main" val="3311183552"/>
              </p:ext>
            </p:extLst>
          </p:nvPr>
        </p:nvGraphicFramePr>
        <p:xfrm>
          <a:off x="4520799" y="1753355"/>
          <a:ext cx="3905249" cy="560308"/>
        </p:xfrm>
        <a:graphic>
          <a:graphicData uri="http://schemas.openxmlformats.org/drawingml/2006/table">
            <a:tbl>
              <a:tblPr firstRow="1" bandRow="1">
                <a:tableStyleId>{5C22544A-7EE6-4342-B048-85BDC9FD1C3A}</a:tableStyleId>
              </a:tblPr>
              <a:tblGrid>
                <a:gridCol w="1363788">
                  <a:extLst>
                    <a:ext uri="{9D8B030D-6E8A-4147-A177-3AD203B41FA5}">
                      <a16:colId xmlns:a16="http://schemas.microsoft.com/office/drawing/2014/main" val="4192561379"/>
                    </a:ext>
                  </a:extLst>
                </a:gridCol>
                <a:gridCol w="2541461">
                  <a:extLst>
                    <a:ext uri="{9D8B030D-6E8A-4147-A177-3AD203B41FA5}">
                      <a16:colId xmlns:a16="http://schemas.microsoft.com/office/drawing/2014/main" val="622994975"/>
                    </a:ext>
                  </a:extLst>
                </a:gridCol>
              </a:tblGrid>
              <a:tr h="280988">
                <a:tc>
                  <a:txBody>
                    <a:bodyPr/>
                    <a:lstStyle/>
                    <a:p>
                      <a:r>
                        <a:rPr lang="en-NZ" sz="1000">
                          <a:latin typeface="Arial" panose="020B0604020202020204" pitchFamily="34" charset="0"/>
                          <a:cs typeface="Arial" panose="020B0604020202020204" pitchFamily="34" charset="0"/>
                        </a:rPr>
                        <a:t>Designation code</a:t>
                      </a:r>
                    </a:p>
                  </a:txBody>
                  <a:tcPr>
                    <a:solidFill>
                      <a:srgbClr val="B6231D"/>
                    </a:solidFill>
                  </a:tcPr>
                </a:tc>
                <a:tc>
                  <a:txBody>
                    <a:bodyPr/>
                    <a:lstStyle/>
                    <a:p>
                      <a:r>
                        <a:rPr lang="en-NZ" sz="1000">
                          <a:latin typeface="Arial" panose="020B0604020202020204" pitchFamily="34" charset="0"/>
                          <a:cs typeface="Arial" panose="020B0604020202020204" pitchFamily="34" charset="0"/>
                        </a:rPr>
                        <a:t>Description</a:t>
                      </a:r>
                    </a:p>
                  </a:txBody>
                  <a:tcPr>
                    <a:solidFill>
                      <a:srgbClr val="B6231D"/>
                    </a:solidFill>
                  </a:tcPr>
                </a:tc>
                <a:extLst>
                  <a:ext uri="{0D108BD9-81ED-4DB2-BD59-A6C34878D82A}">
                    <a16:rowId xmlns:a16="http://schemas.microsoft.com/office/drawing/2014/main" val="3828323327"/>
                  </a:ext>
                </a:extLst>
              </a:tr>
              <a:tr h="279320">
                <a:tc>
                  <a:txBody>
                    <a:bodyPr/>
                    <a:lstStyle/>
                    <a:p>
                      <a:r>
                        <a:rPr lang="en-NZ" sz="1000">
                          <a:latin typeface="Arial" panose="020B0604020202020204" pitchFamily="34" charset="0"/>
                          <a:cs typeface="Arial" panose="020B0604020202020204" pitchFamily="34" charset="0"/>
                        </a:rPr>
                        <a:t>S57</a:t>
                      </a:r>
                    </a:p>
                  </a:txBody>
                  <a:tcPr/>
                </a:tc>
                <a:tc>
                  <a:txBody>
                    <a:bodyPr/>
                    <a:lstStyle/>
                    <a:p>
                      <a:r>
                        <a:rPr lang="en-NZ" sz="1000">
                          <a:latin typeface="Arial" panose="020B0604020202020204" pitchFamily="34" charset="0"/>
                          <a:cs typeface="Arial" panose="020B0604020202020204" pitchFamily="34" charset="0"/>
                        </a:rPr>
                        <a:t>Kaiārahi i te reo</a:t>
                      </a:r>
                    </a:p>
                  </a:txBody>
                  <a:tcPr/>
                </a:tc>
                <a:extLst>
                  <a:ext uri="{0D108BD9-81ED-4DB2-BD59-A6C34878D82A}">
                    <a16:rowId xmlns:a16="http://schemas.microsoft.com/office/drawing/2014/main" val="175833515"/>
                  </a:ext>
                </a:extLst>
              </a:tr>
            </a:tbl>
          </a:graphicData>
        </a:graphic>
      </p:graphicFrame>
      <p:graphicFrame>
        <p:nvGraphicFramePr>
          <p:cNvPr id="9" name="Table 6">
            <a:extLst>
              <a:ext uri="{FF2B5EF4-FFF2-40B4-BE49-F238E27FC236}">
                <a16:creationId xmlns:a16="http://schemas.microsoft.com/office/drawing/2014/main" id="{2D5078B1-7B8E-4ADA-8686-FA8EF2BA589E}"/>
              </a:ext>
            </a:extLst>
          </p:cNvPr>
          <p:cNvGraphicFramePr>
            <a:graphicFrameLocks noGrp="1"/>
          </p:cNvGraphicFramePr>
          <p:nvPr>
            <p:extLst>
              <p:ext uri="{D42A27DB-BD31-4B8C-83A1-F6EECF244321}">
                <p14:modId xmlns:p14="http://schemas.microsoft.com/office/powerpoint/2010/main" val="3576958276"/>
              </p:ext>
            </p:extLst>
          </p:nvPr>
        </p:nvGraphicFramePr>
        <p:xfrm>
          <a:off x="4520799" y="2533932"/>
          <a:ext cx="3905249" cy="3074188"/>
        </p:xfrm>
        <a:graphic>
          <a:graphicData uri="http://schemas.openxmlformats.org/drawingml/2006/table">
            <a:tbl>
              <a:tblPr firstRow="1" bandRow="1">
                <a:tableStyleId>{5C22544A-7EE6-4342-B048-85BDC9FD1C3A}</a:tableStyleId>
              </a:tblPr>
              <a:tblGrid>
                <a:gridCol w="1363788">
                  <a:extLst>
                    <a:ext uri="{9D8B030D-6E8A-4147-A177-3AD203B41FA5}">
                      <a16:colId xmlns:a16="http://schemas.microsoft.com/office/drawing/2014/main" val="4192561379"/>
                    </a:ext>
                  </a:extLst>
                </a:gridCol>
                <a:gridCol w="2541461">
                  <a:extLst>
                    <a:ext uri="{9D8B030D-6E8A-4147-A177-3AD203B41FA5}">
                      <a16:colId xmlns:a16="http://schemas.microsoft.com/office/drawing/2014/main" val="622994975"/>
                    </a:ext>
                  </a:extLst>
                </a:gridCol>
              </a:tblGrid>
              <a:tr h="280988">
                <a:tc>
                  <a:txBody>
                    <a:bodyPr/>
                    <a:lstStyle/>
                    <a:p>
                      <a:r>
                        <a:rPr lang="en-NZ" sz="1000">
                          <a:latin typeface="Arial" panose="020B0604020202020204" pitchFamily="34" charset="0"/>
                          <a:cs typeface="Arial" panose="020B0604020202020204" pitchFamily="34" charset="0"/>
                        </a:rPr>
                        <a:t>Designation code</a:t>
                      </a:r>
                    </a:p>
                  </a:txBody>
                  <a:tcPr>
                    <a:solidFill>
                      <a:srgbClr val="2E6EB7"/>
                    </a:solidFill>
                  </a:tcPr>
                </a:tc>
                <a:tc>
                  <a:txBody>
                    <a:bodyPr/>
                    <a:lstStyle/>
                    <a:p>
                      <a:r>
                        <a:rPr lang="en-NZ" sz="1000">
                          <a:latin typeface="Arial" panose="020B0604020202020204" pitchFamily="34" charset="0"/>
                          <a:cs typeface="Arial" panose="020B0604020202020204" pitchFamily="34" charset="0"/>
                        </a:rPr>
                        <a:t>Description</a:t>
                      </a:r>
                    </a:p>
                  </a:txBody>
                  <a:tcPr>
                    <a:solidFill>
                      <a:srgbClr val="2E6EB7"/>
                    </a:solidFill>
                  </a:tcPr>
                </a:tc>
                <a:extLst>
                  <a:ext uri="{0D108BD9-81ED-4DB2-BD59-A6C34878D82A}">
                    <a16:rowId xmlns:a16="http://schemas.microsoft.com/office/drawing/2014/main" val="3828323327"/>
                  </a:ext>
                </a:extLst>
              </a:tr>
              <a:tr h="279320">
                <a:tc>
                  <a:txBody>
                    <a:bodyPr/>
                    <a:lstStyle/>
                    <a:p>
                      <a:r>
                        <a:rPr lang="en-NZ" sz="1000">
                          <a:latin typeface="Arial" panose="020B0604020202020204" pitchFamily="34" charset="0"/>
                          <a:cs typeface="Arial" panose="020B0604020202020204" pitchFamily="34" charset="0"/>
                        </a:rPr>
                        <a:t>S70</a:t>
                      </a:r>
                    </a:p>
                  </a:txBody>
                  <a:tcPr>
                    <a:noFill/>
                  </a:tcPr>
                </a:tc>
                <a:tc>
                  <a:txBody>
                    <a:bodyPr/>
                    <a:lstStyle/>
                    <a:p>
                      <a:r>
                        <a:rPr lang="en-NZ" sz="1000">
                          <a:latin typeface="Arial" panose="020B0604020202020204" pitchFamily="34" charset="0"/>
                          <a:cs typeface="Arial" panose="020B0604020202020204" pitchFamily="34" charset="0"/>
                        </a:rPr>
                        <a:t>Admin – Executive/Clerical</a:t>
                      </a:r>
                    </a:p>
                  </a:txBody>
                  <a:tcPr>
                    <a:noFill/>
                  </a:tcPr>
                </a:tc>
                <a:extLst>
                  <a:ext uri="{0D108BD9-81ED-4DB2-BD59-A6C34878D82A}">
                    <a16:rowId xmlns:a16="http://schemas.microsoft.com/office/drawing/2014/main" val="175833515"/>
                  </a:ext>
                </a:extLst>
              </a:tr>
              <a:tr h="279320">
                <a:tc>
                  <a:txBody>
                    <a:bodyPr/>
                    <a:lstStyle/>
                    <a:p>
                      <a:r>
                        <a:rPr lang="en-NZ" sz="1000">
                          <a:latin typeface="Arial" panose="020B0604020202020204" pitchFamily="34" charset="0"/>
                          <a:cs typeface="Arial" panose="020B0604020202020204" pitchFamily="34" charset="0"/>
                        </a:rPr>
                        <a:t>S71</a:t>
                      </a:r>
                    </a:p>
                  </a:txBody>
                  <a:tcPr>
                    <a:solidFill>
                      <a:srgbClr val="C5D6E8"/>
                    </a:solidFill>
                  </a:tcPr>
                </a:tc>
                <a:tc>
                  <a:txBody>
                    <a:bodyPr/>
                    <a:lstStyle/>
                    <a:p>
                      <a:r>
                        <a:rPr lang="en-NZ" sz="1000">
                          <a:latin typeface="Arial" panose="020B0604020202020204" pitchFamily="34" charset="0"/>
                          <a:cs typeface="Arial" panose="020B0604020202020204" pitchFamily="34" charset="0"/>
                        </a:rPr>
                        <a:t>Admin – Executive Management</a:t>
                      </a:r>
                    </a:p>
                  </a:txBody>
                  <a:tcPr>
                    <a:solidFill>
                      <a:srgbClr val="C5D6E8"/>
                    </a:solidFill>
                  </a:tcPr>
                </a:tc>
                <a:extLst>
                  <a:ext uri="{0D108BD9-81ED-4DB2-BD59-A6C34878D82A}">
                    <a16:rowId xmlns:a16="http://schemas.microsoft.com/office/drawing/2014/main" val="3081845074"/>
                  </a:ext>
                </a:extLst>
              </a:tr>
              <a:tr h="279320">
                <a:tc>
                  <a:txBody>
                    <a:bodyPr/>
                    <a:lstStyle/>
                    <a:p>
                      <a:r>
                        <a:rPr lang="en-NZ" sz="1000">
                          <a:latin typeface="Arial" panose="020B0604020202020204" pitchFamily="34" charset="0"/>
                          <a:cs typeface="Arial" panose="020B0604020202020204" pitchFamily="34" charset="0"/>
                        </a:rPr>
                        <a:t>S72</a:t>
                      </a:r>
                    </a:p>
                  </a:txBody>
                  <a:tcPr>
                    <a:noFill/>
                  </a:tcPr>
                </a:tc>
                <a:tc>
                  <a:txBody>
                    <a:bodyPr/>
                    <a:lstStyle/>
                    <a:p>
                      <a:r>
                        <a:rPr lang="en-NZ" sz="1000">
                          <a:latin typeface="Arial" panose="020B0604020202020204" pitchFamily="34" charset="0"/>
                          <a:cs typeface="Arial" panose="020B0604020202020204" pitchFamily="34" charset="0"/>
                        </a:rPr>
                        <a:t>Admin – School Secretaries</a:t>
                      </a:r>
                    </a:p>
                  </a:txBody>
                  <a:tcPr>
                    <a:noFill/>
                  </a:tcPr>
                </a:tc>
                <a:extLst>
                  <a:ext uri="{0D108BD9-81ED-4DB2-BD59-A6C34878D82A}">
                    <a16:rowId xmlns:a16="http://schemas.microsoft.com/office/drawing/2014/main" val="963145761"/>
                  </a:ext>
                </a:extLst>
              </a:tr>
              <a:tr h="279320">
                <a:tc>
                  <a:txBody>
                    <a:bodyPr/>
                    <a:lstStyle/>
                    <a:p>
                      <a:r>
                        <a:rPr lang="en-NZ" sz="1000">
                          <a:latin typeface="Arial" panose="020B0604020202020204" pitchFamily="34" charset="0"/>
                          <a:cs typeface="Arial" panose="020B0604020202020204" pitchFamily="34" charset="0"/>
                        </a:rPr>
                        <a:t>S73</a:t>
                      </a:r>
                    </a:p>
                  </a:txBody>
                  <a:tcPr>
                    <a:solidFill>
                      <a:srgbClr val="C5D6E8"/>
                    </a:solidFill>
                  </a:tcPr>
                </a:tc>
                <a:tc>
                  <a:txBody>
                    <a:bodyPr/>
                    <a:lstStyle/>
                    <a:p>
                      <a:r>
                        <a:rPr lang="en-NZ" sz="1000">
                          <a:latin typeface="Arial" panose="020B0604020202020204" pitchFamily="34" charset="0"/>
                          <a:cs typeface="Arial" panose="020B0604020202020204" pitchFamily="34" charset="0"/>
                        </a:rPr>
                        <a:t>Admin –  Secretarial/Typing</a:t>
                      </a:r>
                    </a:p>
                  </a:txBody>
                  <a:tcPr>
                    <a:solidFill>
                      <a:srgbClr val="C5D6E8"/>
                    </a:solidFill>
                  </a:tcPr>
                </a:tc>
                <a:extLst>
                  <a:ext uri="{0D108BD9-81ED-4DB2-BD59-A6C34878D82A}">
                    <a16:rowId xmlns:a16="http://schemas.microsoft.com/office/drawing/2014/main" val="1510579708"/>
                  </a:ext>
                </a:extLst>
              </a:tr>
              <a:tr h="279320">
                <a:tc>
                  <a:txBody>
                    <a:bodyPr/>
                    <a:lstStyle/>
                    <a:p>
                      <a:r>
                        <a:rPr lang="en-NZ" sz="1000">
                          <a:latin typeface="Arial" panose="020B0604020202020204" pitchFamily="34" charset="0"/>
                          <a:cs typeface="Arial" panose="020B0604020202020204" pitchFamily="34" charset="0"/>
                        </a:rPr>
                        <a:t>S75</a:t>
                      </a:r>
                    </a:p>
                  </a:txBody>
                  <a:tcPr>
                    <a:noFill/>
                  </a:tcPr>
                </a:tc>
                <a:tc>
                  <a:txBody>
                    <a:bodyPr/>
                    <a:lstStyle/>
                    <a:p>
                      <a:r>
                        <a:rPr lang="en-NZ" sz="1000">
                          <a:latin typeface="Arial" panose="020B0604020202020204" pitchFamily="34" charset="0"/>
                          <a:cs typeface="Arial" panose="020B0604020202020204" pitchFamily="34" charset="0"/>
                        </a:rPr>
                        <a:t>Admin – Administrative Services</a:t>
                      </a:r>
                    </a:p>
                  </a:txBody>
                  <a:tcPr>
                    <a:noFill/>
                  </a:tcPr>
                </a:tc>
                <a:extLst>
                  <a:ext uri="{0D108BD9-81ED-4DB2-BD59-A6C34878D82A}">
                    <a16:rowId xmlns:a16="http://schemas.microsoft.com/office/drawing/2014/main" val="680361198"/>
                  </a:ext>
                </a:extLst>
              </a:tr>
              <a:tr h="279320">
                <a:tc>
                  <a:txBody>
                    <a:bodyPr/>
                    <a:lstStyle/>
                    <a:p>
                      <a:r>
                        <a:rPr lang="en-NZ" sz="1000">
                          <a:latin typeface="Arial" panose="020B0604020202020204" pitchFamily="34" charset="0"/>
                          <a:cs typeface="Arial" panose="020B0604020202020204" pitchFamily="34" charset="0"/>
                        </a:rPr>
                        <a:t>S41</a:t>
                      </a:r>
                    </a:p>
                  </a:txBody>
                  <a:tcPr>
                    <a:solidFill>
                      <a:srgbClr val="C5D6E8"/>
                    </a:solidFill>
                  </a:tcPr>
                </a:tc>
                <a:tc>
                  <a:txBody>
                    <a:bodyPr/>
                    <a:lstStyle/>
                    <a:p>
                      <a:r>
                        <a:rPr lang="en-NZ" sz="1000">
                          <a:latin typeface="Arial" panose="020B0604020202020204" pitchFamily="34" charset="0"/>
                          <a:cs typeface="Arial" panose="020B0604020202020204" pitchFamily="34" charset="0"/>
                        </a:rPr>
                        <a:t>School Secretaries</a:t>
                      </a:r>
                    </a:p>
                  </a:txBody>
                  <a:tcPr>
                    <a:solidFill>
                      <a:srgbClr val="C5D6E8"/>
                    </a:solidFill>
                  </a:tcPr>
                </a:tc>
                <a:extLst>
                  <a:ext uri="{0D108BD9-81ED-4DB2-BD59-A6C34878D82A}">
                    <a16:rowId xmlns:a16="http://schemas.microsoft.com/office/drawing/2014/main" val="2564216903"/>
                  </a:ext>
                </a:extLst>
              </a:tr>
              <a:tr h="279320">
                <a:tc>
                  <a:txBody>
                    <a:bodyPr/>
                    <a:lstStyle/>
                    <a:p>
                      <a:r>
                        <a:rPr lang="en-NZ" sz="1000">
                          <a:latin typeface="Arial" panose="020B0604020202020204" pitchFamily="34" charset="0"/>
                          <a:cs typeface="Arial" panose="020B0604020202020204" pitchFamily="34" charset="0"/>
                        </a:rPr>
                        <a:t>S42</a:t>
                      </a:r>
                    </a:p>
                  </a:txBody>
                  <a:tcPr>
                    <a:noFill/>
                  </a:tcPr>
                </a:tc>
                <a:tc>
                  <a:txBody>
                    <a:bodyPr/>
                    <a:lstStyle/>
                    <a:p>
                      <a:r>
                        <a:rPr lang="en-NZ" sz="1000">
                          <a:latin typeface="Arial" panose="020B0604020202020204" pitchFamily="34" charset="0"/>
                          <a:cs typeface="Arial" panose="020B0604020202020204" pitchFamily="34" charset="0"/>
                        </a:rPr>
                        <a:t>Executive Clerical</a:t>
                      </a:r>
                    </a:p>
                  </a:txBody>
                  <a:tcPr>
                    <a:noFill/>
                  </a:tcPr>
                </a:tc>
                <a:extLst>
                  <a:ext uri="{0D108BD9-81ED-4DB2-BD59-A6C34878D82A}">
                    <a16:rowId xmlns:a16="http://schemas.microsoft.com/office/drawing/2014/main" val="1333335754"/>
                  </a:ext>
                </a:extLst>
              </a:tr>
              <a:tr h="279320">
                <a:tc>
                  <a:txBody>
                    <a:bodyPr/>
                    <a:lstStyle/>
                    <a:p>
                      <a:r>
                        <a:rPr lang="en-NZ" sz="1000">
                          <a:latin typeface="Arial" panose="020B0604020202020204" pitchFamily="34" charset="0"/>
                          <a:cs typeface="Arial" panose="020B0604020202020204" pitchFamily="34" charset="0"/>
                        </a:rPr>
                        <a:t>S43</a:t>
                      </a:r>
                    </a:p>
                  </a:txBody>
                  <a:tcPr>
                    <a:solidFill>
                      <a:srgbClr val="C5D6E8"/>
                    </a:solidFill>
                  </a:tcPr>
                </a:tc>
                <a:tc>
                  <a:txBody>
                    <a:bodyPr/>
                    <a:lstStyle/>
                    <a:p>
                      <a:r>
                        <a:rPr lang="en-NZ" sz="1000">
                          <a:latin typeface="Arial" panose="020B0604020202020204" pitchFamily="34" charset="0"/>
                          <a:cs typeface="Arial" panose="020B0604020202020204" pitchFamily="34" charset="0"/>
                        </a:rPr>
                        <a:t>Secretarial/Typing</a:t>
                      </a:r>
                    </a:p>
                  </a:txBody>
                  <a:tcPr>
                    <a:solidFill>
                      <a:srgbClr val="C5D6E8"/>
                    </a:solidFill>
                  </a:tcPr>
                </a:tc>
                <a:extLst>
                  <a:ext uri="{0D108BD9-81ED-4DB2-BD59-A6C34878D82A}">
                    <a16:rowId xmlns:a16="http://schemas.microsoft.com/office/drawing/2014/main" val="2787561610"/>
                  </a:ext>
                </a:extLst>
              </a:tr>
              <a:tr h="279320">
                <a:tc>
                  <a:txBody>
                    <a:bodyPr/>
                    <a:lstStyle/>
                    <a:p>
                      <a:r>
                        <a:rPr lang="en-NZ" sz="1000">
                          <a:latin typeface="Arial" panose="020B0604020202020204" pitchFamily="34" charset="0"/>
                          <a:cs typeface="Arial" panose="020B0604020202020204" pitchFamily="34" charset="0"/>
                        </a:rPr>
                        <a:t>S64</a:t>
                      </a:r>
                    </a:p>
                  </a:txBody>
                  <a:tcPr>
                    <a:noFill/>
                  </a:tcPr>
                </a:tc>
                <a:tc>
                  <a:txBody>
                    <a:bodyPr/>
                    <a:lstStyle/>
                    <a:p>
                      <a:r>
                        <a:rPr lang="en-NZ" sz="1000">
                          <a:latin typeface="Arial" panose="020B0604020202020204" pitchFamily="34" charset="0"/>
                          <a:cs typeface="Arial" panose="020B0604020202020204" pitchFamily="34" charset="0"/>
                        </a:rPr>
                        <a:t>Executive Management</a:t>
                      </a:r>
                    </a:p>
                  </a:txBody>
                  <a:tcPr>
                    <a:noFill/>
                  </a:tcPr>
                </a:tc>
                <a:extLst>
                  <a:ext uri="{0D108BD9-81ED-4DB2-BD59-A6C34878D82A}">
                    <a16:rowId xmlns:a16="http://schemas.microsoft.com/office/drawing/2014/main" val="245588354"/>
                  </a:ext>
                </a:extLst>
              </a:tr>
              <a:tr h="279320">
                <a:tc>
                  <a:txBody>
                    <a:bodyPr/>
                    <a:lstStyle/>
                    <a:p>
                      <a:r>
                        <a:rPr lang="en-NZ" sz="1000">
                          <a:latin typeface="Arial" panose="020B0604020202020204" pitchFamily="34" charset="0"/>
                          <a:cs typeface="Arial" panose="020B0604020202020204" pitchFamily="34" charset="0"/>
                        </a:rPr>
                        <a:t>S65</a:t>
                      </a:r>
                    </a:p>
                  </a:txBody>
                  <a:tcPr>
                    <a:solidFill>
                      <a:srgbClr val="C5D6E8"/>
                    </a:solidFill>
                  </a:tcPr>
                </a:tc>
                <a:tc>
                  <a:txBody>
                    <a:bodyPr/>
                    <a:lstStyle/>
                    <a:p>
                      <a:r>
                        <a:rPr lang="en-NZ" sz="1000">
                          <a:latin typeface="Arial" panose="020B0604020202020204" pitchFamily="34" charset="0"/>
                          <a:cs typeface="Arial" panose="020B0604020202020204" pitchFamily="34" charset="0"/>
                        </a:rPr>
                        <a:t>Administrative Services</a:t>
                      </a:r>
                    </a:p>
                  </a:txBody>
                  <a:tcPr>
                    <a:solidFill>
                      <a:srgbClr val="C5D6E8"/>
                    </a:solidFill>
                  </a:tcPr>
                </a:tc>
                <a:extLst>
                  <a:ext uri="{0D108BD9-81ED-4DB2-BD59-A6C34878D82A}">
                    <a16:rowId xmlns:a16="http://schemas.microsoft.com/office/drawing/2014/main" val="2794727389"/>
                  </a:ext>
                </a:extLst>
              </a:tr>
            </a:tbl>
          </a:graphicData>
        </a:graphic>
      </p:graphicFrame>
      <p:sp>
        <p:nvSpPr>
          <p:cNvPr id="11" name="Rectangle: Rounded Corners 10">
            <a:extLst>
              <a:ext uri="{FF2B5EF4-FFF2-40B4-BE49-F238E27FC236}">
                <a16:creationId xmlns:a16="http://schemas.microsoft.com/office/drawing/2014/main" id="{94802A2A-D84B-4E83-85A4-E88E51C9FB70}"/>
              </a:ext>
            </a:extLst>
          </p:cNvPr>
          <p:cNvSpPr/>
          <p:nvPr/>
        </p:nvSpPr>
        <p:spPr>
          <a:xfrm>
            <a:off x="521326" y="4265517"/>
            <a:ext cx="3714988" cy="1194944"/>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a:t>
            </a:r>
            <a:r>
              <a:rPr lang="mi-NZ" sz="1600" err="1">
                <a:solidFill>
                  <a:schemeClr val="bg1"/>
                </a:solidFill>
                <a:latin typeface="Arial" panose="020B0604020202020204" pitchFamily="34" charset="0"/>
                <a:cs typeface="Arial" panose="020B0604020202020204" pitchFamily="34" charset="0"/>
              </a:rPr>
              <a:t>Log</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in</a:t>
            </a:r>
            <a:r>
              <a:rPr lang="mi-NZ" sz="1600">
                <a:solidFill>
                  <a:schemeClr val="bg1"/>
                </a:solidFill>
                <a:latin typeface="Arial" panose="020B0604020202020204" pitchFamily="34" charset="0"/>
                <a:cs typeface="Arial" panose="020B0604020202020204" pitchFamily="34" charset="0"/>
              </a:rPr>
              <a:t> to </a:t>
            </a:r>
            <a:r>
              <a:rPr lang="mi-NZ" sz="1600" err="1">
                <a:solidFill>
                  <a:schemeClr val="bg1"/>
                </a:solidFill>
                <a:latin typeface="Arial" panose="020B0604020202020204" pitchFamily="34" charset="0"/>
                <a:cs typeface="Arial" panose="020B0604020202020204" pitchFamily="34" charset="0"/>
              </a:rPr>
              <a:t>EdPay</a:t>
            </a:r>
            <a:r>
              <a:rPr lang="mi-NZ" sz="1600">
                <a:solidFill>
                  <a:schemeClr val="bg1"/>
                </a:solidFill>
                <a:latin typeface="Arial" panose="020B0604020202020204" pitchFamily="34" charset="0"/>
                <a:cs typeface="Arial" panose="020B0604020202020204" pitchFamily="34" charset="0"/>
              </a:rPr>
              <a:t> to </a:t>
            </a:r>
            <a:r>
              <a:rPr lang="mi-NZ" sz="1600" err="1">
                <a:solidFill>
                  <a:schemeClr val="bg1"/>
                </a:solidFill>
                <a:latin typeface="Arial" panose="020B0604020202020204" pitchFamily="34" charset="0"/>
                <a:cs typeface="Arial" panose="020B0604020202020204" pitchFamily="34" charset="0"/>
              </a:rPr>
              <a:t>the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My</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Employees</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tab</a:t>
            </a:r>
            <a:r>
              <a:rPr lang="mi-NZ" sz="1600">
                <a:solidFill>
                  <a:schemeClr val="bg1"/>
                </a:solidFill>
                <a:latin typeface="Arial" panose="020B0604020202020204" pitchFamily="34" charset="0"/>
                <a:cs typeface="Arial" panose="020B0604020202020204" pitchFamily="34" charset="0"/>
              </a:rPr>
              <a:t> to </a:t>
            </a:r>
            <a:r>
              <a:rPr lang="mi-NZ" sz="1600" err="1">
                <a:solidFill>
                  <a:schemeClr val="bg1"/>
                </a:solidFill>
                <a:latin typeface="Arial" panose="020B0604020202020204" pitchFamily="34" charset="0"/>
                <a:cs typeface="Arial" panose="020B0604020202020204" pitchFamily="34" charset="0"/>
              </a:rPr>
              <a:t>check</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your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employee’s</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Designation</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Code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is</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correct</a:t>
            </a:r>
            <a:r>
              <a:rPr lang="mi-NZ" sz="1600">
                <a:solidFill>
                  <a:schemeClr val="bg1"/>
                </a:solidFill>
                <a:latin typeface="Arial" panose="020B0604020202020204" pitchFamily="34" charset="0"/>
                <a:cs typeface="Arial" panose="020B0604020202020204" pitchFamily="34" charset="0"/>
              </a:rPr>
              <a:t> </a:t>
            </a:r>
            <a:endParaRPr lang="en-NZ" sz="16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13F99E2-2488-4923-BF67-C53FAB124447}"/>
              </a:ext>
            </a:extLst>
          </p:cNvPr>
          <p:cNvSpPr/>
          <p:nvPr/>
        </p:nvSpPr>
        <p:spPr>
          <a:xfrm>
            <a:off x="521326" y="5587675"/>
            <a:ext cx="3714987" cy="426921"/>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DUE: </a:t>
            </a:r>
            <a:r>
              <a:rPr lang="mi-NZ" sz="1600" err="1">
                <a:solidFill>
                  <a:schemeClr val="bg1"/>
                </a:solidFill>
                <a:latin typeface="Arial" panose="020B0604020202020204" pitchFamily="34" charset="0"/>
                <a:cs typeface="Arial" panose="020B0604020202020204" pitchFamily="34" charset="0"/>
              </a:rPr>
              <a:t>By</a:t>
            </a:r>
            <a:r>
              <a:rPr lang="mi-NZ" sz="1600">
                <a:solidFill>
                  <a:schemeClr val="bg1"/>
                </a:solidFill>
                <a:latin typeface="Arial" panose="020B0604020202020204" pitchFamily="34" charset="0"/>
                <a:cs typeface="Arial" panose="020B0604020202020204" pitchFamily="34" charset="0"/>
              </a:rPr>
              <a:t> 30 September 2022</a:t>
            </a:r>
            <a:endParaRPr lang="en-NZ"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51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06D5C8F-A175-4DCE-9683-22AF84A9F639}"/>
              </a:ext>
            </a:extLst>
          </p:cNvPr>
          <p:cNvSpPr/>
          <p:nvPr/>
        </p:nvSpPr>
        <p:spPr>
          <a:xfrm>
            <a:off x="5833756" y="1873361"/>
            <a:ext cx="2897371" cy="1354192"/>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mi-NZ" sz="1600" b="1">
                <a:solidFill>
                  <a:schemeClr val="bg1"/>
                </a:solidFill>
                <a:latin typeface="Arial"/>
                <a:cs typeface="Arial"/>
              </a:rPr>
              <a:t>ACTION: </a:t>
            </a:r>
            <a:r>
              <a:rPr lang="mi-NZ" sz="1600" err="1">
                <a:solidFill>
                  <a:schemeClr val="bg1"/>
                </a:solidFill>
                <a:latin typeface="Arial"/>
                <a:cs typeface="Arial"/>
              </a:rPr>
              <a:t>Check</a:t>
            </a:r>
            <a:r>
              <a:rPr lang="mi-NZ" sz="1600">
                <a:solidFill>
                  <a:schemeClr val="bg1"/>
                </a:solidFill>
                <a:latin typeface="Arial"/>
                <a:cs typeface="Arial"/>
              </a:rPr>
              <a:t> </a:t>
            </a:r>
            <a:r>
              <a:rPr lang="mi-NZ" sz="1600" err="1">
                <a:solidFill>
                  <a:schemeClr val="bg1"/>
                </a:solidFill>
                <a:latin typeface="Arial"/>
                <a:cs typeface="Arial"/>
              </a:rPr>
              <a:t>the</a:t>
            </a:r>
            <a:r>
              <a:rPr lang="mi-NZ" sz="1600">
                <a:solidFill>
                  <a:schemeClr val="bg1"/>
                </a:solidFill>
                <a:latin typeface="Arial"/>
                <a:cs typeface="Arial"/>
              </a:rPr>
              <a:t> </a:t>
            </a:r>
            <a:r>
              <a:rPr lang="mi-NZ" sz="1600" err="1">
                <a:solidFill>
                  <a:schemeClr val="bg1"/>
                </a:solidFill>
                <a:latin typeface="Arial"/>
                <a:cs typeface="Arial"/>
              </a:rPr>
              <a:t>summary</a:t>
            </a:r>
            <a:r>
              <a:rPr lang="mi-NZ" sz="1600">
                <a:solidFill>
                  <a:schemeClr val="bg1"/>
                </a:solidFill>
                <a:latin typeface="Arial"/>
                <a:cs typeface="Arial"/>
              </a:rPr>
              <a:t> </a:t>
            </a:r>
            <a:r>
              <a:rPr lang="mi-NZ" sz="1600" err="1">
                <a:solidFill>
                  <a:schemeClr val="bg1"/>
                </a:solidFill>
                <a:latin typeface="Arial"/>
                <a:cs typeface="Arial"/>
              </a:rPr>
              <a:t>report</a:t>
            </a:r>
            <a:r>
              <a:rPr lang="mi-NZ" sz="1600">
                <a:solidFill>
                  <a:schemeClr val="bg1"/>
                </a:solidFill>
                <a:latin typeface="Arial"/>
                <a:cs typeface="Arial"/>
              </a:rPr>
              <a:t> </a:t>
            </a:r>
            <a:r>
              <a:rPr lang="mi-NZ" sz="1600" err="1">
                <a:solidFill>
                  <a:schemeClr val="bg1"/>
                </a:solidFill>
                <a:latin typeface="Arial"/>
                <a:cs typeface="Arial"/>
              </a:rPr>
              <a:t>against</a:t>
            </a:r>
            <a:r>
              <a:rPr lang="mi-NZ" sz="1600">
                <a:solidFill>
                  <a:schemeClr val="bg1"/>
                </a:solidFill>
                <a:latin typeface="Arial"/>
                <a:cs typeface="Arial"/>
              </a:rPr>
              <a:t> </a:t>
            </a:r>
            <a:r>
              <a:rPr lang="mi-NZ" sz="1600" err="1">
                <a:solidFill>
                  <a:schemeClr val="bg1"/>
                </a:solidFill>
                <a:latin typeface="Arial"/>
                <a:cs typeface="Arial"/>
              </a:rPr>
              <a:t>information</a:t>
            </a:r>
            <a:r>
              <a:rPr lang="mi-NZ" sz="1600">
                <a:solidFill>
                  <a:schemeClr val="bg1"/>
                </a:solidFill>
                <a:latin typeface="Arial"/>
                <a:cs typeface="Arial"/>
              </a:rPr>
              <a:t> </a:t>
            </a:r>
            <a:r>
              <a:rPr lang="mi-NZ" sz="1600" err="1">
                <a:solidFill>
                  <a:schemeClr val="bg1"/>
                </a:solidFill>
                <a:latin typeface="Arial"/>
                <a:cs typeface="Arial"/>
              </a:rPr>
              <a:t>in</a:t>
            </a:r>
            <a:r>
              <a:rPr lang="mi-NZ" sz="1600">
                <a:solidFill>
                  <a:schemeClr val="bg1"/>
                </a:solidFill>
                <a:latin typeface="Arial"/>
                <a:cs typeface="Arial"/>
              </a:rPr>
              <a:t> </a:t>
            </a:r>
            <a:r>
              <a:rPr lang="mi-NZ" sz="1600" err="1">
                <a:solidFill>
                  <a:schemeClr val="bg1"/>
                </a:solidFill>
                <a:latin typeface="Arial"/>
                <a:cs typeface="Arial"/>
              </a:rPr>
              <a:t>your</a:t>
            </a:r>
            <a:r>
              <a:rPr lang="mi-NZ" sz="1600">
                <a:solidFill>
                  <a:schemeClr val="bg1"/>
                </a:solidFill>
                <a:latin typeface="Arial"/>
                <a:cs typeface="Arial"/>
              </a:rPr>
              <a:t>  ‘</a:t>
            </a:r>
            <a:r>
              <a:rPr lang="en-US" sz="1600">
                <a:solidFill>
                  <a:schemeClr val="bg1"/>
                </a:solidFill>
                <a:latin typeface="Arial"/>
                <a:cs typeface="Arial"/>
              </a:rPr>
              <a:t>My Employee’s’ Tab in </a:t>
            </a:r>
            <a:r>
              <a:rPr lang="en-US" sz="1600" err="1">
                <a:solidFill>
                  <a:schemeClr val="bg1"/>
                </a:solidFill>
                <a:latin typeface="Arial"/>
                <a:cs typeface="Arial"/>
              </a:rPr>
              <a:t>EdPay</a:t>
            </a:r>
            <a:endParaRPr lang="en-NZ" sz="1600">
              <a:solidFill>
                <a:schemeClr val="bg1"/>
              </a:solidFill>
              <a:latin typeface="Arial"/>
              <a:cs typeface="Arial"/>
            </a:endParaRPr>
          </a:p>
        </p:txBody>
      </p:sp>
      <p:sp>
        <p:nvSpPr>
          <p:cNvPr id="11" name="Rectangle: Rounded Corners 10">
            <a:extLst>
              <a:ext uri="{FF2B5EF4-FFF2-40B4-BE49-F238E27FC236}">
                <a16:creationId xmlns:a16="http://schemas.microsoft.com/office/drawing/2014/main" id="{54641FC4-23D9-4F64-BE10-D9B30CC9B96E}"/>
              </a:ext>
            </a:extLst>
          </p:cNvPr>
          <p:cNvSpPr/>
          <p:nvPr/>
        </p:nvSpPr>
        <p:spPr>
          <a:xfrm>
            <a:off x="5833755" y="5398730"/>
            <a:ext cx="2897371" cy="720437"/>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a:t>
            </a:r>
            <a:r>
              <a:rPr lang="mi-NZ" sz="1600" err="1">
                <a:solidFill>
                  <a:schemeClr val="bg1"/>
                </a:solidFill>
                <a:latin typeface="Arial" panose="020B0604020202020204" pitchFamily="34" charset="0"/>
                <a:cs typeface="Arial" panose="020B0604020202020204" pitchFamily="34" charset="0"/>
              </a:rPr>
              <a:t>Give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letters</a:t>
            </a:r>
            <a:r>
              <a:rPr lang="mi-NZ" sz="1600">
                <a:solidFill>
                  <a:schemeClr val="bg1"/>
                </a:solidFill>
                <a:latin typeface="Arial" panose="020B0604020202020204" pitchFamily="34" charset="0"/>
                <a:cs typeface="Arial" panose="020B0604020202020204" pitchFamily="34" charset="0"/>
              </a:rPr>
              <a:t> to </a:t>
            </a:r>
            <a:r>
              <a:rPr lang="mi-NZ" sz="1600" err="1">
                <a:solidFill>
                  <a:schemeClr val="bg1"/>
                </a:solidFill>
                <a:latin typeface="Arial" panose="020B0604020202020204" pitchFamily="34" charset="0"/>
                <a:cs typeface="Arial" panose="020B0604020202020204" pitchFamily="34" charset="0"/>
              </a:rPr>
              <a:t>your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employees</a:t>
            </a:r>
            <a:endParaRPr lang="en-NZ" sz="160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14</a:t>
            </a:fld>
            <a:endParaRPr lang="en-NZ"/>
          </a:p>
        </p:txBody>
      </p:sp>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563717" y="907109"/>
            <a:ext cx="7331802" cy="720436"/>
          </a:xfrm>
        </p:spPr>
        <p:txBody>
          <a:bodyPr>
            <a:noAutofit/>
          </a:bodyPr>
          <a:lstStyle/>
          <a:p>
            <a:r>
              <a:rPr lang="en-NZ" sz="3200"/>
              <a:t>ACTION 2: Check information and send letters</a:t>
            </a:r>
          </a:p>
        </p:txBody>
      </p:sp>
      <p:sp>
        <p:nvSpPr>
          <p:cNvPr id="8" name="Content Placeholder 3">
            <a:extLst>
              <a:ext uri="{FF2B5EF4-FFF2-40B4-BE49-F238E27FC236}">
                <a16:creationId xmlns:a16="http://schemas.microsoft.com/office/drawing/2014/main" id="{D374E829-6371-46B4-8AF0-C7BB4CF1EFCC}"/>
              </a:ext>
            </a:extLst>
          </p:cNvPr>
          <p:cNvSpPr txBox="1">
            <a:spLocks/>
          </p:cNvSpPr>
          <p:nvPr/>
        </p:nvSpPr>
        <p:spPr>
          <a:xfrm>
            <a:off x="563717" y="1801019"/>
            <a:ext cx="5018218" cy="4318148"/>
          </a:xfrm>
          <a:prstGeom prst="rect">
            <a:avLst/>
          </a:prstGeom>
        </p:spPr>
        <p:txBody>
          <a:bodyPr lIns="91440" tIns="45720" rIns="91440" bIns="45720" anchor="t"/>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a:cs typeface="Arial"/>
              </a:rPr>
              <a:t>Summary report</a:t>
            </a:r>
          </a:p>
          <a:p>
            <a:pPr marL="360045" indent="-360045"/>
            <a:r>
              <a:rPr lang="en-US" sz="1600" dirty="0">
                <a:latin typeface="Arial"/>
                <a:cs typeface="Arial"/>
              </a:rPr>
              <a:t>The Ministry will call you to confirm your covered employee information.</a:t>
            </a:r>
          </a:p>
          <a:p>
            <a:pPr marL="360045" indent="-360045"/>
            <a:r>
              <a:rPr lang="en-US" sz="1600" dirty="0">
                <a:latin typeface="Arial"/>
                <a:cs typeface="Arial"/>
              </a:rPr>
              <a:t>You will receive a summary report of your covered employees. The report will include your employee’s name, designation code and their current grade and step.</a:t>
            </a:r>
            <a:endParaRPr lang="en-US" sz="1600" b="1" dirty="0">
              <a:latin typeface="Arial"/>
              <a:cs typeface="Arial"/>
            </a:endParaRPr>
          </a:p>
          <a:p>
            <a:pPr marL="0" indent="0">
              <a:buNone/>
            </a:pPr>
            <a:r>
              <a:rPr lang="en-US" sz="1600" b="1" dirty="0">
                <a:latin typeface="Arial"/>
                <a:cs typeface="Arial"/>
              </a:rPr>
              <a:t>Letters</a:t>
            </a:r>
            <a:endParaRPr lang="en-US" dirty="0"/>
          </a:p>
          <a:p>
            <a:pPr marL="0" indent="0">
              <a:buNone/>
            </a:pPr>
            <a:r>
              <a:rPr lang="en-US" sz="1600" dirty="0">
                <a:latin typeface="Arial"/>
                <a:cs typeface="Arial"/>
              </a:rPr>
              <a:t>Letters will be sent to your employees at different stages over the next few months</a:t>
            </a:r>
          </a:p>
          <a:p>
            <a:pPr marL="360045" indent="-347345"/>
            <a:r>
              <a:rPr lang="en-US" sz="1600" dirty="0">
                <a:latin typeface="Arial"/>
                <a:cs typeface="Arial"/>
              </a:rPr>
              <a:t>Letter to employees who opted out.</a:t>
            </a:r>
          </a:p>
          <a:p>
            <a:pPr marL="360045" indent="-347345"/>
            <a:r>
              <a:rPr lang="en-US" sz="1600" dirty="0">
                <a:latin typeface="Arial"/>
                <a:cs typeface="Arial"/>
              </a:rPr>
              <a:t>Letter to employees who were not notified of claim.</a:t>
            </a:r>
          </a:p>
          <a:p>
            <a:pPr marL="360045" indent="-347345"/>
            <a:r>
              <a:rPr lang="en-US" sz="1600" dirty="0">
                <a:latin typeface="Arial"/>
                <a:cs typeface="Arial"/>
              </a:rPr>
              <a:t>Letter to covered employees, with their </a:t>
            </a:r>
            <a:br>
              <a:rPr lang="en-US" sz="1600" dirty="0">
                <a:latin typeface="Arial"/>
                <a:cs typeface="Arial"/>
              </a:rPr>
            </a:br>
            <a:r>
              <a:rPr lang="en-US" sz="1600" dirty="0">
                <a:latin typeface="Arial"/>
                <a:cs typeface="Arial"/>
              </a:rPr>
              <a:t>point-to-point translation.</a:t>
            </a:r>
            <a:endParaRPr lang="en-US" sz="1600" dirty="0"/>
          </a:p>
        </p:txBody>
      </p:sp>
      <p:sp>
        <p:nvSpPr>
          <p:cNvPr id="7" name="Rectangle: Rounded Corners 6">
            <a:extLst>
              <a:ext uri="{FF2B5EF4-FFF2-40B4-BE49-F238E27FC236}">
                <a16:creationId xmlns:a16="http://schemas.microsoft.com/office/drawing/2014/main" id="{E43C2740-1D28-4C3E-B98C-25C2E287C9A8}"/>
              </a:ext>
            </a:extLst>
          </p:cNvPr>
          <p:cNvSpPr/>
          <p:nvPr/>
        </p:nvSpPr>
        <p:spPr>
          <a:xfrm>
            <a:off x="5833754" y="3333464"/>
            <a:ext cx="2897371" cy="720437"/>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DUE: </a:t>
            </a:r>
            <a:r>
              <a:rPr lang="mi-NZ" sz="1600" err="1">
                <a:solidFill>
                  <a:schemeClr val="bg1"/>
                </a:solidFill>
                <a:latin typeface="Arial" panose="020B0604020202020204" pitchFamily="34" charset="0"/>
                <a:cs typeface="Arial" panose="020B0604020202020204" pitchFamily="34" charset="0"/>
              </a:rPr>
              <a:t>By</a:t>
            </a:r>
            <a:r>
              <a:rPr lang="mi-NZ" sz="1600">
                <a:solidFill>
                  <a:schemeClr val="bg1"/>
                </a:solidFill>
                <a:latin typeface="Arial" panose="020B0604020202020204" pitchFamily="34" charset="0"/>
                <a:cs typeface="Arial" panose="020B0604020202020204" pitchFamily="34" charset="0"/>
              </a:rPr>
              <a:t> 30 September 2022</a:t>
            </a:r>
            <a:endParaRPr lang="en-NZ"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91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15</a:t>
            </a:fld>
            <a:endParaRPr lang="en-NZ"/>
          </a:p>
        </p:txBody>
      </p:sp>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594156" y="831731"/>
            <a:ext cx="7112000" cy="720436"/>
          </a:xfrm>
        </p:spPr>
        <p:txBody>
          <a:bodyPr>
            <a:noAutofit/>
          </a:bodyPr>
          <a:lstStyle/>
          <a:p>
            <a:r>
              <a:rPr lang="en-NZ" sz="3200"/>
              <a:t>ACTION 3: Employment documents</a:t>
            </a:r>
          </a:p>
        </p:txBody>
      </p:sp>
      <p:sp>
        <p:nvSpPr>
          <p:cNvPr id="17" name="Content Placeholder 3">
            <a:extLst>
              <a:ext uri="{FF2B5EF4-FFF2-40B4-BE49-F238E27FC236}">
                <a16:creationId xmlns:a16="http://schemas.microsoft.com/office/drawing/2014/main" id="{D61CBEEA-988C-4FC7-835B-871FE337BF3E}"/>
              </a:ext>
            </a:extLst>
          </p:cNvPr>
          <p:cNvSpPr txBox="1">
            <a:spLocks/>
          </p:cNvSpPr>
          <p:nvPr/>
        </p:nvSpPr>
        <p:spPr>
          <a:xfrm>
            <a:off x="594156" y="1552168"/>
            <a:ext cx="7798040" cy="790659"/>
          </a:xfrm>
          <a:prstGeom prst="rect">
            <a:avLst/>
          </a:prstGeom>
        </p:spPr>
        <p:txBody>
          <a:bodyPr lIns="91440" tIns="45720" rIns="91440" bIns="45720" anchor="t"/>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a:t>Collective and Individual Employment Agreements will be automatically varied to include the pay equity claim. </a:t>
            </a:r>
            <a:endParaRPr lang="en-NZ" sz="1600"/>
          </a:p>
          <a:p>
            <a:pPr marL="0" indent="0">
              <a:lnSpc>
                <a:spcPct val="100000"/>
              </a:lnSpc>
              <a:buNone/>
            </a:pPr>
            <a:endParaRPr lang="en-US" sz="1600"/>
          </a:p>
        </p:txBody>
      </p:sp>
      <p:sp>
        <p:nvSpPr>
          <p:cNvPr id="9" name="Rectangle: Rounded Corners 8">
            <a:extLst>
              <a:ext uri="{FF2B5EF4-FFF2-40B4-BE49-F238E27FC236}">
                <a16:creationId xmlns:a16="http://schemas.microsoft.com/office/drawing/2014/main" id="{AE4DC9E0-50EB-4902-8F8F-12B3905CB70B}"/>
              </a:ext>
            </a:extLst>
          </p:cNvPr>
          <p:cNvSpPr/>
          <p:nvPr/>
        </p:nvSpPr>
        <p:spPr>
          <a:xfrm>
            <a:off x="5433683" y="4836315"/>
            <a:ext cx="2958513" cy="939034"/>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a:t>
            </a:r>
            <a:r>
              <a:rPr lang="mi-NZ" sz="1600" err="1">
                <a:solidFill>
                  <a:schemeClr val="bg1"/>
                </a:solidFill>
                <a:latin typeface="Arial" panose="020B0604020202020204" pitchFamily="34" charset="0"/>
                <a:cs typeface="Arial" panose="020B0604020202020204" pitchFamily="34" charset="0"/>
              </a:rPr>
              <a:t>Check</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you</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have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up</a:t>
            </a:r>
            <a:r>
              <a:rPr lang="mi-NZ" sz="1600">
                <a:solidFill>
                  <a:schemeClr val="bg1"/>
                </a:solidFill>
                <a:latin typeface="Arial" panose="020B0604020202020204" pitchFamily="34" charset="0"/>
                <a:cs typeface="Arial" panose="020B0604020202020204" pitchFamily="34" charset="0"/>
              </a:rPr>
              <a:t>-to-</a:t>
            </a:r>
            <a:r>
              <a:rPr lang="mi-NZ" sz="1600" err="1">
                <a:solidFill>
                  <a:schemeClr val="bg1"/>
                </a:solidFill>
                <a:latin typeface="Arial" panose="020B0604020202020204" pitchFamily="34" charset="0"/>
                <a:cs typeface="Arial" panose="020B0604020202020204" pitchFamily="34" charset="0"/>
              </a:rPr>
              <a:t>date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documents</a:t>
            </a:r>
            <a:r>
              <a:rPr lang="mi-NZ" sz="1600">
                <a:solidFill>
                  <a:schemeClr val="bg1"/>
                </a:solidFill>
                <a:latin typeface="Arial" panose="020B0604020202020204" pitchFamily="34" charset="0"/>
                <a:cs typeface="Arial" panose="020B0604020202020204" pitchFamily="34" charset="0"/>
              </a:rPr>
              <a:t> for </a:t>
            </a:r>
            <a:r>
              <a:rPr lang="mi-NZ" sz="1600" err="1">
                <a:solidFill>
                  <a:schemeClr val="bg1"/>
                </a:solidFill>
                <a:latin typeface="Arial" panose="020B0604020202020204" pitchFamily="34" charset="0"/>
                <a:cs typeface="Arial" panose="020B0604020202020204" pitchFamily="34" charset="0"/>
              </a:rPr>
              <a:t>your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employees</a:t>
            </a:r>
            <a:r>
              <a:rPr lang="mi-NZ" sz="1600">
                <a:solidFill>
                  <a:schemeClr val="bg1"/>
                </a:solidFill>
                <a:latin typeface="Arial" panose="020B0604020202020204" pitchFamily="34" charset="0"/>
                <a:cs typeface="Arial" panose="020B0604020202020204" pitchFamily="34" charset="0"/>
              </a:rPr>
              <a:t> </a:t>
            </a:r>
            <a:endParaRPr lang="en-NZ" sz="160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EF36A60D-0B20-4DD2-9E2E-E7C633A8FB45}"/>
              </a:ext>
            </a:extLst>
          </p:cNvPr>
          <p:cNvSpPr/>
          <p:nvPr/>
        </p:nvSpPr>
        <p:spPr>
          <a:xfrm>
            <a:off x="5433683" y="2825344"/>
            <a:ext cx="2958513" cy="1528453"/>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a:t>
            </a:r>
            <a:r>
              <a:rPr lang="mi-NZ" sz="1600" err="1">
                <a:solidFill>
                  <a:schemeClr val="bg1"/>
                </a:solidFill>
                <a:latin typeface="Arial" panose="020B0604020202020204" pitchFamily="34" charset="0"/>
                <a:cs typeface="Arial" panose="020B0604020202020204" pitchFamily="34" charset="0"/>
              </a:rPr>
              <a:t>Offer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your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employees</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the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most</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up</a:t>
            </a:r>
            <a:r>
              <a:rPr lang="mi-NZ" sz="1600">
                <a:solidFill>
                  <a:schemeClr val="bg1"/>
                </a:solidFill>
                <a:latin typeface="Arial" panose="020B0604020202020204" pitchFamily="34" charset="0"/>
                <a:cs typeface="Arial" panose="020B0604020202020204" pitchFamily="34" charset="0"/>
              </a:rPr>
              <a:t>-to-</a:t>
            </a:r>
            <a:r>
              <a:rPr lang="mi-NZ" sz="1600" err="1">
                <a:solidFill>
                  <a:schemeClr val="bg1"/>
                </a:solidFill>
                <a:latin typeface="Arial" panose="020B0604020202020204" pitchFamily="34" charset="0"/>
                <a:cs typeface="Arial" panose="020B0604020202020204" pitchFamily="34" charset="0"/>
              </a:rPr>
              <a:t>date</a:t>
            </a:r>
            <a:r>
              <a:rPr lang="mi-NZ" sz="1600">
                <a:solidFill>
                  <a:schemeClr val="bg1"/>
                </a:solidFill>
                <a:latin typeface="Arial" panose="020B0604020202020204" pitchFamily="34" charset="0"/>
                <a:cs typeface="Arial" panose="020B0604020202020204" pitchFamily="34" charset="0"/>
              </a:rPr>
              <a:t> IEA (</a:t>
            </a:r>
            <a:r>
              <a:rPr lang="en-US" sz="1600">
                <a:latin typeface="Arial" panose="020B0604020202020204" pitchFamily="34" charset="0"/>
                <a:cs typeface="Arial" panose="020B0604020202020204" pitchFamily="34" charset="0"/>
              </a:rPr>
              <a:t>either the 21 June or the 4 July IEA)</a:t>
            </a:r>
            <a:endParaRPr lang="en-NZ" sz="16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0ABB6EF-0292-4B96-B7CD-BD508FA0725D}"/>
              </a:ext>
            </a:extLst>
          </p:cNvPr>
          <p:cNvSpPr txBox="1"/>
          <p:nvPr/>
        </p:nvSpPr>
        <p:spPr>
          <a:xfrm>
            <a:off x="594156" y="2258451"/>
            <a:ext cx="4562871" cy="3684085"/>
          </a:xfrm>
          <a:prstGeom prst="rect">
            <a:avLst/>
          </a:prstGeom>
          <a:noFill/>
        </p:spPr>
        <p:txBody>
          <a:bodyPr wrap="square" lIns="91440" tIns="45720" rIns="91440" bIns="45720" rtlCol="0" anchor="t">
            <a:spAutoFit/>
          </a:bodyPr>
          <a:lstStyle/>
          <a:p>
            <a:pPr marL="359410" indent="-359410">
              <a:lnSpc>
                <a:spcPct val="90000"/>
              </a:lnSpc>
              <a:spcBef>
                <a:spcPts val="1000"/>
              </a:spcBef>
            </a:pPr>
            <a:r>
              <a:rPr lang="en-US" sz="1600" b="1">
                <a:latin typeface="Arial"/>
                <a:cs typeface="Arial"/>
              </a:rPr>
              <a:t>Business as usual – Employment documents</a:t>
            </a:r>
            <a:endParaRPr lang="en-US">
              <a:latin typeface="Arial"/>
              <a:cs typeface="Arial"/>
            </a:endParaRPr>
          </a:p>
          <a:p>
            <a:pPr marL="359410" indent="-359410">
              <a:lnSpc>
                <a:spcPct val="90000"/>
              </a:lnSpc>
              <a:spcBef>
                <a:spcPts val="1000"/>
              </a:spcBef>
              <a:buNone/>
            </a:pPr>
            <a:r>
              <a:rPr lang="en-US" sz="1600">
                <a:latin typeface="Arial"/>
                <a:cs typeface="Arial"/>
              </a:rPr>
              <a:t>All employees need a:</a:t>
            </a:r>
          </a:p>
          <a:p>
            <a:pPr marL="359410" indent="-359410">
              <a:lnSpc>
                <a:spcPct val="90000"/>
              </a:lnSpc>
              <a:spcBef>
                <a:spcPts val="1000"/>
              </a:spcBef>
              <a:buClr>
                <a:srgbClr val="2E6EB7"/>
              </a:buClr>
              <a:buFont typeface="Arial" panose="020B0604020202020204" pitchFamily="34" charset="0"/>
              <a:buChar char="•"/>
            </a:pPr>
            <a:r>
              <a:rPr lang="en-US" sz="1600">
                <a:latin typeface="Arial"/>
                <a:cs typeface="Arial"/>
              </a:rPr>
              <a:t>Signed letter of offer</a:t>
            </a:r>
          </a:p>
          <a:p>
            <a:pPr marL="359410" indent="-359410">
              <a:lnSpc>
                <a:spcPct val="90000"/>
              </a:lnSpc>
              <a:spcBef>
                <a:spcPts val="1000"/>
              </a:spcBef>
              <a:buClr>
                <a:srgbClr val="2E6EB7"/>
              </a:buClr>
              <a:buFont typeface="Arial" panose="020B0604020202020204" pitchFamily="34" charset="0"/>
              <a:buChar char="•"/>
            </a:pPr>
            <a:r>
              <a:rPr lang="en-US" sz="1600">
                <a:latin typeface="Arial"/>
                <a:cs typeface="Arial"/>
              </a:rPr>
              <a:t>Records of changes to hours or pay rates</a:t>
            </a:r>
          </a:p>
          <a:p>
            <a:pPr marL="359410" indent="-359410">
              <a:lnSpc>
                <a:spcPct val="90000"/>
              </a:lnSpc>
              <a:spcBef>
                <a:spcPts val="1000"/>
              </a:spcBef>
              <a:buClr>
                <a:srgbClr val="2E6EB7"/>
              </a:buClr>
              <a:buFont typeface="Arial" panose="020B0604020202020204" pitchFamily="34" charset="0"/>
              <a:buChar char="•"/>
            </a:pPr>
            <a:r>
              <a:rPr lang="en-US" sz="1600">
                <a:latin typeface="Arial"/>
                <a:cs typeface="Arial"/>
              </a:rPr>
              <a:t>An accurate job description</a:t>
            </a:r>
          </a:p>
          <a:p>
            <a:pPr marL="359410" indent="-359410">
              <a:lnSpc>
                <a:spcPct val="90000"/>
              </a:lnSpc>
              <a:spcBef>
                <a:spcPts val="1000"/>
              </a:spcBef>
              <a:buClr>
                <a:srgbClr val="2E6EB7"/>
              </a:buClr>
              <a:buFont typeface="Arial" panose="020B0604020202020204" pitchFamily="34" charset="0"/>
              <a:buChar char="•"/>
            </a:pPr>
            <a:r>
              <a:rPr lang="en-US" sz="1600">
                <a:latin typeface="Arial"/>
                <a:cs typeface="Arial"/>
              </a:rPr>
              <a:t>If not a member of a union, an IEA. </a:t>
            </a:r>
          </a:p>
          <a:p>
            <a:pPr marL="359410" indent="-359410">
              <a:lnSpc>
                <a:spcPct val="90000"/>
              </a:lnSpc>
              <a:spcBef>
                <a:spcPts val="1000"/>
              </a:spcBef>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360000" indent="-360000">
              <a:lnSpc>
                <a:spcPct val="90000"/>
              </a:lnSpc>
              <a:spcBef>
                <a:spcPts val="1000"/>
              </a:spcBef>
              <a:buClr>
                <a:srgbClr val="2E6EB7"/>
              </a:buClr>
              <a:buFont typeface="Arial" panose="020B0604020202020204" pitchFamily="34" charset="0"/>
              <a:buChar char="•"/>
            </a:pPr>
            <a:r>
              <a:rPr lang="en-NZ" sz="1600" b="1">
                <a:latin typeface="Arial"/>
                <a:cs typeface="Arial"/>
              </a:rPr>
              <a:t>Job descriptions </a:t>
            </a:r>
            <a:endParaRPr lang="en-US" sz="1600" b="1">
              <a:latin typeface="Arial" panose="020B0604020202020204" pitchFamily="34" charset="0"/>
              <a:cs typeface="Arial" panose="020B0604020202020204" pitchFamily="34" charset="0"/>
            </a:endParaRPr>
          </a:p>
          <a:p>
            <a:pPr>
              <a:lnSpc>
                <a:spcPct val="90000"/>
              </a:lnSpc>
              <a:spcBef>
                <a:spcPts val="1000"/>
              </a:spcBef>
              <a:buNone/>
            </a:pPr>
            <a:r>
              <a:rPr lang="en-US" sz="1600">
                <a:latin typeface="Arial"/>
                <a:cs typeface="Arial"/>
              </a:rPr>
              <a:t>Job descriptions are living documents which</a:t>
            </a:r>
            <a:br>
              <a:rPr lang="en-US" sz="1600">
                <a:latin typeface="Arial" panose="020B0604020202020204" pitchFamily="34" charset="0"/>
                <a:cs typeface="Arial" panose="020B0604020202020204" pitchFamily="34" charset="0"/>
              </a:rPr>
            </a:br>
            <a:r>
              <a:rPr lang="en-US" sz="1600">
                <a:latin typeface="Arial"/>
                <a:cs typeface="Arial"/>
              </a:rPr>
              <a:t>outline the purpose of a position and that duties are expected to be carried out.</a:t>
            </a:r>
            <a:endParaRPr lang="en-NZ" sz="1600">
              <a:latin typeface="Arial"/>
              <a:cs typeface="Arial"/>
            </a:endParaRPr>
          </a:p>
        </p:txBody>
      </p:sp>
    </p:spTree>
    <p:extLst>
      <p:ext uri="{BB962C8B-B14F-4D97-AF65-F5344CB8AC3E}">
        <p14:creationId xmlns:p14="http://schemas.microsoft.com/office/powerpoint/2010/main" val="82631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16</a:t>
            </a:fld>
            <a:endParaRPr lang="en-NZ"/>
          </a:p>
        </p:txBody>
      </p:sp>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517764" y="858318"/>
            <a:ext cx="7112000" cy="720436"/>
          </a:xfrm>
        </p:spPr>
        <p:txBody>
          <a:bodyPr>
            <a:noAutofit/>
          </a:bodyPr>
          <a:lstStyle/>
          <a:p>
            <a:r>
              <a:rPr lang="en-NZ" sz="3200"/>
              <a:t>ACTION 4: Pay equity regrading</a:t>
            </a:r>
          </a:p>
        </p:txBody>
      </p:sp>
      <p:sp>
        <p:nvSpPr>
          <p:cNvPr id="21" name="TextBox 20">
            <a:extLst>
              <a:ext uri="{FF2B5EF4-FFF2-40B4-BE49-F238E27FC236}">
                <a16:creationId xmlns:a16="http://schemas.microsoft.com/office/drawing/2014/main" id="{43DDC225-56F7-41E8-B8C2-0802FAFB7E01}"/>
              </a:ext>
            </a:extLst>
          </p:cNvPr>
          <p:cNvSpPr txBox="1"/>
          <p:nvPr/>
        </p:nvSpPr>
        <p:spPr>
          <a:xfrm>
            <a:off x="656847" y="6448109"/>
            <a:ext cx="5317825" cy="261610"/>
          </a:xfrm>
          <a:prstGeom prst="rect">
            <a:avLst/>
          </a:prstGeom>
          <a:noFill/>
        </p:spPr>
        <p:txBody>
          <a:bodyPr wrap="square" rtlCol="0">
            <a:spAutoFit/>
          </a:bodyPr>
          <a:lstStyle/>
          <a:p>
            <a:r>
              <a:rPr lang="en-US" sz="1100" i="1">
                <a:solidFill>
                  <a:srgbClr val="221E1F"/>
                </a:solidFill>
              </a:rPr>
              <a:t>More information is available in the </a:t>
            </a:r>
            <a:r>
              <a:rPr lang="en-NZ" sz="1100" b="1" i="1">
                <a:solidFill>
                  <a:srgbClr val="221E1F"/>
                </a:solidFill>
              </a:rPr>
              <a:t>Pay Equity Regrading Guide</a:t>
            </a:r>
            <a:endParaRPr lang="en-NZ" sz="1100" b="1"/>
          </a:p>
        </p:txBody>
      </p:sp>
      <p:sp>
        <p:nvSpPr>
          <p:cNvPr id="2" name="TextBox 1">
            <a:extLst>
              <a:ext uri="{FF2B5EF4-FFF2-40B4-BE49-F238E27FC236}">
                <a16:creationId xmlns:a16="http://schemas.microsoft.com/office/drawing/2014/main" id="{9A8CBBD0-E6BD-474C-8C25-79BE76E77021}"/>
              </a:ext>
            </a:extLst>
          </p:cNvPr>
          <p:cNvSpPr txBox="1"/>
          <p:nvPr/>
        </p:nvSpPr>
        <p:spPr>
          <a:xfrm>
            <a:off x="517764" y="1573282"/>
            <a:ext cx="7477780" cy="966162"/>
          </a:xfrm>
          <a:prstGeom prst="rect">
            <a:avLst/>
          </a:prstGeom>
          <a:noFill/>
        </p:spPr>
        <p:txBody>
          <a:bodyPr wrap="square" rtlCol="0">
            <a:spAutoFit/>
          </a:bodyPr>
          <a:lstStyle/>
          <a:p>
            <a:pPr>
              <a:lnSpc>
                <a:spcPct val="107000"/>
              </a:lnSpc>
              <a:spcAft>
                <a:spcPts val="800"/>
              </a:spcAft>
            </a:pPr>
            <a:r>
              <a:rPr lang="en-NZ" sz="1600">
                <a:latin typeface="Arial" panose="020B0604020202020204" pitchFamily="34" charset="0"/>
                <a:ea typeface="Calibri" panose="020F0502020204030204" pitchFamily="34" charset="0"/>
                <a:cs typeface="Arial" panose="020B0604020202020204" pitchFamily="34" charset="0"/>
              </a:rPr>
              <a:t>In exceptional circumstances, a</a:t>
            </a:r>
            <a:r>
              <a:rPr lang="en-NZ" sz="1600">
                <a:effectLst/>
                <a:latin typeface="Arial" panose="020B0604020202020204" pitchFamily="34" charset="0"/>
                <a:ea typeface="Calibri" panose="020F0502020204030204" pitchFamily="34" charset="0"/>
                <a:cs typeface="Arial" panose="020B0604020202020204" pitchFamily="34" charset="0"/>
              </a:rPr>
              <a:t>n employee may be automatically translated to a grade that does not reflect the skills and responsibilities of their role.</a:t>
            </a:r>
          </a:p>
          <a:p>
            <a:pPr>
              <a:lnSpc>
                <a:spcPct val="107000"/>
              </a:lnSpc>
              <a:spcAft>
                <a:spcPts val="800"/>
              </a:spcAft>
            </a:pPr>
            <a:r>
              <a:rPr lang="en-NZ" sz="1600">
                <a:effectLst/>
                <a:latin typeface="Arial" panose="020B0604020202020204" pitchFamily="34" charset="0"/>
                <a:ea typeface="Calibri" panose="020F0502020204030204" pitchFamily="34" charset="0"/>
                <a:cs typeface="Arial" panose="020B0604020202020204" pitchFamily="34" charset="0"/>
              </a:rPr>
              <a:t>If this happens, they can agree with you to review their grade.</a:t>
            </a:r>
          </a:p>
        </p:txBody>
      </p:sp>
      <p:sp>
        <p:nvSpPr>
          <p:cNvPr id="13" name="Rectangle: Rounded Corners 12">
            <a:extLst>
              <a:ext uri="{FF2B5EF4-FFF2-40B4-BE49-F238E27FC236}">
                <a16:creationId xmlns:a16="http://schemas.microsoft.com/office/drawing/2014/main" id="{2FD9E717-A248-450B-A3A9-5882FA519067}"/>
              </a:ext>
            </a:extLst>
          </p:cNvPr>
          <p:cNvSpPr/>
          <p:nvPr/>
        </p:nvSpPr>
        <p:spPr>
          <a:xfrm>
            <a:off x="2158369" y="4716192"/>
            <a:ext cx="4836226" cy="967642"/>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latin typeface="Arial" panose="020B0604020202020204" pitchFamily="34" charset="0"/>
                <a:cs typeface="Arial" panose="020B0604020202020204" pitchFamily="34" charset="0"/>
              </a:rPr>
              <a:t>ACTION: </a:t>
            </a:r>
            <a:r>
              <a:rPr lang="en-NZ" sz="1600">
                <a:latin typeface="Arial" panose="020B0604020202020204" pitchFamily="34" charset="0"/>
                <a:cs typeface="Arial" panose="020B0604020202020204" pitchFamily="34" charset="0"/>
              </a:rPr>
              <a:t>Make eligible applications for pay equity regrading through your Taku portal</a:t>
            </a:r>
          </a:p>
        </p:txBody>
      </p:sp>
      <p:sp>
        <p:nvSpPr>
          <p:cNvPr id="9" name="Rectangle: Rounded Corners 8">
            <a:extLst>
              <a:ext uri="{FF2B5EF4-FFF2-40B4-BE49-F238E27FC236}">
                <a16:creationId xmlns:a16="http://schemas.microsoft.com/office/drawing/2014/main" id="{1512BE69-3E11-4304-8D72-BD3D12A05329}"/>
              </a:ext>
            </a:extLst>
          </p:cNvPr>
          <p:cNvSpPr/>
          <p:nvPr/>
        </p:nvSpPr>
        <p:spPr>
          <a:xfrm>
            <a:off x="2158369" y="5760610"/>
            <a:ext cx="4836225" cy="484447"/>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DUE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Before</a:t>
            </a:r>
            <a:r>
              <a:rPr lang="mi-NZ" sz="1600">
                <a:solidFill>
                  <a:schemeClr val="bg1"/>
                </a:solidFill>
                <a:latin typeface="Arial" panose="020B0604020202020204" pitchFamily="34" charset="0"/>
                <a:cs typeface="Arial" panose="020B0604020202020204" pitchFamily="34" charset="0"/>
              </a:rPr>
              <a:t> 15 </a:t>
            </a:r>
            <a:r>
              <a:rPr lang="mi-NZ" sz="1600" err="1">
                <a:solidFill>
                  <a:schemeClr val="bg1"/>
                </a:solidFill>
                <a:latin typeface="Arial" panose="020B0604020202020204" pitchFamily="34" charset="0"/>
                <a:cs typeface="Arial" panose="020B0604020202020204" pitchFamily="34" charset="0"/>
              </a:rPr>
              <a:t>March</a:t>
            </a:r>
            <a:r>
              <a:rPr lang="mi-NZ" sz="1600">
                <a:solidFill>
                  <a:schemeClr val="bg1"/>
                </a:solidFill>
                <a:latin typeface="Arial" panose="020B0604020202020204" pitchFamily="34" charset="0"/>
                <a:cs typeface="Arial" panose="020B0604020202020204" pitchFamily="34" charset="0"/>
              </a:rPr>
              <a:t> 2023</a:t>
            </a:r>
            <a:endParaRPr lang="en-NZ" sz="1600">
              <a:latin typeface="Arial" panose="020B0604020202020204" pitchFamily="34" charset="0"/>
              <a:cs typeface="Arial" panose="020B0604020202020204" pitchFamily="34" charset="0"/>
            </a:endParaRPr>
          </a:p>
        </p:txBody>
      </p:sp>
      <p:pic>
        <p:nvPicPr>
          <p:cNvPr id="8" name="Picture 7" descr="Qr code&#10;&#10;Description automatically generated">
            <a:extLst>
              <a:ext uri="{FF2B5EF4-FFF2-40B4-BE49-F238E27FC236}">
                <a16:creationId xmlns:a16="http://schemas.microsoft.com/office/drawing/2014/main" id="{376B8468-E28B-44E3-9C8B-FA397A40369B}"/>
              </a:ext>
            </a:extLst>
          </p:cNvPr>
          <p:cNvPicPr>
            <a:picLocks noChangeAspect="1"/>
          </p:cNvPicPr>
          <p:nvPr/>
        </p:nvPicPr>
        <p:blipFill rotWithShape="1">
          <a:blip r:embed="rId3">
            <a:extLst>
              <a:ext uri="{28A0092B-C50C-407E-A947-70E740481C1C}">
                <a14:useLocalDpi xmlns:a14="http://schemas.microsoft.com/office/drawing/2010/main" val="0"/>
              </a:ext>
            </a:extLst>
          </a:blip>
          <a:srcRect l="882" r="1176"/>
          <a:stretch/>
        </p:blipFill>
        <p:spPr>
          <a:xfrm>
            <a:off x="94129" y="2674885"/>
            <a:ext cx="8955741" cy="1964531"/>
          </a:xfrm>
          <a:prstGeom prst="rect">
            <a:avLst/>
          </a:prstGeom>
        </p:spPr>
      </p:pic>
    </p:spTree>
    <p:extLst>
      <p:ext uri="{BB962C8B-B14F-4D97-AF65-F5344CB8AC3E}">
        <p14:creationId xmlns:p14="http://schemas.microsoft.com/office/powerpoint/2010/main" val="45582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17</a:t>
            </a:fld>
            <a:endParaRPr lang="en-NZ"/>
          </a:p>
        </p:txBody>
      </p:sp>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790091" y="1491628"/>
            <a:ext cx="6590333" cy="720436"/>
          </a:xfrm>
        </p:spPr>
        <p:txBody>
          <a:bodyPr>
            <a:noAutofit/>
          </a:bodyPr>
          <a:lstStyle/>
          <a:p>
            <a:r>
              <a:rPr lang="en-NZ" sz="3200">
                <a:latin typeface="Arial"/>
                <a:cs typeface="Arial"/>
              </a:rPr>
              <a:t>ACTION 4: Pay equity regrading – Funding</a:t>
            </a:r>
          </a:p>
        </p:txBody>
      </p:sp>
      <p:sp>
        <p:nvSpPr>
          <p:cNvPr id="17" name="Content Placeholder 3">
            <a:extLst>
              <a:ext uri="{FF2B5EF4-FFF2-40B4-BE49-F238E27FC236}">
                <a16:creationId xmlns:a16="http://schemas.microsoft.com/office/drawing/2014/main" id="{D61CBEEA-988C-4FC7-835B-871FE337BF3E}"/>
              </a:ext>
            </a:extLst>
          </p:cNvPr>
          <p:cNvSpPr txBox="1">
            <a:spLocks/>
          </p:cNvSpPr>
          <p:nvPr/>
        </p:nvSpPr>
        <p:spPr>
          <a:xfrm>
            <a:off x="790091" y="2393077"/>
            <a:ext cx="7071761" cy="2765637"/>
          </a:xfrm>
          <a:prstGeom prst="rect">
            <a:avLst/>
          </a:prstGeom>
        </p:spPr>
        <p:txBody>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a:solidFill>
                  <a:srgbClr val="221E1F"/>
                </a:solidFill>
              </a:rPr>
              <a:t>All employees’ automatic point-to-point translation will be funded. </a:t>
            </a:r>
          </a:p>
          <a:p>
            <a:pPr marL="0" indent="0">
              <a:buNone/>
            </a:pPr>
            <a:r>
              <a:rPr lang="en-NZ" sz="1600">
                <a:solidFill>
                  <a:srgbClr val="221E1F"/>
                </a:solidFill>
              </a:rPr>
              <a:t>Pay equity regrade funding is </a:t>
            </a:r>
            <a:r>
              <a:rPr lang="en-NZ" sz="1600" b="1">
                <a:solidFill>
                  <a:srgbClr val="221E1F"/>
                </a:solidFill>
              </a:rPr>
              <a:t>additional </a:t>
            </a:r>
            <a:r>
              <a:rPr lang="en-NZ" sz="1600">
                <a:solidFill>
                  <a:srgbClr val="221E1F"/>
                </a:solidFill>
              </a:rPr>
              <a:t>funding to cover a pay equity regrade for an employee. </a:t>
            </a:r>
          </a:p>
          <a:p>
            <a:pPr marL="0" indent="0">
              <a:buNone/>
            </a:pPr>
            <a:endParaRPr lang="en-NZ" sz="1600">
              <a:solidFill>
                <a:srgbClr val="221E1F"/>
              </a:solidFill>
            </a:endParaRPr>
          </a:p>
          <a:p>
            <a:pPr marL="0" indent="0">
              <a:buNone/>
            </a:pPr>
            <a:r>
              <a:rPr lang="en-NZ" sz="1600" b="1"/>
              <a:t>When can I expect the additional pay equity regrade funding? </a:t>
            </a:r>
          </a:p>
          <a:p>
            <a:r>
              <a:rPr lang="en-US" sz="1600">
                <a:solidFill>
                  <a:srgbClr val="221E1F"/>
                </a:solidFill>
              </a:rPr>
              <a:t>All approved and partially approved pay equity regrading applications will receive funding no later than July 2023. </a:t>
            </a:r>
            <a:endParaRPr lang="en-NZ" sz="1600">
              <a:solidFill>
                <a:srgbClr val="221E1F"/>
              </a:solidFill>
            </a:endParaRPr>
          </a:p>
        </p:txBody>
      </p:sp>
      <p:sp>
        <p:nvSpPr>
          <p:cNvPr id="5" name="TextBox 4">
            <a:extLst>
              <a:ext uri="{FF2B5EF4-FFF2-40B4-BE49-F238E27FC236}">
                <a16:creationId xmlns:a16="http://schemas.microsoft.com/office/drawing/2014/main" id="{55285B90-5CCD-4038-BB7C-E24F4A255414}"/>
              </a:ext>
            </a:extLst>
          </p:cNvPr>
          <p:cNvSpPr txBox="1"/>
          <p:nvPr/>
        </p:nvSpPr>
        <p:spPr>
          <a:xfrm>
            <a:off x="940932" y="6465865"/>
            <a:ext cx="5921507" cy="246221"/>
          </a:xfrm>
          <a:prstGeom prst="rect">
            <a:avLst/>
          </a:prstGeom>
          <a:noFill/>
        </p:spPr>
        <p:txBody>
          <a:bodyPr wrap="square" rtlCol="0">
            <a:spAutoFit/>
          </a:bodyPr>
          <a:lstStyle/>
          <a:p>
            <a:r>
              <a:rPr lang="en-US" sz="1000" i="1">
                <a:solidFill>
                  <a:srgbClr val="221E1F"/>
                </a:solidFill>
              </a:rPr>
              <a:t>More information is available in the </a:t>
            </a:r>
            <a:r>
              <a:rPr lang="en-NZ" sz="1000" b="1" i="1">
                <a:solidFill>
                  <a:srgbClr val="221E1F"/>
                </a:solidFill>
              </a:rPr>
              <a:t>Pay Equity Regrading Guide</a:t>
            </a:r>
            <a:endParaRPr lang="en-NZ" b="1"/>
          </a:p>
        </p:txBody>
      </p:sp>
    </p:spTree>
    <p:extLst>
      <p:ext uri="{BB962C8B-B14F-4D97-AF65-F5344CB8AC3E}">
        <p14:creationId xmlns:p14="http://schemas.microsoft.com/office/powerpoint/2010/main" val="252574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825043" y="755192"/>
            <a:ext cx="4212472" cy="731520"/>
          </a:xfrm>
        </p:spPr>
        <p:txBody>
          <a:bodyPr vert="horz" lIns="91440" tIns="45720" rIns="91440" bIns="45720" rtlCol="0" anchor="ctr">
            <a:normAutofit/>
          </a:bodyPr>
          <a:lstStyle/>
          <a:p>
            <a:r>
              <a:rPr lang="en-US" sz="3200" b="1" kern="1200">
                <a:latin typeface="Arial" panose="020B0604020202020204" pitchFamily="34" charset="0"/>
                <a:ea typeface="+mj-ea"/>
                <a:cs typeface="Arial" panose="020B0604020202020204" pitchFamily="34" charset="0"/>
              </a:rPr>
              <a:t>Case Study: Sally</a:t>
            </a:r>
          </a:p>
        </p:txBody>
      </p:sp>
      <p:sp>
        <p:nvSpPr>
          <p:cNvPr id="3" name="Slide Number Placeholder 2"/>
          <p:cNvSpPr>
            <a:spLocks noGrp="1"/>
          </p:cNvSpPr>
          <p:nvPr>
            <p:ph type="sldNum" sz="quarter" idx="12"/>
          </p:nvPr>
        </p:nvSpPr>
        <p:spPr>
          <a:xfrm>
            <a:off x="429625" y="6480048"/>
            <a:ext cx="791828" cy="182345"/>
          </a:xfrm>
        </p:spPr>
        <p:txBody>
          <a:bodyPr vert="horz" lIns="91440" tIns="45720" rIns="91440" bIns="45720" rtlCol="0" anchor="ctr">
            <a:normAutofit/>
          </a:bodyPr>
          <a:lstStyle/>
          <a:p>
            <a:pPr algn="l">
              <a:lnSpc>
                <a:spcPct val="90000"/>
              </a:lnSpc>
              <a:spcAft>
                <a:spcPts val="600"/>
              </a:spcAft>
            </a:pPr>
            <a:fld id="{13468063-9C21-4834-88E3-ACB04C56D52D}" type="slidenum">
              <a:rPr lang="en-NZ" sz="600" smtClean="0"/>
              <a:pPr algn="l">
                <a:lnSpc>
                  <a:spcPct val="90000"/>
                </a:lnSpc>
                <a:spcAft>
                  <a:spcPts val="600"/>
                </a:spcAft>
              </a:pPr>
              <a:t>18</a:t>
            </a:fld>
            <a:endParaRPr lang="en-NZ" sz="600"/>
          </a:p>
        </p:txBody>
      </p:sp>
      <p:sp>
        <p:nvSpPr>
          <p:cNvPr id="17" name="Content Placeholder 3">
            <a:extLst>
              <a:ext uri="{FF2B5EF4-FFF2-40B4-BE49-F238E27FC236}">
                <a16:creationId xmlns:a16="http://schemas.microsoft.com/office/drawing/2014/main" id="{D61CBEEA-988C-4FC7-835B-871FE337BF3E}"/>
              </a:ext>
            </a:extLst>
          </p:cNvPr>
          <p:cNvSpPr txBox="1">
            <a:spLocks/>
          </p:cNvSpPr>
          <p:nvPr/>
        </p:nvSpPr>
        <p:spPr>
          <a:xfrm>
            <a:off x="825043" y="1436834"/>
            <a:ext cx="7493909" cy="3007442"/>
          </a:xfrm>
          <a:prstGeom prst="rect">
            <a:avLst/>
          </a:prstGeom>
        </p:spPr>
        <p:txBody>
          <a:bodyPr vert="horz" lIns="91440" tIns="45720" rIns="91440" bIns="45720" rtlCol="0" anchor="t">
            <a:noAutofit/>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7000"/>
              </a:lnSpc>
              <a:spcAft>
                <a:spcPts val="800"/>
              </a:spcAft>
              <a:buFont typeface="Arial" panose="020B0604020202020204" pitchFamily="34" charset="0"/>
              <a:buChar char="•"/>
            </a:pPr>
            <a:r>
              <a:rPr lang="en-NZ" sz="1600">
                <a:latin typeface="Arial"/>
                <a:cs typeface="Arial"/>
              </a:rPr>
              <a:t>Sally is a school administrator, covered by the Administration Support Staff Pay Equity Claim.</a:t>
            </a:r>
          </a:p>
          <a:p>
            <a:pPr marL="171450" indent="-171450">
              <a:lnSpc>
                <a:spcPct val="107000"/>
              </a:lnSpc>
              <a:spcAft>
                <a:spcPts val="800"/>
              </a:spcAft>
              <a:buFont typeface="Arial" panose="020B0604020202020204" pitchFamily="34" charset="0"/>
              <a:buChar char="•"/>
            </a:pPr>
            <a:r>
              <a:rPr lang="en-NZ" sz="1600">
                <a:latin typeface="Arial"/>
                <a:cs typeface="Arial"/>
              </a:rPr>
              <a:t>Sally was on the </a:t>
            </a:r>
            <a:r>
              <a:rPr lang="en-NZ" sz="1600" b="1">
                <a:latin typeface="Arial"/>
                <a:cs typeface="Arial"/>
              </a:rPr>
              <a:t>old </a:t>
            </a:r>
            <a:r>
              <a:rPr lang="en-NZ" sz="1600">
                <a:latin typeface="Arial"/>
                <a:cs typeface="Arial"/>
              </a:rPr>
              <a:t>grade B, step 2 at $21.95 per hour.</a:t>
            </a:r>
          </a:p>
          <a:p>
            <a:pPr marL="171450" indent="-171450">
              <a:lnSpc>
                <a:spcPct val="107000"/>
              </a:lnSpc>
              <a:spcAft>
                <a:spcPts val="800"/>
              </a:spcAft>
              <a:buFont typeface="Arial" panose="020B0604020202020204" pitchFamily="34" charset="0"/>
              <a:buChar char="•"/>
            </a:pPr>
            <a:r>
              <a:rPr lang="en-NZ" sz="1600">
                <a:latin typeface="Arial"/>
                <a:cs typeface="Arial"/>
              </a:rPr>
              <a:t>Following the pay equity settlement, her grade will be automatically translated to the </a:t>
            </a:r>
            <a:r>
              <a:rPr lang="en-NZ" sz="1600" b="1">
                <a:latin typeface="Arial"/>
                <a:cs typeface="Arial"/>
              </a:rPr>
              <a:t>new</a:t>
            </a:r>
            <a:r>
              <a:rPr lang="en-NZ" sz="1600">
                <a:latin typeface="Arial"/>
                <a:cs typeface="Arial"/>
              </a:rPr>
              <a:t> grade 2, step 4, at $26.01 per hour.</a:t>
            </a:r>
          </a:p>
          <a:p>
            <a:pPr marL="171450" indent="-171450">
              <a:lnSpc>
                <a:spcPct val="107000"/>
              </a:lnSpc>
              <a:spcAft>
                <a:spcPts val="800"/>
              </a:spcAft>
              <a:buFont typeface="Arial" panose="020B0604020202020204" pitchFamily="34" charset="0"/>
              <a:buChar char="•"/>
            </a:pPr>
            <a:r>
              <a:rPr lang="en-NZ" sz="1600">
                <a:latin typeface="Arial"/>
                <a:cs typeface="Arial"/>
              </a:rPr>
              <a:t>The </a:t>
            </a:r>
            <a:r>
              <a:rPr lang="en-NZ" sz="1600" b="1">
                <a:latin typeface="Arial"/>
                <a:cs typeface="Arial"/>
              </a:rPr>
              <a:t>new </a:t>
            </a:r>
            <a:r>
              <a:rPr lang="en-NZ" sz="1600">
                <a:latin typeface="Arial"/>
                <a:cs typeface="Arial"/>
              </a:rPr>
              <a:t>rates are effective from 20 August 2021.</a:t>
            </a:r>
          </a:p>
          <a:p>
            <a:pPr marL="171450" indent="-171450">
              <a:lnSpc>
                <a:spcPct val="107000"/>
              </a:lnSpc>
              <a:spcAft>
                <a:spcPts val="800"/>
              </a:spcAft>
              <a:buFont typeface="Arial" panose="020B0604020202020204" pitchFamily="34" charset="0"/>
              <a:buChar char="•"/>
            </a:pPr>
            <a:r>
              <a:rPr lang="en-NZ" sz="1600">
                <a:latin typeface="Arial"/>
                <a:cs typeface="Arial"/>
              </a:rPr>
              <a:t>She will be paid the </a:t>
            </a:r>
            <a:r>
              <a:rPr lang="en-NZ" sz="1600" b="1">
                <a:latin typeface="Arial"/>
                <a:cs typeface="Arial"/>
              </a:rPr>
              <a:t>new</a:t>
            </a:r>
            <a:r>
              <a:rPr lang="en-NZ" sz="1600">
                <a:latin typeface="Arial"/>
                <a:cs typeface="Arial"/>
              </a:rPr>
              <a:t> rate on 18 October 2022, including the extra pay she has made since August 2021.</a:t>
            </a:r>
          </a:p>
        </p:txBody>
      </p:sp>
      <p:graphicFrame>
        <p:nvGraphicFramePr>
          <p:cNvPr id="8" name="Table 7">
            <a:extLst>
              <a:ext uri="{FF2B5EF4-FFF2-40B4-BE49-F238E27FC236}">
                <a16:creationId xmlns:a16="http://schemas.microsoft.com/office/drawing/2014/main" id="{2BF9276E-057D-4C61-8A71-AFAD42260D18}"/>
              </a:ext>
            </a:extLst>
          </p:cNvPr>
          <p:cNvGraphicFramePr>
            <a:graphicFrameLocks noGrp="1"/>
          </p:cNvGraphicFramePr>
          <p:nvPr>
            <p:extLst>
              <p:ext uri="{D42A27DB-BD31-4B8C-83A1-F6EECF244321}">
                <p14:modId xmlns:p14="http://schemas.microsoft.com/office/powerpoint/2010/main" val="162176315"/>
              </p:ext>
            </p:extLst>
          </p:nvPr>
        </p:nvGraphicFramePr>
        <p:xfrm>
          <a:off x="825043" y="4705402"/>
          <a:ext cx="7493909" cy="1513520"/>
        </p:xfrm>
        <a:graphic>
          <a:graphicData uri="http://schemas.openxmlformats.org/drawingml/2006/table">
            <a:tbl>
              <a:tblPr firstRow="1" bandRow="1">
                <a:tableStyleId>{5C22544A-7EE6-4342-B048-85BDC9FD1C3A}</a:tableStyleId>
              </a:tblPr>
              <a:tblGrid>
                <a:gridCol w="1438761">
                  <a:extLst>
                    <a:ext uri="{9D8B030D-6E8A-4147-A177-3AD203B41FA5}">
                      <a16:colId xmlns:a16="http://schemas.microsoft.com/office/drawing/2014/main" val="4192561379"/>
                    </a:ext>
                  </a:extLst>
                </a:gridCol>
                <a:gridCol w="1527893">
                  <a:extLst>
                    <a:ext uri="{9D8B030D-6E8A-4147-A177-3AD203B41FA5}">
                      <a16:colId xmlns:a16="http://schemas.microsoft.com/office/drawing/2014/main" val="622994975"/>
                    </a:ext>
                  </a:extLst>
                </a:gridCol>
                <a:gridCol w="1509085">
                  <a:extLst>
                    <a:ext uri="{9D8B030D-6E8A-4147-A177-3AD203B41FA5}">
                      <a16:colId xmlns:a16="http://schemas.microsoft.com/office/drawing/2014/main" val="2733046898"/>
                    </a:ext>
                  </a:extLst>
                </a:gridCol>
                <a:gridCol w="1509085">
                  <a:extLst>
                    <a:ext uri="{9D8B030D-6E8A-4147-A177-3AD203B41FA5}">
                      <a16:colId xmlns:a16="http://schemas.microsoft.com/office/drawing/2014/main" val="302397820"/>
                    </a:ext>
                  </a:extLst>
                </a:gridCol>
                <a:gridCol w="1509085">
                  <a:extLst>
                    <a:ext uri="{9D8B030D-6E8A-4147-A177-3AD203B41FA5}">
                      <a16:colId xmlns:a16="http://schemas.microsoft.com/office/drawing/2014/main" val="823020263"/>
                    </a:ext>
                  </a:extLst>
                </a:gridCol>
              </a:tblGrid>
              <a:tr h="280988">
                <a:tc>
                  <a:txBody>
                    <a:bodyPr/>
                    <a:lstStyle/>
                    <a:p>
                      <a:r>
                        <a:rPr lang="en-NZ" sz="1000">
                          <a:latin typeface="Arial" panose="020B0604020202020204" pitchFamily="34" charset="0"/>
                          <a:cs typeface="Arial" panose="020B0604020202020204" pitchFamily="34" charset="0"/>
                        </a:rPr>
                        <a:t>Current grade and step</a:t>
                      </a:r>
                    </a:p>
                  </a:txBody>
                  <a:tcPr>
                    <a:solidFill>
                      <a:srgbClr val="2E6EB7"/>
                    </a:solidFill>
                  </a:tcPr>
                </a:tc>
                <a:tc>
                  <a:txBody>
                    <a:bodyPr/>
                    <a:lstStyle/>
                    <a:p>
                      <a:r>
                        <a:rPr lang="en-NZ" sz="1000">
                          <a:latin typeface="Arial" panose="020B0604020202020204" pitchFamily="34" charset="0"/>
                          <a:cs typeface="Arial" panose="020B0604020202020204" pitchFamily="34" charset="0"/>
                        </a:rPr>
                        <a:t>Current hourly rate</a:t>
                      </a:r>
                    </a:p>
                  </a:txBody>
                  <a:tcPr>
                    <a:solidFill>
                      <a:srgbClr val="2E6EB7"/>
                    </a:solidFill>
                  </a:tcPr>
                </a:tc>
                <a:tc>
                  <a:txBody>
                    <a:bodyPr/>
                    <a:lstStyle/>
                    <a:p>
                      <a:r>
                        <a:rPr lang="en-NZ" sz="1000">
                          <a:latin typeface="Arial" panose="020B0604020202020204" pitchFamily="34" charset="0"/>
                          <a:cs typeface="Arial" panose="020B0604020202020204" pitchFamily="34" charset="0"/>
                        </a:rPr>
                        <a:t>Translation grade</a:t>
                      </a:r>
                    </a:p>
                  </a:txBody>
                  <a:tcPr>
                    <a:solidFill>
                      <a:srgbClr val="2E6EB7"/>
                    </a:solidFill>
                  </a:tcPr>
                </a:tc>
                <a:tc>
                  <a:txBody>
                    <a:bodyPr/>
                    <a:lstStyle/>
                    <a:p>
                      <a:r>
                        <a:rPr lang="en-NZ" sz="1000">
                          <a:latin typeface="Arial" panose="020B0604020202020204" pitchFamily="34" charset="0"/>
                          <a:cs typeface="Arial" panose="020B0604020202020204" pitchFamily="34" charset="0"/>
                        </a:rPr>
                        <a:t>Translation step</a:t>
                      </a:r>
                    </a:p>
                  </a:txBody>
                  <a:tcPr>
                    <a:solidFill>
                      <a:srgbClr val="2E6EB7"/>
                    </a:solidFill>
                  </a:tcPr>
                </a:tc>
                <a:tc>
                  <a:txBody>
                    <a:bodyPr/>
                    <a:lstStyle/>
                    <a:p>
                      <a:r>
                        <a:rPr lang="en-NZ" sz="1000">
                          <a:latin typeface="Arial" panose="020B0604020202020204" pitchFamily="34" charset="0"/>
                          <a:cs typeface="Arial" panose="020B0604020202020204" pitchFamily="34" charset="0"/>
                        </a:rPr>
                        <a:t>Translation rate</a:t>
                      </a:r>
                    </a:p>
                  </a:txBody>
                  <a:tcPr>
                    <a:solidFill>
                      <a:srgbClr val="2E6EB7"/>
                    </a:solidFill>
                  </a:tcPr>
                </a:tc>
                <a:extLst>
                  <a:ext uri="{0D108BD9-81ED-4DB2-BD59-A6C34878D82A}">
                    <a16:rowId xmlns:a16="http://schemas.microsoft.com/office/drawing/2014/main" val="3828323327"/>
                  </a:ext>
                </a:extLst>
              </a:tr>
              <a:tr h="279320">
                <a:tc>
                  <a:txBody>
                    <a:bodyPr/>
                    <a:lstStyle/>
                    <a:p>
                      <a:r>
                        <a:rPr lang="en-NZ" sz="1000">
                          <a:latin typeface="Arial" panose="020B0604020202020204" pitchFamily="34" charset="0"/>
                          <a:cs typeface="Arial" panose="020B0604020202020204" pitchFamily="34" charset="0"/>
                        </a:rPr>
                        <a:t>A1</a:t>
                      </a:r>
                    </a:p>
                  </a:txBody>
                  <a:tcPr>
                    <a:noFill/>
                  </a:tcPr>
                </a:tc>
                <a:tc>
                  <a:txBody>
                    <a:bodyPr/>
                    <a:lstStyle/>
                    <a:p>
                      <a:r>
                        <a:rPr lang="en-NZ" sz="1000">
                          <a:latin typeface="Arial" panose="020B0604020202020204" pitchFamily="34" charset="0"/>
                          <a:cs typeface="Arial" panose="020B0604020202020204" pitchFamily="34" charset="0"/>
                        </a:rPr>
                        <a:t>$21.78</a:t>
                      </a:r>
                    </a:p>
                  </a:txBody>
                  <a:tcPr>
                    <a:noFill/>
                  </a:tcPr>
                </a:tc>
                <a:tc>
                  <a:txBody>
                    <a:bodyPr/>
                    <a:lstStyle/>
                    <a:p>
                      <a:r>
                        <a:rPr lang="en-NZ" sz="1000">
                          <a:latin typeface="Arial" panose="020B0604020202020204" pitchFamily="34" charset="0"/>
                          <a:cs typeface="Arial" panose="020B0604020202020204" pitchFamily="34" charset="0"/>
                        </a:rPr>
                        <a:t>1</a:t>
                      </a:r>
                    </a:p>
                  </a:txBody>
                  <a:tcPr>
                    <a:noFill/>
                  </a:tcPr>
                </a:tc>
                <a:tc>
                  <a:txBody>
                    <a:bodyPr/>
                    <a:lstStyle/>
                    <a:p>
                      <a:r>
                        <a:rPr lang="en-NZ" sz="1000">
                          <a:latin typeface="Arial" panose="020B0604020202020204" pitchFamily="34" charset="0"/>
                          <a:cs typeface="Arial" panose="020B0604020202020204" pitchFamily="34" charset="0"/>
                        </a:rPr>
                        <a:t>1</a:t>
                      </a:r>
                    </a:p>
                  </a:txBody>
                  <a:tcPr>
                    <a:noFill/>
                  </a:tcPr>
                </a:tc>
                <a:tc>
                  <a:txBody>
                    <a:bodyPr/>
                    <a:lstStyle/>
                    <a:p>
                      <a:r>
                        <a:rPr lang="en-NZ" sz="1000">
                          <a:latin typeface="Arial" panose="020B0604020202020204" pitchFamily="34" charset="0"/>
                          <a:cs typeface="Arial" panose="020B0604020202020204" pitchFamily="34" charset="0"/>
                        </a:rPr>
                        <a:t>$22.75</a:t>
                      </a:r>
                    </a:p>
                  </a:txBody>
                  <a:tcPr>
                    <a:noFill/>
                  </a:tcPr>
                </a:tc>
                <a:extLst>
                  <a:ext uri="{0D108BD9-81ED-4DB2-BD59-A6C34878D82A}">
                    <a16:rowId xmlns:a16="http://schemas.microsoft.com/office/drawing/2014/main" val="175833515"/>
                  </a:ext>
                </a:extLst>
              </a:tr>
              <a:tr h="279320">
                <a:tc>
                  <a:txBody>
                    <a:bodyPr/>
                    <a:lstStyle/>
                    <a:p>
                      <a:r>
                        <a:rPr lang="en-NZ" sz="1000">
                          <a:latin typeface="Arial" panose="020B0604020202020204" pitchFamily="34" charset="0"/>
                          <a:cs typeface="Arial" panose="020B0604020202020204" pitchFamily="34" charset="0"/>
                        </a:rPr>
                        <a:t>B1</a:t>
                      </a:r>
                    </a:p>
                  </a:txBody>
                  <a:tcPr>
                    <a:lnB w="38100" cap="flat" cmpd="sng" algn="ctr">
                      <a:solidFill>
                        <a:srgbClr val="FFFF00"/>
                      </a:solidFill>
                      <a:prstDash val="solid"/>
                      <a:round/>
                      <a:headEnd type="none" w="med" len="med"/>
                      <a:tailEnd type="none" w="med" len="med"/>
                    </a:lnB>
                    <a:solidFill>
                      <a:srgbClr val="C5D6E8"/>
                    </a:solidFill>
                  </a:tcPr>
                </a:tc>
                <a:tc>
                  <a:txBody>
                    <a:bodyPr/>
                    <a:lstStyle/>
                    <a:p>
                      <a:r>
                        <a:rPr lang="en-NZ" sz="1000">
                          <a:latin typeface="Arial" panose="020B0604020202020204" pitchFamily="34" charset="0"/>
                          <a:cs typeface="Arial" panose="020B0604020202020204" pitchFamily="34" charset="0"/>
                        </a:rPr>
                        <a:t>$21.78</a:t>
                      </a:r>
                    </a:p>
                  </a:txBody>
                  <a:tcPr>
                    <a:lnB w="38100" cap="flat" cmpd="sng" algn="ctr">
                      <a:solidFill>
                        <a:srgbClr val="FFFF00"/>
                      </a:solidFill>
                      <a:prstDash val="solid"/>
                      <a:round/>
                      <a:headEnd type="none" w="med" len="med"/>
                      <a:tailEnd type="none" w="med" len="med"/>
                    </a:lnB>
                    <a:solidFill>
                      <a:srgbClr val="C5D6E8"/>
                    </a:solidFill>
                  </a:tcPr>
                </a:tc>
                <a:tc>
                  <a:txBody>
                    <a:bodyPr/>
                    <a:lstStyle/>
                    <a:p>
                      <a:r>
                        <a:rPr lang="en-NZ" sz="1000">
                          <a:latin typeface="Arial" panose="020B0604020202020204" pitchFamily="34" charset="0"/>
                          <a:cs typeface="Arial" panose="020B0604020202020204" pitchFamily="34" charset="0"/>
                        </a:rPr>
                        <a:t>2</a:t>
                      </a:r>
                    </a:p>
                  </a:txBody>
                  <a:tcPr>
                    <a:lnB w="38100" cap="flat" cmpd="sng" algn="ctr">
                      <a:solidFill>
                        <a:srgbClr val="FFFF00"/>
                      </a:solidFill>
                      <a:prstDash val="solid"/>
                      <a:round/>
                      <a:headEnd type="none" w="med" len="med"/>
                      <a:tailEnd type="none" w="med" len="med"/>
                    </a:lnB>
                    <a:solidFill>
                      <a:srgbClr val="C5D6E8"/>
                    </a:solidFill>
                  </a:tcPr>
                </a:tc>
                <a:tc>
                  <a:txBody>
                    <a:bodyPr/>
                    <a:lstStyle/>
                    <a:p>
                      <a:r>
                        <a:rPr lang="en-NZ" sz="1000">
                          <a:latin typeface="Arial" panose="020B0604020202020204" pitchFamily="34" charset="0"/>
                          <a:cs typeface="Arial" panose="020B0604020202020204" pitchFamily="34" charset="0"/>
                        </a:rPr>
                        <a:t>2</a:t>
                      </a:r>
                    </a:p>
                  </a:txBody>
                  <a:tcPr>
                    <a:lnB w="38100" cap="flat" cmpd="sng" algn="ctr">
                      <a:solidFill>
                        <a:srgbClr val="FFFF00"/>
                      </a:solidFill>
                      <a:prstDash val="solid"/>
                      <a:round/>
                      <a:headEnd type="none" w="med" len="med"/>
                      <a:tailEnd type="none" w="med" len="med"/>
                    </a:lnB>
                    <a:solidFill>
                      <a:srgbClr val="C5D6E8"/>
                    </a:solidFill>
                  </a:tcPr>
                </a:tc>
                <a:tc>
                  <a:txBody>
                    <a:bodyPr/>
                    <a:lstStyle/>
                    <a:p>
                      <a:r>
                        <a:rPr lang="en-NZ" sz="1000">
                          <a:latin typeface="Arial" panose="020B0604020202020204" pitchFamily="34" charset="0"/>
                          <a:cs typeface="Arial" panose="020B0604020202020204" pitchFamily="34" charset="0"/>
                        </a:rPr>
                        <a:t>$24.38</a:t>
                      </a:r>
                    </a:p>
                  </a:txBody>
                  <a:tcPr>
                    <a:lnB w="38100" cap="flat" cmpd="sng" algn="ctr">
                      <a:solidFill>
                        <a:srgbClr val="FFFF00"/>
                      </a:solidFill>
                      <a:prstDash val="solid"/>
                      <a:round/>
                      <a:headEnd type="none" w="med" len="med"/>
                      <a:tailEnd type="none" w="med" len="med"/>
                    </a:lnB>
                    <a:solidFill>
                      <a:srgbClr val="C5D6E8"/>
                    </a:solidFill>
                  </a:tcPr>
                </a:tc>
                <a:extLst>
                  <a:ext uri="{0D108BD9-81ED-4DB2-BD59-A6C34878D82A}">
                    <a16:rowId xmlns:a16="http://schemas.microsoft.com/office/drawing/2014/main" val="3081845074"/>
                  </a:ext>
                </a:extLst>
              </a:tr>
              <a:tr h="279320">
                <a:tc>
                  <a:txBody>
                    <a:bodyPr/>
                    <a:lstStyle/>
                    <a:p>
                      <a:r>
                        <a:rPr lang="en-NZ" sz="1000">
                          <a:latin typeface="Arial" panose="020B0604020202020204" pitchFamily="34" charset="0"/>
                          <a:cs typeface="Arial" panose="020B0604020202020204" pitchFamily="34" charset="0"/>
                        </a:rPr>
                        <a:t>B2                             </a:t>
                      </a:r>
                    </a:p>
                  </a:txBody>
                  <a:tcPr>
                    <a:lnL w="38100" cap="flat" cmpd="sng" algn="ctr">
                      <a:solidFill>
                        <a:srgbClr val="FFFF00"/>
                      </a:solidFill>
                      <a:prstDash val="solid"/>
                      <a:round/>
                      <a:headEnd type="none" w="med" len="med"/>
                      <a:tailEnd type="none" w="med" len="med"/>
                    </a:lnL>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$21.95                                          </a:t>
                      </a:r>
                    </a:p>
                  </a:txBody>
                  <a:tcP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a:t>
                      </a:r>
                    </a:p>
                  </a:txBody>
                  <a:tcP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4</a:t>
                      </a:r>
                    </a:p>
                  </a:txBody>
                  <a:tcP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$26.01</a:t>
                      </a:r>
                    </a:p>
                  </a:txBody>
                  <a:tcPr>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extLst>
                  <a:ext uri="{0D108BD9-81ED-4DB2-BD59-A6C34878D82A}">
                    <a16:rowId xmlns:a16="http://schemas.microsoft.com/office/drawing/2014/main" val="963145761"/>
                  </a:ext>
                </a:extLst>
              </a:tr>
              <a:tr h="279320">
                <a:tc>
                  <a:txBody>
                    <a:bodyPr/>
                    <a:lstStyle/>
                    <a:p>
                      <a:r>
                        <a:rPr lang="en-NZ" sz="1000">
                          <a:latin typeface="Arial" panose="020B0604020202020204" pitchFamily="34" charset="0"/>
                          <a:cs typeface="Arial" panose="020B0604020202020204" pitchFamily="34" charset="0"/>
                        </a:rPr>
                        <a:t>C2</a:t>
                      </a:r>
                    </a:p>
                  </a:txBody>
                  <a:tcPr>
                    <a:lnT w="38100" cap="flat" cmpd="sng" algn="ctr">
                      <a:solidFill>
                        <a:srgbClr val="FFFF00"/>
                      </a:solidFill>
                      <a:prstDash val="solid"/>
                      <a:round/>
                      <a:headEnd type="none" w="med" len="med"/>
                      <a:tailEnd type="none" w="med" len="med"/>
                    </a:lnT>
                    <a:solidFill>
                      <a:srgbClr val="C5D6E8"/>
                    </a:solidFill>
                  </a:tcPr>
                </a:tc>
                <a:tc>
                  <a:txBody>
                    <a:bodyPr/>
                    <a:lstStyle/>
                    <a:p>
                      <a:r>
                        <a:rPr lang="en-NZ" sz="1000">
                          <a:latin typeface="Arial" panose="020B0604020202020204" pitchFamily="34" charset="0"/>
                          <a:cs typeface="Arial" panose="020B0604020202020204" pitchFamily="34" charset="0"/>
                        </a:rPr>
                        <a:t>$21.95</a:t>
                      </a:r>
                    </a:p>
                  </a:txBody>
                  <a:tcPr>
                    <a:lnT w="38100" cap="flat" cmpd="sng" algn="ctr">
                      <a:solidFill>
                        <a:srgbClr val="FFFF00"/>
                      </a:solidFill>
                      <a:prstDash val="solid"/>
                      <a:round/>
                      <a:headEnd type="none" w="med" len="med"/>
                      <a:tailEnd type="none" w="med" len="med"/>
                    </a:lnT>
                    <a:solidFill>
                      <a:srgbClr val="C5D6E8"/>
                    </a:solidFill>
                  </a:tcPr>
                </a:tc>
                <a:tc>
                  <a:txBody>
                    <a:bodyPr/>
                    <a:lstStyle/>
                    <a:p>
                      <a:r>
                        <a:rPr lang="en-NZ" sz="1000">
                          <a:latin typeface="Arial" panose="020B0604020202020204" pitchFamily="34" charset="0"/>
                          <a:cs typeface="Arial" panose="020B0604020202020204" pitchFamily="34" charset="0"/>
                        </a:rPr>
                        <a:t>3</a:t>
                      </a:r>
                    </a:p>
                  </a:txBody>
                  <a:tcPr>
                    <a:lnT w="38100" cap="flat" cmpd="sng" algn="ctr">
                      <a:solidFill>
                        <a:srgbClr val="FFFF00"/>
                      </a:solidFill>
                      <a:prstDash val="solid"/>
                      <a:round/>
                      <a:headEnd type="none" w="med" len="med"/>
                      <a:tailEnd type="none" w="med" len="med"/>
                    </a:lnT>
                    <a:solidFill>
                      <a:srgbClr val="C5D6E8"/>
                    </a:solidFill>
                  </a:tcPr>
                </a:tc>
                <a:tc>
                  <a:txBody>
                    <a:bodyPr/>
                    <a:lstStyle/>
                    <a:p>
                      <a:r>
                        <a:rPr lang="en-NZ" sz="1000">
                          <a:latin typeface="Arial" panose="020B0604020202020204" pitchFamily="34" charset="0"/>
                          <a:cs typeface="Arial" panose="020B0604020202020204" pitchFamily="34" charset="0"/>
                        </a:rPr>
                        <a:t>5</a:t>
                      </a:r>
                    </a:p>
                  </a:txBody>
                  <a:tcPr>
                    <a:lnT w="38100" cap="flat" cmpd="sng" algn="ctr">
                      <a:solidFill>
                        <a:srgbClr val="FFFF00"/>
                      </a:solidFill>
                      <a:prstDash val="solid"/>
                      <a:round/>
                      <a:headEnd type="none" w="med" len="med"/>
                      <a:tailEnd type="none" w="med" len="med"/>
                    </a:lnT>
                    <a:solidFill>
                      <a:srgbClr val="C5D6E8"/>
                    </a:solidFill>
                  </a:tcPr>
                </a:tc>
                <a:tc>
                  <a:txBody>
                    <a:bodyPr/>
                    <a:lstStyle/>
                    <a:p>
                      <a:r>
                        <a:rPr lang="en-NZ" sz="1000">
                          <a:latin typeface="Arial" panose="020B0604020202020204" pitchFamily="34" charset="0"/>
                          <a:cs typeface="Arial" panose="020B0604020202020204" pitchFamily="34" charset="0"/>
                        </a:rPr>
                        <a:t>$26.64</a:t>
                      </a:r>
                    </a:p>
                  </a:txBody>
                  <a:tcPr>
                    <a:lnT w="38100" cap="flat" cmpd="sng" algn="ctr">
                      <a:solidFill>
                        <a:srgbClr val="FFFF00"/>
                      </a:solidFill>
                      <a:prstDash val="solid"/>
                      <a:round/>
                      <a:headEnd type="none" w="med" len="med"/>
                      <a:tailEnd type="none" w="med" len="med"/>
                    </a:lnT>
                    <a:solidFill>
                      <a:srgbClr val="C5D6E8"/>
                    </a:solidFill>
                  </a:tcPr>
                </a:tc>
                <a:extLst>
                  <a:ext uri="{0D108BD9-81ED-4DB2-BD59-A6C34878D82A}">
                    <a16:rowId xmlns:a16="http://schemas.microsoft.com/office/drawing/2014/main" val="1510579708"/>
                  </a:ext>
                </a:extLst>
              </a:tr>
            </a:tbl>
          </a:graphicData>
        </a:graphic>
      </p:graphicFrame>
    </p:spTree>
    <p:extLst>
      <p:ext uri="{BB962C8B-B14F-4D97-AF65-F5344CB8AC3E}">
        <p14:creationId xmlns:p14="http://schemas.microsoft.com/office/powerpoint/2010/main" val="148046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552142" y="874409"/>
            <a:ext cx="4704350" cy="731520"/>
          </a:xfrm>
        </p:spPr>
        <p:txBody>
          <a:bodyPr vert="horz" lIns="91440" tIns="45720" rIns="91440" bIns="45720" rtlCol="0" anchor="ctr">
            <a:normAutofit/>
          </a:bodyPr>
          <a:lstStyle/>
          <a:p>
            <a:r>
              <a:rPr lang="en-US" sz="3200" b="1" kern="1200">
                <a:latin typeface="Arial" panose="020B0604020202020204" pitchFamily="34" charset="0"/>
                <a:ea typeface="+mj-ea"/>
                <a:cs typeface="Arial" panose="020B0604020202020204" pitchFamily="34" charset="0"/>
              </a:rPr>
              <a:t>Case Study: Manaia</a:t>
            </a:r>
          </a:p>
        </p:txBody>
      </p:sp>
      <p:sp>
        <p:nvSpPr>
          <p:cNvPr id="3" name="Slide Number Placeholder 2"/>
          <p:cNvSpPr>
            <a:spLocks noGrp="1"/>
          </p:cNvSpPr>
          <p:nvPr>
            <p:ph type="sldNum" sz="quarter" idx="12"/>
          </p:nvPr>
        </p:nvSpPr>
        <p:spPr>
          <a:xfrm>
            <a:off x="429625" y="6480048"/>
            <a:ext cx="791828" cy="182345"/>
          </a:xfrm>
        </p:spPr>
        <p:txBody>
          <a:bodyPr vert="horz" lIns="91440" tIns="45720" rIns="91440" bIns="45720" rtlCol="0" anchor="ctr">
            <a:normAutofit/>
          </a:bodyPr>
          <a:lstStyle/>
          <a:p>
            <a:pPr algn="l">
              <a:lnSpc>
                <a:spcPct val="90000"/>
              </a:lnSpc>
              <a:spcAft>
                <a:spcPts val="600"/>
              </a:spcAft>
            </a:pPr>
            <a:fld id="{13468063-9C21-4834-88E3-ACB04C56D52D}" type="slidenum">
              <a:rPr lang="en-NZ" sz="600" smtClean="0"/>
              <a:pPr algn="l">
                <a:lnSpc>
                  <a:spcPct val="90000"/>
                </a:lnSpc>
                <a:spcAft>
                  <a:spcPts val="600"/>
                </a:spcAft>
              </a:pPr>
              <a:t>19</a:t>
            </a:fld>
            <a:endParaRPr lang="en-NZ" sz="600"/>
          </a:p>
        </p:txBody>
      </p:sp>
      <p:sp>
        <p:nvSpPr>
          <p:cNvPr id="17" name="Content Placeholder 3">
            <a:extLst>
              <a:ext uri="{FF2B5EF4-FFF2-40B4-BE49-F238E27FC236}">
                <a16:creationId xmlns:a16="http://schemas.microsoft.com/office/drawing/2014/main" id="{D61CBEEA-988C-4FC7-835B-871FE337BF3E}"/>
              </a:ext>
            </a:extLst>
          </p:cNvPr>
          <p:cNvSpPr txBox="1">
            <a:spLocks/>
          </p:cNvSpPr>
          <p:nvPr/>
        </p:nvSpPr>
        <p:spPr>
          <a:xfrm>
            <a:off x="553614" y="1667698"/>
            <a:ext cx="3590865" cy="4236540"/>
          </a:xfrm>
          <a:prstGeom prst="rect">
            <a:avLst/>
          </a:prstGeom>
        </p:spPr>
        <p:txBody>
          <a:bodyPr vert="horz" lIns="91440" tIns="45720" rIns="91440" bIns="45720" rtlCol="0" anchor="t">
            <a:noAutofit/>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GB" sz="1600">
                <a:latin typeface="Arial"/>
                <a:cs typeface="Arial"/>
              </a:rPr>
              <a:t>Manaia is a </a:t>
            </a:r>
            <a:r>
              <a:rPr lang="en-GB" sz="1600" err="1">
                <a:latin typeface="Arial"/>
                <a:cs typeface="Arial"/>
              </a:rPr>
              <a:t>kaiārahi</a:t>
            </a:r>
            <a:r>
              <a:rPr lang="en-GB" sz="1600">
                <a:latin typeface="Arial"/>
                <a:cs typeface="Arial"/>
              </a:rPr>
              <a:t> </a:t>
            </a:r>
            <a:r>
              <a:rPr lang="en-GB" sz="1600" err="1">
                <a:latin typeface="Arial"/>
                <a:cs typeface="Arial"/>
              </a:rPr>
              <a:t>i</a:t>
            </a:r>
            <a:r>
              <a:rPr lang="en-GB" sz="1600">
                <a:latin typeface="Arial"/>
                <a:cs typeface="Arial"/>
              </a:rPr>
              <a:t> </a:t>
            </a:r>
            <a:r>
              <a:rPr lang="en-GB" sz="1600" err="1">
                <a:latin typeface="Arial"/>
                <a:cs typeface="Arial"/>
              </a:rPr>
              <a:t>te</a:t>
            </a:r>
            <a:r>
              <a:rPr lang="en-GB" sz="1600">
                <a:latin typeface="Arial"/>
                <a:cs typeface="Arial"/>
              </a:rPr>
              <a:t> </a:t>
            </a:r>
            <a:r>
              <a:rPr lang="en-GB" sz="1600" err="1">
                <a:latin typeface="Arial"/>
                <a:cs typeface="Arial"/>
              </a:rPr>
              <a:t>reo</a:t>
            </a:r>
            <a:r>
              <a:rPr lang="en-GB" sz="1600">
                <a:latin typeface="Arial"/>
                <a:cs typeface="Arial"/>
              </a:rPr>
              <a:t>, covered by the claim. </a:t>
            </a:r>
            <a:endParaRPr lang="en-GB" sz="1600"/>
          </a:p>
          <a:p>
            <a:pPr marL="171450" indent="-171450"/>
            <a:r>
              <a:rPr lang="en-GB" sz="1600">
                <a:latin typeface="Arial"/>
                <a:cs typeface="Arial"/>
              </a:rPr>
              <a:t>Manaia’s anniversary date is on 5 June every year.  </a:t>
            </a:r>
            <a:endParaRPr lang="en-GB" sz="1600"/>
          </a:p>
          <a:p>
            <a:pPr marL="171450" indent="-171450"/>
            <a:r>
              <a:rPr lang="en-GB" sz="1600">
                <a:latin typeface="Arial"/>
                <a:cs typeface="Arial"/>
              </a:rPr>
              <a:t>On 20 August 2021, </a:t>
            </a:r>
            <a:r>
              <a:rPr lang="en-NZ" sz="1600">
                <a:latin typeface="Arial"/>
                <a:cs typeface="Arial"/>
              </a:rPr>
              <a:t>Manaia was on the </a:t>
            </a:r>
            <a:r>
              <a:rPr lang="en-NZ" sz="1600" b="1">
                <a:latin typeface="Arial"/>
                <a:cs typeface="Arial"/>
              </a:rPr>
              <a:t>old</a:t>
            </a:r>
            <a:r>
              <a:rPr lang="en-NZ" sz="1600">
                <a:latin typeface="Arial"/>
                <a:cs typeface="Arial"/>
              </a:rPr>
              <a:t> step 6, which translates to the </a:t>
            </a:r>
            <a:r>
              <a:rPr lang="en-NZ" sz="1600" b="1">
                <a:latin typeface="Arial"/>
                <a:cs typeface="Arial"/>
              </a:rPr>
              <a:t>new</a:t>
            </a:r>
            <a:r>
              <a:rPr lang="en-NZ" sz="1600">
                <a:latin typeface="Arial"/>
                <a:cs typeface="Arial"/>
              </a:rPr>
              <a:t> grade 2, step 2. </a:t>
            </a:r>
            <a:endParaRPr lang="en-NZ" sz="1600"/>
          </a:p>
          <a:p>
            <a:pPr marL="171450" indent="-171450"/>
            <a:r>
              <a:rPr lang="en-NZ" sz="1600">
                <a:latin typeface="Arial"/>
                <a:cs typeface="Arial"/>
              </a:rPr>
              <a:t>On her anniversary of 5 June 2022, Manaia changed to the </a:t>
            </a:r>
            <a:r>
              <a:rPr lang="en-NZ" sz="1600" b="1">
                <a:latin typeface="Arial"/>
                <a:cs typeface="Arial"/>
              </a:rPr>
              <a:t>old</a:t>
            </a:r>
            <a:r>
              <a:rPr lang="en-NZ" sz="1600">
                <a:latin typeface="Arial"/>
                <a:cs typeface="Arial"/>
              </a:rPr>
              <a:t> step 7, which translates to the </a:t>
            </a:r>
            <a:r>
              <a:rPr lang="en-NZ" sz="1600" b="1">
                <a:latin typeface="Arial"/>
                <a:cs typeface="Arial"/>
              </a:rPr>
              <a:t>new</a:t>
            </a:r>
            <a:r>
              <a:rPr lang="en-NZ" sz="1600">
                <a:latin typeface="Arial"/>
                <a:cs typeface="Arial"/>
              </a:rPr>
              <a:t> grade 2, step 3. </a:t>
            </a:r>
            <a:endParaRPr lang="en-NZ" sz="1600"/>
          </a:p>
          <a:p>
            <a:pPr marL="171450" indent="-171450"/>
            <a:r>
              <a:rPr lang="en-NZ" sz="1600">
                <a:latin typeface="Arial"/>
                <a:cs typeface="Arial"/>
              </a:rPr>
              <a:t>Manaia’s pay equity payment will include all extra pay from 20 August 2021, including the extra pay from her change in step on her 2022 anniversary date. </a:t>
            </a:r>
            <a:endParaRPr lang="en-NZ" sz="1600"/>
          </a:p>
          <a:p>
            <a:pPr marL="171450" indent="-171450">
              <a:buFont typeface="Arial" panose="020B0604020202020204" pitchFamily="34" charset="0"/>
              <a:buChar char="•"/>
            </a:pPr>
            <a:endParaRPr lang="en-GB" sz="1600"/>
          </a:p>
        </p:txBody>
      </p:sp>
      <p:graphicFrame>
        <p:nvGraphicFramePr>
          <p:cNvPr id="10" name="Table 9">
            <a:extLst>
              <a:ext uri="{FF2B5EF4-FFF2-40B4-BE49-F238E27FC236}">
                <a16:creationId xmlns:a16="http://schemas.microsoft.com/office/drawing/2014/main" id="{38F5B19F-50B4-4FDA-84B2-487C1CF423B9}"/>
              </a:ext>
            </a:extLst>
          </p:cNvPr>
          <p:cNvGraphicFramePr>
            <a:graphicFrameLocks noGrp="1"/>
          </p:cNvGraphicFramePr>
          <p:nvPr>
            <p:extLst>
              <p:ext uri="{D42A27DB-BD31-4B8C-83A1-F6EECF244321}">
                <p14:modId xmlns:p14="http://schemas.microsoft.com/office/powerpoint/2010/main" val="1928361957"/>
              </p:ext>
            </p:extLst>
          </p:nvPr>
        </p:nvGraphicFramePr>
        <p:xfrm>
          <a:off x="4311370" y="3356372"/>
          <a:ext cx="4279016" cy="2348409"/>
        </p:xfrm>
        <a:graphic>
          <a:graphicData uri="http://schemas.openxmlformats.org/drawingml/2006/table">
            <a:tbl>
              <a:tblPr firstRow="1" bandRow="1">
                <a:tableStyleId>{5C22544A-7EE6-4342-B048-85BDC9FD1C3A}</a:tableStyleId>
              </a:tblPr>
              <a:tblGrid>
                <a:gridCol w="821532">
                  <a:extLst>
                    <a:ext uri="{9D8B030D-6E8A-4147-A177-3AD203B41FA5}">
                      <a16:colId xmlns:a16="http://schemas.microsoft.com/office/drawing/2014/main" val="4192561379"/>
                    </a:ext>
                  </a:extLst>
                </a:gridCol>
                <a:gridCol w="872426">
                  <a:extLst>
                    <a:ext uri="{9D8B030D-6E8A-4147-A177-3AD203B41FA5}">
                      <a16:colId xmlns:a16="http://schemas.microsoft.com/office/drawing/2014/main" val="622994975"/>
                    </a:ext>
                  </a:extLst>
                </a:gridCol>
                <a:gridCol w="861686">
                  <a:extLst>
                    <a:ext uri="{9D8B030D-6E8A-4147-A177-3AD203B41FA5}">
                      <a16:colId xmlns:a16="http://schemas.microsoft.com/office/drawing/2014/main" val="2733046898"/>
                    </a:ext>
                  </a:extLst>
                </a:gridCol>
                <a:gridCol w="861686">
                  <a:extLst>
                    <a:ext uri="{9D8B030D-6E8A-4147-A177-3AD203B41FA5}">
                      <a16:colId xmlns:a16="http://schemas.microsoft.com/office/drawing/2014/main" val="302397820"/>
                    </a:ext>
                  </a:extLst>
                </a:gridCol>
                <a:gridCol w="861686">
                  <a:extLst>
                    <a:ext uri="{9D8B030D-6E8A-4147-A177-3AD203B41FA5}">
                      <a16:colId xmlns:a16="http://schemas.microsoft.com/office/drawing/2014/main" val="823020263"/>
                    </a:ext>
                  </a:extLst>
                </a:gridCol>
              </a:tblGrid>
              <a:tr h="210769">
                <a:tc>
                  <a:txBody>
                    <a:bodyPr/>
                    <a:lstStyle/>
                    <a:p>
                      <a:r>
                        <a:rPr lang="en-NZ" sz="1000">
                          <a:latin typeface="Arial" panose="020B0604020202020204" pitchFamily="34" charset="0"/>
                          <a:cs typeface="Arial" panose="020B0604020202020204" pitchFamily="34" charset="0"/>
                        </a:rPr>
                        <a:t>Current step</a:t>
                      </a:r>
                    </a:p>
                  </a:txBody>
                  <a:tcPr>
                    <a:solidFill>
                      <a:srgbClr val="B6231D"/>
                    </a:solidFill>
                  </a:tcPr>
                </a:tc>
                <a:tc>
                  <a:txBody>
                    <a:bodyPr/>
                    <a:lstStyle/>
                    <a:p>
                      <a:r>
                        <a:rPr lang="en-NZ" sz="1000">
                          <a:latin typeface="Arial" panose="020B0604020202020204" pitchFamily="34" charset="0"/>
                          <a:cs typeface="Arial" panose="020B0604020202020204" pitchFamily="34" charset="0"/>
                        </a:rPr>
                        <a:t>Current hourly rate</a:t>
                      </a:r>
                    </a:p>
                  </a:txBody>
                  <a:tcPr>
                    <a:solidFill>
                      <a:srgbClr val="B6231D"/>
                    </a:solidFill>
                  </a:tcPr>
                </a:tc>
                <a:tc>
                  <a:txBody>
                    <a:bodyPr/>
                    <a:lstStyle/>
                    <a:p>
                      <a:r>
                        <a:rPr lang="en-NZ" sz="1000">
                          <a:latin typeface="Arial" panose="020B0604020202020204" pitchFamily="34" charset="0"/>
                          <a:cs typeface="Arial" panose="020B0604020202020204" pitchFamily="34" charset="0"/>
                        </a:rPr>
                        <a:t>Pay equity grade</a:t>
                      </a:r>
                    </a:p>
                  </a:txBody>
                  <a:tcPr>
                    <a:solidFill>
                      <a:srgbClr val="B6231D"/>
                    </a:solidFill>
                  </a:tcPr>
                </a:tc>
                <a:tc>
                  <a:txBody>
                    <a:bodyPr/>
                    <a:lstStyle/>
                    <a:p>
                      <a:r>
                        <a:rPr lang="en-NZ" sz="1000">
                          <a:latin typeface="Arial" panose="020B0604020202020204" pitchFamily="34" charset="0"/>
                          <a:cs typeface="Arial" panose="020B0604020202020204" pitchFamily="34" charset="0"/>
                        </a:rPr>
                        <a:t>Pay equity step</a:t>
                      </a:r>
                    </a:p>
                  </a:txBody>
                  <a:tcPr>
                    <a:solidFill>
                      <a:srgbClr val="B6231D"/>
                    </a:solidFill>
                  </a:tcPr>
                </a:tc>
                <a:tc>
                  <a:txBody>
                    <a:bodyPr/>
                    <a:lstStyle/>
                    <a:p>
                      <a:r>
                        <a:rPr lang="en-NZ" sz="1000">
                          <a:latin typeface="Arial" panose="020B0604020202020204" pitchFamily="34" charset="0"/>
                          <a:cs typeface="Arial" panose="020B0604020202020204" pitchFamily="34" charset="0"/>
                        </a:rPr>
                        <a:t>Pay equity hourly rate</a:t>
                      </a:r>
                    </a:p>
                  </a:txBody>
                  <a:tcPr>
                    <a:solidFill>
                      <a:srgbClr val="B6231D"/>
                    </a:solidFill>
                  </a:tcPr>
                </a:tc>
                <a:extLst>
                  <a:ext uri="{0D108BD9-81ED-4DB2-BD59-A6C34878D82A}">
                    <a16:rowId xmlns:a16="http://schemas.microsoft.com/office/drawing/2014/main" val="3828323327"/>
                  </a:ext>
                </a:extLst>
              </a:tr>
              <a:tr h="209192">
                <a:tc>
                  <a:txBody>
                    <a:bodyPr/>
                    <a:lstStyle/>
                    <a:p>
                      <a:r>
                        <a:rPr lang="en-NZ" sz="1000">
                          <a:latin typeface="Arial" panose="020B0604020202020204" pitchFamily="34" charset="0"/>
                          <a:cs typeface="Arial" panose="020B0604020202020204" pitchFamily="34" charset="0"/>
                        </a:rPr>
                        <a:t>1</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$21.78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$38.50</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5833515"/>
                  </a:ext>
                </a:extLst>
              </a:tr>
              <a:tr h="245289">
                <a:tc>
                  <a:txBody>
                    <a:bodyPr/>
                    <a:lstStyle/>
                    <a:p>
                      <a:r>
                        <a:rPr lang="en-NZ" sz="1000">
                          <a:latin typeface="Arial" panose="020B0604020202020204" pitchFamily="34" charset="0"/>
                          <a:cs typeface="Arial" panose="020B0604020202020204" pitchFamily="34" charset="0"/>
                        </a:rPr>
                        <a:t>2</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$21.97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$39.44</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extLst>
                  <a:ext uri="{0D108BD9-81ED-4DB2-BD59-A6C34878D82A}">
                    <a16:rowId xmlns:a16="http://schemas.microsoft.com/office/drawing/2014/main" val="3081845074"/>
                  </a:ext>
                </a:extLst>
              </a:tr>
              <a:tr h="209192">
                <a:tc>
                  <a:txBody>
                    <a:bodyPr/>
                    <a:lstStyle/>
                    <a:p>
                      <a:r>
                        <a:rPr lang="en-NZ" sz="1000">
                          <a:latin typeface="Arial" panose="020B0604020202020204" pitchFamily="34" charset="0"/>
                          <a:cs typeface="Arial" panose="020B0604020202020204" pitchFamily="34" charset="0"/>
                        </a:rPr>
                        <a:t>3                             </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$22.54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$40.37</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63145761"/>
                  </a:ext>
                </a:extLst>
              </a:tr>
              <a:tr h="209192">
                <a:tc>
                  <a:txBody>
                    <a:bodyPr/>
                    <a:lstStyle/>
                    <a:p>
                      <a:r>
                        <a:rPr lang="en-NZ" sz="1000">
                          <a:latin typeface="Arial" panose="020B0604020202020204" pitchFamily="34" charset="0"/>
                          <a:cs typeface="Arial" panose="020B0604020202020204" pitchFamily="34" charset="0"/>
                        </a:rPr>
                        <a:t>4</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$23.03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$41.31</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D2BF"/>
                    </a:solidFill>
                  </a:tcPr>
                </a:tc>
                <a:extLst>
                  <a:ext uri="{0D108BD9-81ED-4DB2-BD59-A6C34878D82A}">
                    <a16:rowId xmlns:a16="http://schemas.microsoft.com/office/drawing/2014/main" val="1510579708"/>
                  </a:ext>
                </a:extLst>
              </a:tr>
              <a:tr h="209192">
                <a:tc>
                  <a:txBody>
                    <a:bodyPr/>
                    <a:lstStyle/>
                    <a:p>
                      <a:r>
                        <a:rPr lang="en-NZ" sz="1000">
                          <a:latin typeface="Arial" panose="020B0604020202020204" pitchFamily="34" charset="0"/>
                          <a:cs typeface="Arial" panose="020B0604020202020204" pitchFamily="34" charset="0"/>
                        </a:rPr>
                        <a:t>5</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$23.59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$42.25</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extLst>
                  <a:ext uri="{0D108BD9-81ED-4DB2-BD59-A6C34878D82A}">
                    <a16:rowId xmlns:a16="http://schemas.microsoft.com/office/drawing/2014/main" val="2574827138"/>
                  </a:ext>
                </a:extLst>
              </a:tr>
              <a:tr h="209192">
                <a:tc>
                  <a:txBody>
                    <a:bodyPr/>
                    <a:lstStyle/>
                    <a:p>
                      <a:r>
                        <a:rPr lang="en-NZ" sz="1000">
                          <a:latin typeface="Arial" panose="020B0604020202020204" pitchFamily="34" charset="0"/>
                          <a:cs typeface="Arial" panose="020B0604020202020204" pitchFamily="34" charset="0"/>
                        </a:rPr>
                        <a:t>6</a:t>
                      </a:r>
                    </a:p>
                  </a:txBody>
                  <a:tcPr>
                    <a:lnL w="38100" cap="flat" cmpd="sng" algn="ctr">
                      <a:solidFill>
                        <a:srgbClr val="FFFF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$24.11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D2BF"/>
                    </a:solidFill>
                  </a:tcPr>
                </a:tc>
                <a:tc>
                  <a:txBody>
                    <a:bodyPr/>
                    <a:lstStyle/>
                    <a:p>
                      <a:r>
                        <a:rPr lang="en-NZ" sz="1000">
                          <a:latin typeface="Arial" panose="020B0604020202020204" pitchFamily="34" charset="0"/>
                          <a:cs typeface="Arial" panose="020B0604020202020204" pitchFamily="34" charset="0"/>
                        </a:rPr>
                        <a:t>$44.13</a:t>
                      </a:r>
                    </a:p>
                  </a:txBody>
                  <a:tcPr>
                    <a:lnL w="12700" cap="flat" cmpd="sng" algn="ctr">
                      <a:solidFill>
                        <a:schemeClr val="bg1"/>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CD2BF"/>
                    </a:solidFill>
                  </a:tcPr>
                </a:tc>
                <a:extLst>
                  <a:ext uri="{0D108BD9-81ED-4DB2-BD59-A6C34878D82A}">
                    <a16:rowId xmlns:a16="http://schemas.microsoft.com/office/drawing/2014/main" val="1744932768"/>
                  </a:ext>
                </a:extLst>
              </a:tr>
              <a:tr h="209192">
                <a:tc>
                  <a:txBody>
                    <a:bodyPr/>
                    <a:lstStyle/>
                    <a:p>
                      <a:r>
                        <a:rPr lang="en-NZ" sz="1000">
                          <a:latin typeface="Arial" panose="020B0604020202020204" pitchFamily="34" charset="0"/>
                          <a:cs typeface="Arial" panose="020B0604020202020204" pitchFamily="34" charset="0"/>
                        </a:rPr>
                        <a:t>7</a:t>
                      </a:r>
                    </a:p>
                  </a:txBody>
                  <a:tcPr>
                    <a:lnL w="38100" cap="flat" cmpd="sng" algn="ctr">
                      <a:solidFill>
                        <a:srgbClr val="FFFF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$25.19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tc>
                  <a:txBody>
                    <a:bodyPr/>
                    <a:lstStyle/>
                    <a:p>
                      <a:r>
                        <a:rPr lang="en-NZ" sz="1000">
                          <a:latin typeface="Arial" panose="020B0604020202020204" pitchFamily="34" charset="0"/>
                          <a:cs typeface="Arial" panose="020B0604020202020204" pitchFamily="34" charset="0"/>
                        </a:rPr>
                        <a:t>$45.07</a:t>
                      </a:r>
                    </a:p>
                  </a:txBody>
                  <a:tcPr>
                    <a:lnL w="12700" cap="flat" cmpd="sng" algn="ctr">
                      <a:solidFill>
                        <a:schemeClr val="bg1"/>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chemeClr val="bg1"/>
                    </a:solidFill>
                  </a:tcPr>
                </a:tc>
                <a:extLst>
                  <a:ext uri="{0D108BD9-81ED-4DB2-BD59-A6C34878D82A}">
                    <a16:rowId xmlns:a16="http://schemas.microsoft.com/office/drawing/2014/main" val="70076720"/>
                  </a:ext>
                </a:extLst>
              </a:tr>
              <a:tr h="209518">
                <a:tc>
                  <a:txBody>
                    <a:bodyPr/>
                    <a:lstStyle/>
                    <a:p>
                      <a:r>
                        <a:rPr lang="en-NZ" sz="1000">
                          <a:latin typeface="Arial" panose="020B0604020202020204" pitchFamily="34" charset="0"/>
                          <a:cs typeface="Arial" panose="020B0604020202020204" pitchFamily="34" charset="0"/>
                        </a:rPr>
                        <a:t>8</a:t>
                      </a:r>
                    </a:p>
                  </a:txBody>
                  <a:tcPr>
                    <a:lnL w="12700" cmpd="sng">
                      <a:noFill/>
                    </a:lnL>
                    <a:lnR w="12700"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2BF"/>
                    </a:solidFill>
                  </a:tcPr>
                </a:tc>
                <a:tc>
                  <a:txBody>
                    <a:bodyPr/>
                    <a:lstStyle/>
                    <a:p>
                      <a:r>
                        <a:rPr lang="en-NZ" sz="1000">
                          <a:latin typeface="Arial" panose="020B0604020202020204" pitchFamily="34" charset="0"/>
                          <a:cs typeface="Arial" panose="020B0604020202020204" pitchFamily="34" charset="0"/>
                        </a:rPr>
                        <a:t>$25.79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2BF"/>
                    </a:solidFill>
                  </a:tcPr>
                </a:tc>
                <a:tc>
                  <a:txBody>
                    <a:bodyPr/>
                    <a:lstStyle/>
                    <a:p>
                      <a:r>
                        <a:rPr lang="en-NZ" sz="1000">
                          <a:latin typeface="Arial" panose="020B0604020202020204" pitchFamily="34" charset="0"/>
                          <a:cs typeface="Arial" panose="020B0604020202020204" pitchFamily="34"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2BF"/>
                    </a:solidFill>
                  </a:tcPr>
                </a:tc>
                <a:tc>
                  <a:txBody>
                    <a:bodyPr/>
                    <a:lstStyle/>
                    <a:p>
                      <a:r>
                        <a:rPr lang="en-NZ" sz="1000" b="0">
                          <a:latin typeface="Arial" panose="020B0604020202020204" pitchFamily="34" charset="0"/>
                          <a:cs typeface="Arial" panose="020B0604020202020204" pitchFamily="34"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2BF"/>
                    </a:solidFill>
                  </a:tcPr>
                </a:tc>
                <a:tc>
                  <a:txBody>
                    <a:bodyPr/>
                    <a:lstStyle/>
                    <a:p>
                      <a:r>
                        <a:rPr lang="en-NZ" sz="1000">
                          <a:latin typeface="Arial" panose="020B0604020202020204" pitchFamily="34" charset="0"/>
                          <a:cs typeface="Arial" panose="020B0604020202020204" pitchFamily="34" charset="0"/>
                        </a:rPr>
                        <a:t>$46.01</a:t>
                      </a:r>
                    </a:p>
                  </a:txBody>
                  <a:tcPr>
                    <a:lnL w="12700" cap="flat" cmpd="sng" algn="ctr">
                      <a:solidFill>
                        <a:schemeClr val="bg1"/>
                      </a:solidFill>
                      <a:prstDash val="solid"/>
                      <a:round/>
                      <a:headEnd type="none" w="med" len="med"/>
                      <a:tailEnd type="none" w="med" len="med"/>
                    </a:lnL>
                    <a:lnR w="12700" cmpd="sng">
                      <a:noFill/>
                    </a:lnR>
                    <a:lnT w="38100" cap="flat" cmpd="sng" algn="ctr">
                      <a:solidFill>
                        <a:srgbClr val="FFFF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2BF"/>
                    </a:solidFill>
                  </a:tcPr>
                </a:tc>
                <a:extLst>
                  <a:ext uri="{0D108BD9-81ED-4DB2-BD59-A6C34878D82A}">
                    <a16:rowId xmlns:a16="http://schemas.microsoft.com/office/drawing/2014/main" val="3089345226"/>
                  </a:ext>
                </a:extLst>
              </a:tr>
            </a:tbl>
          </a:graphicData>
        </a:graphic>
      </p:graphicFrame>
      <p:grpSp>
        <p:nvGrpSpPr>
          <p:cNvPr id="52" name="Group 51">
            <a:extLst>
              <a:ext uri="{FF2B5EF4-FFF2-40B4-BE49-F238E27FC236}">
                <a16:creationId xmlns:a16="http://schemas.microsoft.com/office/drawing/2014/main" id="{2F3ED324-DB8E-443A-BC6E-36222DE6F02D}"/>
              </a:ext>
            </a:extLst>
          </p:cNvPr>
          <p:cNvGrpSpPr/>
          <p:nvPr/>
        </p:nvGrpSpPr>
        <p:grpSpPr>
          <a:xfrm>
            <a:off x="4311370" y="1749486"/>
            <a:ext cx="4468930" cy="1419957"/>
            <a:chOff x="4494096" y="1808267"/>
            <a:chExt cx="4468930" cy="1419957"/>
          </a:xfrm>
        </p:grpSpPr>
        <p:grpSp>
          <p:nvGrpSpPr>
            <p:cNvPr id="41" name="Group 40">
              <a:extLst>
                <a:ext uri="{FF2B5EF4-FFF2-40B4-BE49-F238E27FC236}">
                  <a16:creationId xmlns:a16="http://schemas.microsoft.com/office/drawing/2014/main" id="{3CFD62D3-C173-4745-A7A4-68CC0F2EDE90}"/>
                </a:ext>
              </a:extLst>
            </p:cNvPr>
            <p:cNvGrpSpPr/>
            <p:nvPr/>
          </p:nvGrpSpPr>
          <p:grpSpPr>
            <a:xfrm rot="16200000">
              <a:off x="6018582" y="283781"/>
              <a:ext cx="1419957" cy="4468930"/>
              <a:chOff x="5074044" y="900861"/>
              <a:chExt cx="2494090" cy="2768087"/>
            </a:xfrm>
          </p:grpSpPr>
          <p:sp>
            <p:nvSpPr>
              <p:cNvPr id="42" name="Arrow: Pentagon 6">
                <a:extLst>
                  <a:ext uri="{FF2B5EF4-FFF2-40B4-BE49-F238E27FC236}">
                    <a16:creationId xmlns:a16="http://schemas.microsoft.com/office/drawing/2014/main" id="{089BD6A8-2991-4FDC-8456-B46BEA513C87}"/>
                  </a:ext>
                </a:extLst>
              </p:cNvPr>
              <p:cNvSpPr/>
              <p:nvPr/>
            </p:nvSpPr>
            <p:spPr>
              <a:xfrm rot="5400000">
                <a:off x="5834694" y="144395"/>
                <a:ext cx="976974" cy="2489906"/>
              </a:xfrm>
              <a:custGeom>
                <a:avLst/>
                <a:gdLst>
                  <a:gd name="connsiteX0" fmla="*/ 0 w 1293680"/>
                  <a:gd name="connsiteY0" fmla="*/ 0 h 2489906"/>
                  <a:gd name="connsiteX1" fmla="*/ 646840 w 1293680"/>
                  <a:gd name="connsiteY1" fmla="*/ 0 h 2489906"/>
                  <a:gd name="connsiteX2" fmla="*/ 1293680 w 1293680"/>
                  <a:gd name="connsiteY2" fmla="*/ 1244953 h 2489906"/>
                  <a:gd name="connsiteX3" fmla="*/ 646840 w 1293680"/>
                  <a:gd name="connsiteY3" fmla="*/ 2489906 h 2489906"/>
                  <a:gd name="connsiteX4" fmla="*/ 0 w 1293680"/>
                  <a:gd name="connsiteY4" fmla="*/ 2489906 h 2489906"/>
                  <a:gd name="connsiteX5" fmla="*/ 0 w 1293680"/>
                  <a:gd name="connsiteY5" fmla="*/ 0 h 2489906"/>
                  <a:gd name="connsiteX0" fmla="*/ 0 w 1034124"/>
                  <a:gd name="connsiteY0" fmla="*/ 0 h 2489906"/>
                  <a:gd name="connsiteX1" fmla="*/ 646840 w 1034124"/>
                  <a:gd name="connsiteY1" fmla="*/ 0 h 2489906"/>
                  <a:gd name="connsiteX2" fmla="*/ 1034124 w 1034124"/>
                  <a:gd name="connsiteY2" fmla="*/ 1252096 h 2489906"/>
                  <a:gd name="connsiteX3" fmla="*/ 646840 w 1034124"/>
                  <a:gd name="connsiteY3" fmla="*/ 2489906 h 2489906"/>
                  <a:gd name="connsiteX4" fmla="*/ 0 w 1034124"/>
                  <a:gd name="connsiteY4" fmla="*/ 2489906 h 2489906"/>
                  <a:gd name="connsiteX5" fmla="*/ 0 w 1034124"/>
                  <a:gd name="connsiteY5" fmla="*/ 0 h 2489906"/>
                  <a:gd name="connsiteX0" fmla="*/ 0 w 1034124"/>
                  <a:gd name="connsiteY0" fmla="*/ 0 h 2489906"/>
                  <a:gd name="connsiteX1" fmla="*/ 646840 w 1034124"/>
                  <a:gd name="connsiteY1" fmla="*/ 0 h 2489906"/>
                  <a:gd name="connsiteX2" fmla="*/ 1034124 w 1034124"/>
                  <a:gd name="connsiteY2" fmla="*/ 1235428 h 2489906"/>
                  <a:gd name="connsiteX3" fmla="*/ 646840 w 1034124"/>
                  <a:gd name="connsiteY3" fmla="*/ 2489906 h 2489906"/>
                  <a:gd name="connsiteX4" fmla="*/ 0 w 1034124"/>
                  <a:gd name="connsiteY4" fmla="*/ 2489906 h 2489906"/>
                  <a:gd name="connsiteX5" fmla="*/ 0 w 1034124"/>
                  <a:gd name="connsiteY5" fmla="*/ 0 h 2489906"/>
                  <a:gd name="connsiteX0" fmla="*/ 0 w 976974"/>
                  <a:gd name="connsiteY0" fmla="*/ 0 h 2489906"/>
                  <a:gd name="connsiteX1" fmla="*/ 646840 w 976974"/>
                  <a:gd name="connsiteY1" fmla="*/ 0 h 2489906"/>
                  <a:gd name="connsiteX2" fmla="*/ 976974 w 976974"/>
                  <a:gd name="connsiteY2" fmla="*/ 1233046 h 2489906"/>
                  <a:gd name="connsiteX3" fmla="*/ 646840 w 976974"/>
                  <a:gd name="connsiteY3" fmla="*/ 2489906 h 2489906"/>
                  <a:gd name="connsiteX4" fmla="*/ 0 w 976974"/>
                  <a:gd name="connsiteY4" fmla="*/ 2489906 h 2489906"/>
                  <a:gd name="connsiteX5" fmla="*/ 0 w 976974"/>
                  <a:gd name="connsiteY5" fmla="*/ 0 h 24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974" h="2489906">
                    <a:moveTo>
                      <a:pt x="0" y="0"/>
                    </a:moveTo>
                    <a:lnTo>
                      <a:pt x="646840" y="0"/>
                    </a:lnTo>
                    <a:lnTo>
                      <a:pt x="976974" y="1233046"/>
                    </a:lnTo>
                    <a:lnTo>
                      <a:pt x="646840" y="2489906"/>
                    </a:lnTo>
                    <a:lnTo>
                      <a:pt x="0" y="2489906"/>
                    </a:lnTo>
                    <a:lnTo>
                      <a:pt x="0" y="0"/>
                    </a:lnTo>
                    <a:close/>
                  </a:path>
                </a:pathLst>
              </a:custGeom>
              <a:solidFill>
                <a:srgbClr val="B62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Arrow: Chevron 14">
                <a:extLst>
                  <a:ext uri="{FF2B5EF4-FFF2-40B4-BE49-F238E27FC236}">
                    <a16:creationId xmlns:a16="http://schemas.microsoft.com/office/drawing/2014/main" id="{C0428765-D7A6-47F7-8F8A-F8C16D8997A6}"/>
                  </a:ext>
                </a:extLst>
              </p:cNvPr>
              <p:cNvSpPr/>
              <p:nvPr/>
            </p:nvSpPr>
            <p:spPr>
              <a:xfrm rot="5400000">
                <a:off x="5713160" y="924679"/>
                <a:ext cx="1217662" cy="2487525"/>
              </a:xfrm>
              <a:custGeom>
                <a:avLst/>
                <a:gdLst>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765958 w 1531915"/>
                  <a:gd name="connsiteY5" fmla="*/ 1243763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627846 w 1531915"/>
                  <a:gd name="connsiteY5" fmla="*/ 1243763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642133 w 1531915"/>
                  <a:gd name="connsiteY5" fmla="*/ 1243763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756433 w 1531915"/>
                  <a:gd name="connsiteY5" fmla="*/ 1241382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646896 w 1531915"/>
                  <a:gd name="connsiteY5" fmla="*/ 1239000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337333 w 1531915"/>
                  <a:gd name="connsiteY5" fmla="*/ 1229475 h 2487525"/>
                  <a:gd name="connsiteX6" fmla="*/ 0 w 1531915"/>
                  <a:gd name="connsiteY6" fmla="*/ 0 h 2487525"/>
                  <a:gd name="connsiteX0" fmla="*/ 0 w 1093765"/>
                  <a:gd name="connsiteY0" fmla="*/ 0 h 2487525"/>
                  <a:gd name="connsiteX1" fmla="*/ 765958 w 1093765"/>
                  <a:gd name="connsiteY1" fmla="*/ 0 h 2487525"/>
                  <a:gd name="connsiteX2" fmla="*/ 1093765 w 1093765"/>
                  <a:gd name="connsiteY2" fmla="*/ 1218363 h 2487525"/>
                  <a:gd name="connsiteX3" fmla="*/ 765958 w 1093765"/>
                  <a:gd name="connsiteY3" fmla="*/ 2487525 h 2487525"/>
                  <a:gd name="connsiteX4" fmla="*/ 0 w 1093765"/>
                  <a:gd name="connsiteY4" fmla="*/ 2487525 h 2487525"/>
                  <a:gd name="connsiteX5" fmla="*/ 337333 w 1093765"/>
                  <a:gd name="connsiteY5" fmla="*/ 1229475 h 2487525"/>
                  <a:gd name="connsiteX6" fmla="*/ 0 w 1093765"/>
                  <a:gd name="connsiteY6" fmla="*/ 0 h 2487525"/>
                  <a:gd name="connsiteX0" fmla="*/ 0 w 1093765"/>
                  <a:gd name="connsiteY0" fmla="*/ 0 h 2487525"/>
                  <a:gd name="connsiteX1" fmla="*/ 765958 w 1093765"/>
                  <a:gd name="connsiteY1" fmla="*/ 0 h 2487525"/>
                  <a:gd name="connsiteX2" fmla="*/ 1093765 w 1093765"/>
                  <a:gd name="connsiteY2" fmla="*/ 1218363 h 2487525"/>
                  <a:gd name="connsiteX3" fmla="*/ 962128 w 1093765"/>
                  <a:gd name="connsiteY3" fmla="*/ 2487525 h 2487525"/>
                  <a:gd name="connsiteX4" fmla="*/ 0 w 1093765"/>
                  <a:gd name="connsiteY4" fmla="*/ 2487525 h 2487525"/>
                  <a:gd name="connsiteX5" fmla="*/ 337333 w 1093765"/>
                  <a:gd name="connsiteY5" fmla="*/ 1229475 h 2487525"/>
                  <a:gd name="connsiteX6" fmla="*/ 0 w 1093765"/>
                  <a:gd name="connsiteY6" fmla="*/ 0 h 2487525"/>
                  <a:gd name="connsiteX0" fmla="*/ 0 w 1093765"/>
                  <a:gd name="connsiteY0" fmla="*/ 0 h 2487525"/>
                  <a:gd name="connsiteX1" fmla="*/ 1001952 w 1093765"/>
                  <a:gd name="connsiteY1" fmla="*/ 4182 h 2487525"/>
                  <a:gd name="connsiteX2" fmla="*/ 1093765 w 1093765"/>
                  <a:gd name="connsiteY2" fmla="*/ 1218363 h 2487525"/>
                  <a:gd name="connsiteX3" fmla="*/ 962128 w 1093765"/>
                  <a:gd name="connsiteY3" fmla="*/ 2487525 h 2487525"/>
                  <a:gd name="connsiteX4" fmla="*/ 0 w 1093765"/>
                  <a:gd name="connsiteY4" fmla="*/ 2487525 h 2487525"/>
                  <a:gd name="connsiteX5" fmla="*/ 337333 w 1093765"/>
                  <a:gd name="connsiteY5" fmla="*/ 1229475 h 2487525"/>
                  <a:gd name="connsiteX6" fmla="*/ 0 w 1093765"/>
                  <a:gd name="connsiteY6" fmla="*/ 0 h 2487525"/>
                  <a:gd name="connsiteX0" fmla="*/ 0 w 1351884"/>
                  <a:gd name="connsiteY0" fmla="*/ 0 h 2487525"/>
                  <a:gd name="connsiteX1" fmla="*/ 1001952 w 1351884"/>
                  <a:gd name="connsiteY1" fmla="*/ 4182 h 2487525"/>
                  <a:gd name="connsiteX2" fmla="*/ 1351884 w 1351884"/>
                  <a:gd name="connsiteY2" fmla="*/ 1222545 h 2487525"/>
                  <a:gd name="connsiteX3" fmla="*/ 962128 w 1351884"/>
                  <a:gd name="connsiteY3" fmla="*/ 2487525 h 2487525"/>
                  <a:gd name="connsiteX4" fmla="*/ 0 w 1351884"/>
                  <a:gd name="connsiteY4" fmla="*/ 2487525 h 2487525"/>
                  <a:gd name="connsiteX5" fmla="*/ 337333 w 1351884"/>
                  <a:gd name="connsiteY5" fmla="*/ 1229475 h 2487525"/>
                  <a:gd name="connsiteX6" fmla="*/ 0 w 1351884"/>
                  <a:gd name="connsiteY6" fmla="*/ 0 h 2487525"/>
                  <a:gd name="connsiteX0" fmla="*/ 0 w 1351884"/>
                  <a:gd name="connsiteY0" fmla="*/ 0 h 2487525"/>
                  <a:gd name="connsiteX1" fmla="*/ 1001952 w 1351884"/>
                  <a:gd name="connsiteY1" fmla="*/ 4182 h 2487525"/>
                  <a:gd name="connsiteX2" fmla="*/ 1351884 w 1351884"/>
                  <a:gd name="connsiteY2" fmla="*/ 1222545 h 2487525"/>
                  <a:gd name="connsiteX3" fmla="*/ 836756 w 1351884"/>
                  <a:gd name="connsiteY3" fmla="*/ 2487525 h 2487525"/>
                  <a:gd name="connsiteX4" fmla="*/ 0 w 1351884"/>
                  <a:gd name="connsiteY4" fmla="*/ 2487525 h 2487525"/>
                  <a:gd name="connsiteX5" fmla="*/ 337333 w 1351884"/>
                  <a:gd name="connsiteY5" fmla="*/ 1229475 h 2487525"/>
                  <a:gd name="connsiteX6" fmla="*/ 0 w 1351884"/>
                  <a:gd name="connsiteY6" fmla="*/ 0 h 2487525"/>
                  <a:gd name="connsiteX0" fmla="*/ 0 w 1351884"/>
                  <a:gd name="connsiteY0" fmla="*/ 0 h 2487525"/>
                  <a:gd name="connsiteX1" fmla="*/ 1001952 w 1351884"/>
                  <a:gd name="connsiteY1" fmla="*/ 4182 h 2487525"/>
                  <a:gd name="connsiteX2" fmla="*/ 1351884 w 1351884"/>
                  <a:gd name="connsiteY2" fmla="*/ 1222545 h 2487525"/>
                  <a:gd name="connsiteX3" fmla="*/ 878055 w 1351884"/>
                  <a:gd name="connsiteY3" fmla="*/ 2487525 h 2487525"/>
                  <a:gd name="connsiteX4" fmla="*/ 0 w 1351884"/>
                  <a:gd name="connsiteY4" fmla="*/ 2487525 h 2487525"/>
                  <a:gd name="connsiteX5" fmla="*/ 337333 w 1351884"/>
                  <a:gd name="connsiteY5" fmla="*/ 1229475 h 2487525"/>
                  <a:gd name="connsiteX6" fmla="*/ 0 w 1351884"/>
                  <a:gd name="connsiteY6" fmla="*/ 0 h 2487525"/>
                  <a:gd name="connsiteX0" fmla="*/ 0 w 1351884"/>
                  <a:gd name="connsiteY0" fmla="*/ 0 h 2487525"/>
                  <a:gd name="connsiteX1" fmla="*/ 876580 w 1351884"/>
                  <a:gd name="connsiteY1" fmla="*/ 4182 h 2487525"/>
                  <a:gd name="connsiteX2" fmla="*/ 1351884 w 1351884"/>
                  <a:gd name="connsiteY2" fmla="*/ 1222545 h 2487525"/>
                  <a:gd name="connsiteX3" fmla="*/ 878055 w 1351884"/>
                  <a:gd name="connsiteY3" fmla="*/ 2487525 h 2487525"/>
                  <a:gd name="connsiteX4" fmla="*/ 0 w 1351884"/>
                  <a:gd name="connsiteY4" fmla="*/ 2487525 h 2487525"/>
                  <a:gd name="connsiteX5" fmla="*/ 337333 w 1351884"/>
                  <a:gd name="connsiteY5" fmla="*/ 1229475 h 2487525"/>
                  <a:gd name="connsiteX6" fmla="*/ 0 w 1351884"/>
                  <a:gd name="connsiteY6" fmla="*/ 0 h 2487525"/>
                  <a:gd name="connsiteX0" fmla="*/ 0 w 1211762"/>
                  <a:gd name="connsiteY0" fmla="*/ 0 h 2487525"/>
                  <a:gd name="connsiteX1" fmla="*/ 876580 w 1211762"/>
                  <a:gd name="connsiteY1" fmla="*/ 4182 h 2487525"/>
                  <a:gd name="connsiteX2" fmla="*/ 1211762 w 1211762"/>
                  <a:gd name="connsiteY2" fmla="*/ 1214179 h 2487525"/>
                  <a:gd name="connsiteX3" fmla="*/ 878055 w 1211762"/>
                  <a:gd name="connsiteY3" fmla="*/ 2487525 h 2487525"/>
                  <a:gd name="connsiteX4" fmla="*/ 0 w 1211762"/>
                  <a:gd name="connsiteY4" fmla="*/ 2487525 h 2487525"/>
                  <a:gd name="connsiteX5" fmla="*/ 337333 w 1211762"/>
                  <a:gd name="connsiteY5" fmla="*/ 1229475 h 2487525"/>
                  <a:gd name="connsiteX6" fmla="*/ 0 w 1211762"/>
                  <a:gd name="connsiteY6" fmla="*/ 0 h 2487525"/>
                  <a:gd name="connsiteX0" fmla="*/ 0 w 1211762"/>
                  <a:gd name="connsiteY0" fmla="*/ 0 h 2487525"/>
                  <a:gd name="connsiteX1" fmla="*/ 838231 w 1211762"/>
                  <a:gd name="connsiteY1" fmla="*/ 238405 h 2487525"/>
                  <a:gd name="connsiteX2" fmla="*/ 1211762 w 1211762"/>
                  <a:gd name="connsiteY2" fmla="*/ 1214179 h 2487525"/>
                  <a:gd name="connsiteX3" fmla="*/ 878055 w 1211762"/>
                  <a:gd name="connsiteY3" fmla="*/ 2487525 h 2487525"/>
                  <a:gd name="connsiteX4" fmla="*/ 0 w 1211762"/>
                  <a:gd name="connsiteY4" fmla="*/ 2487525 h 2487525"/>
                  <a:gd name="connsiteX5" fmla="*/ 337333 w 1211762"/>
                  <a:gd name="connsiteY5" fmla="*/ 1229475 h 2487525"/>
                  <a:gd name="connsiteX6" fmla="*/ 0 w 1211762"/>
                  <a:gd name="connsiteY6" fmla="*/ 0 h 2487525"/>
                  <a:gd name="connsiteX0" fmla="*/ 0 w 1211762"/>
                  <a:gd name="connsiteY0" fmla="*/ 0 h 2487525"/>
                  <a:gd name="connsiteX1" fmla="*/ 879530 w 1211762"/>
                  <a:gd name="connsiteY1" fmla="*/ 4182 h 2487525"/>
                  <a:gd name="connsiteX2" fmla="*/ 1211762 w 1211762"/>
                  <a:gd name="connsiteY2" fmla="*/ 1214179 h 2487525"/>
                  <a:gd name="connsiteX3" fmla="*/ 878055 w 1211762"/>
                  <a:gd name="connsiteY3" fmla="*/ 2487525 h 2487525"/>
                  <a:gd name="connsiteX4" fmla="*/ 0 w 1211762"/>
                  <a:gd name="connsiteY4" fmla="*/ 2487525 h 2487525"/>
                  <a:gd name="connsiteX5" fmla="*/ 337333 w 1211762"/>
                  <a:gd name="connsiteY5" fmla="*/ 1229475 h 2487525"/>
                  <a:gd name="connsiteX6" fmla="*/ 0 w 1211762"/>
                  <a:gd name="connsiteY6" fmla="*/ 0 h 2487525"/>
                  <a:gd name="connsiteX0" fmla="*/ 0 w 1089340"/>
                  <a:gd name="connsiteY0" fmla="*/ 0 h 2487525"/>
                  <a:gd name="connsiteX1" fmla="*/ 879530 w 1089340"/>
                  <a:gd name="connsiteY1" fmla="*/ 4182 h 2487525"/>
                  <a:gd name="connsiteX2" fmla="*/ 1089340 w 1089340"/>
                  <a:gd name="connsiteY2" fmla="*/ 1201630 h 2487525"/>
                  <a:gd name="connsiteX3" fmla="*/ 878055 w 1089340"/>
                  <a:gd name="connsiteY3" fmla="*/ 2487525 h 2487525"/>
                  <a:gd name="connsiteX4" fmla="*/ 0 w 1089340"/>
                  <a:gd name="connsiteY4" fmla="*/ 2487525 h 2487525"/>
                  <a:gd name="connsiteX5" fmla="*/ 337333 w 1089340"/>
                  <a:gd name="connsiteY5" fmla="*/ 1229475 h 2487525"/>
                  <a:gd name="connsiteX6" fmla="*/ 0 w 1089340"/>
                  <a:gd name="connsiteY6" fmla="*/ 0 h 2487525"/>
                  <a:gd name="connsiteX0" fmla="*/ 0 w 1217662"/>
                  <a:gd name="connsiteY0" fmla="*/ 0 h 2487525"/>
                  <a:gd name="connsiteX1" fmla="*/ 879530 w 1217662"/>
                  <a:gd name="connsiteY1" fmla="*/ 4182 h 2487525"/>
                  <a:gd name="connsiteX2" fmla="*/ 1217662 w 1217662"/>
                  <a:gd name="connsiteY2" fmla="*/ 1209996 h 2487525"/>
                  <a:gd name="connsiteX3" fmla="*/ 878055 w 1217662"/>
                  <a:gd name="connsiteY3" fmla="*/ 2487525 h 2487525"/>
                  <a:gd name="connsiteX4" fmla="*/ 0 w 1217662"/>
                  <a:gd name="connsiteY4" fmla="*/ 2487525 h 2487525"/>
                  <a:gd name="connsiteX5" fmla="*/ 337333 w 1217662"/>
                  <a:gd name="connsiteY5" fmla="*/ 1229475 h 2487525"/>
                  <a:gd name="connsiteX6" fmla="*/ 0 w 1217662"/>
                  <a:gd name="connsiteY6" fmla="*/ 0 h 2487525"/>
                  <a:gd name="connsiteX0" fmla="*/ 0 w 1217662"/>
                  <a:gd name="connsiteY0" fmla="*/ 0 h 2487525"/>
                  <a:gd name="connsiteX1" fmla="*/ 861831 w 1217662"/>
                  <a:gd name="connsiteY1" fmla="*/ 20912 h 2487525"/>
                  <a:gd name="connsiteX2" fmla="*/ 1217662 w 1217662"/>
                  <a:gd name="connsiteY2" fmla="*/ 1209996 h 2487525"/>
                  <a:gd name="connsiteX3" fmla="*/ 878055 w 1217662"/>
                  <a:gd name="connsiteY3" fmla="*/ 2487525 h 2487525"/>
                  <a:gd name="connsiteX4" fmla="*/ 0 w 1217662"/>
                  <a:gd name="connsiteY4" fmla="*/ 2487525 h 2487525"/>
                  <a:gd name="connsiteX5" fmla="*/ 337333 w 1217662"/>
                  <a:gd name="connsiteY5" fmla="*/ 1229475 h 2487525"/>
                  <a:gd name="connsiteX6" fmla="*/ 0 w 1217662"/>
                  <a:gd name="connsiteY6" fmla="*/ 0 h 2487525"/>
                  <a:gd name="connsiteX0" fmla="*/ 0 w 1217662"/>
                  <a:gd name="connsiteY0" fmla="*/ 0 h 2487525"/>
                  <a:gd name="connsiteX1" fmla="*/ 881006 w 1217662"/>
                  <a:gd name="connsiteY1" fmla="*/ 4182 h 2487525"/>
                  <a:gd name="connsiteX2" fmla="*/ 1217662 w 1217662"/>
                  <a:gd name="connsiteY2" fmla="*/ 1209996 h 2487525"/>
                  <a:gd name="connsiteX3" fmla="*/ 878055 w 1217662"/>
                  <a:gd name="connsiteY3" fmla="*/ 2487525 h 2487525"/>
                  <a:gd name="connsiteX4" fmla="*/ 0 w 1217662"/>
                  <a:gd name="connsiteY4" fmla="*/ 2487525 h 2487525"/>
                  <a:gd name="connsiteX5" fmla="*/ 337333 w 1217662"/>
                  <a:gd name="connsiteY5" fmla="*/ 1229475 h 2487525"/>
                  <a:gd name="connsiteX6" fmla="*/ 0 w 1217662"/>
                  <a:gd name="connsiteY6" fmla="*/ 0 h 24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662" h="2487525">
                    <a:moveTo>
                      <a:pt x="0" y="0"/>
                    </a:moveTo>
                    <a:lnTo>
                      <a:pt x="881006" y="4182"/>
                    </a:lnTo>
                    <a:lnTo>
                      <a:pt x="1217662" y="1209996"/>
                    </a:lnTo>
                    <a:lnTo>
                      <a:pt x="878055" y="2487525"/>
                    </a:lnTo>
                    <a:lnTo>
                      <a:pt x="0" y="2487525"/>
                    </a:lnTo>
                    <a:lnTo>
                      <a:pt x="337333" y="1229475"/>
                    </a:lnTo>
                    <a:lnTo>
                      <a:pt x="0" y="0"/>
                    </a:lnTo>
                    <a:close/>
                  </a:path>
                </a:pathLst>
              </a:custGeom>
              <a:solidFill>
                <a:srgbClr val="E66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6" name="Arrow: Chevron 14">
                <a:extLst>
                  <a:ext uri="{FF2B5EF4-FFF2-40B4-BE49-F238E27FC236}">
                    <a16:creationId xmlns:a16="http://schemas.microsoft.com/office/drawing/2014/main" id="{C656D8B6-23F6-41D9-813D-D59E577915AB}"/>
                  </a:ext>
                </a:extLst>
              </p:cNvPr>
              <p:cNvSpPr/>
              <p:nvPr/>
            </p:nvSpPr>
            <p:spPr>
              <a:xfrm rot="5400000">
                <a:off x="5715179" y="1818377"/>
                <a:ext cx="1209436" cy="2491706"/>
              </a:xfrm>
              <a:custGeom>
                <a:avLst/>
                <a:gdLst>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765958 w 1531915"/>
                  <a:gd name="connsiteY5" fmla="*/ 1243763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627846 w 1531915"/>
                  <a:gd name="connsiteY5" fmla="*/ 1243763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642133 w 1531915"/>
                  <a:gd name="connsiteY5" fmla="*/ 1243763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756433 w 1531915"/>
                  <a:gd name="connsiteY5" fmla="*/ 1241382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646896 w 1531915"/>
                  <a:gd name="connsiteY5" fmla="*/ 1239000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337333 w 1531915"/>
                  <a:gd name="connsiteY5" fmla="*/ 1229475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381783 w 1531915"/>
                  <a:gd name="connsiteY5" fmla="*/ 1191375 h 2487525"/>
                  <a:gd name="connsiteX6" fmla="*/ 0 w 1531915"/>
                  <a:gd name="connsiteY6" fmla="*/ 0 h 2487525"/>
                  <a:gd name="connsiteX0" fmla="*/ 0 w 1531915"/>
                  <a:gd name="connsiteY0" fmla="*/ 0 h 2487525"/>
                  <a:gd name="connsiteX1" fmla="*/ 765958 w 1531915"/>
                  <a:gd name="connsiteY1" fmla="*/ 0 h 2487525"/>
                  <a:gd name="connsiteX2" fmla="*/ 1531915 w 1531915"/>
                  <a:gd name="connsiteY2" fmla="*/ 1243763 h 2487525"/>
                  <a:gd name="connsiteX3" fmla="*/ 765958 w 1531915"/>
                  <a:gd name="connsiteY3" fmla="*/ 2487525 h 2487525"/>
                  <a:gd name="connsiteX4" fmla="*/ 0 w 1531915"/>
                  <a:gd name="connsiteY4" fmla="*/ 2487525 h 2487525"/>
                  <a:gd name="connsiteX5" fmla="*/ 330983 w 1531915"/>
                  <a:gd name="connsiteY5" fmla="*/ 1213600 h 2487525"/>
                  <a:gd name="connsiteX6" fmla="*/ 0 w 1531915"/>
                  <a:gd name="connsiteY6" fmla="*/ 0 h 2487525"/>
                  <a:gd name="connsiteX0" fmla="*/ 0 w 1093765"/>
                  <a:gd name="connsiteY0" fmla="*/ 0 h 2487525"/>
                  <a:gd name="connsiteX1" fmla="*/ 765958 w 1093765"/>
                  <a:gd name="connsiteY1" fmla="*/ 0 h 2487525"/>
                  <a:gd name="connsiteX2" fmla="*/ 1093765 w 1093765"/>
                  <a:gd name="connsiteY2" fmla="*/ 1231063 h 2487525"/>
                  <a:gd name="connsiteX3" fmla="*/ 765958 w 1093765"/>
                  <a:gd name="connsiteY3" fmla="*/ 2487525 h 2487525"/>
                  <a:gd name="connsiteX4" fmla="*/ 0 w 1093765"/>
                  <a:gd name="connsiteY4" fmla="*/ 2487525 h 2487525"/>
                  <a:gd name="connsiteX5" fmla="*/ 330983 w 1093765"/>
                  <a:gd name="connsiteY5" fmla="*/ 1213600 h 2487525"/>
                  <a:gd name="connsiteX6" fmla="*/ 0 w 1093765"/>
                  <a:gd name="connsiteY6" fmla="*/ 0 h 2487525"/>
                  <a:gd name="connsiteX0" fmla="*/ 0 w 1093765"/>
                  <a:gd name="connsiteY0" fmla="*/ 0 h 2487525"/>
                  <a:gd name="connsiteX1" fmla="*/ 765958 w 1093765"/>
                  <a:gd name="connsiteY1" fmla="*/ 0 h 2487525"/>
                  <a:gd name="connsiteX2" fmla="*/ 1093765 w 1093765"/>
                  <a:gd name="connsiteY2" fmla="*/ 1231063 h 2487525"/>
                  <a:gd name="connsiteX3" fmla="*/ 765958 w 1093765"/>
                  <a:gd name="connsiteY3" fmla="*/ 2487525 h 2487525"/>
                  <a:gd name="connsiteX4" fmla="*/ 0 w 1093765"/>
                  <a:gd name="connsiteY4" fmla="*/ 2487525 h 2487525"/>
                  <a:gd name="connsiteX5" fmla="*/ 282934 w 1093765"/>
                  <a:gd name="connsiteY5" fmla="*/ 1213600 h 2487525"/>
                  <a:gd name="connsiteX6" fmla="*/ 0 w 1093765"/>
                  <a:gd name="connsiteY6" fmla="*/ 0 h 2487525"/>
                  <a:gd name="connsiteX0" fmla="*/ 0 w 1093765"/>
                  <a:gd name="connsiteY0" fmla="*/ 0 h 2487525"/>
                  <a:gd name="connsiteX1" fmla="*/ 739916 w 1093765"/>
                  <a:gd name="connsiteY1" fmla="*/ 0 h 2487525"/>
                  <a:gd name="connsiteX2" fmla="*/ 1093765 w 1093765"/>
                  <a:gd name="connsiteY2" fmla="*/ 1231063 h 2487525"/>
                  <a:gd name="connsiteX3" fmla="*/ 765958 w 1093765"/>
                  <a:gd name="connsiteY3" fmla="*/ 2487525 h 2487525"/>
                  <a:gd name="connsiteX4" fmla="*/ 0 w 1093765"/>
                  <a:gd name="connsiteY4" fmla="*/ 2487525 h 2487525"/>
                  <a:gd name="connsiteX5" fmla="*/ 282934 w 1093765"/>
                  <a:gd name="connsiteY5" fmla="*/ 1213600 h 2487525"/>
                  <a:gd name="connsiteX6" fmla="*/ 0 w 1093765"/>
                  <a:gd name="connsiteY6" fmla="*/ 0 h 2487525"/>
                  <a:gd name="connsiteX0" fmla="*/ 0 w 1093765"/>
                  <a:gd name="connsiteY0" fmla="*/ 0 h 2487525"/>
                  <a:gd name="connsiteX1" fmla="*/ 739916 w 1093765"/>
                  <a:gd name="connsiteY1" fmla="*/ 0 h 2487525"/>
                  <a:gd name="connsiteX2" fmla="*/ 1093765 w 1093765"/>
                  <a:gd name="connsiteY2" fmla="*/ 1231063 h 2487525"/>
                  <a:gd name="connsiteX3" fmla="*/ 743636 w 1093765"/>
                  <a:gd name="connsiteY3" fmla="*/ 2487525 h 2487525"/>
                  <a:gd name="connsiteX4" fmla="*/ 0 w 1093765"/>
                  <a:gd name="connsiteY4" fmla="*/ 2487525 h 2487525"/>
                  <a:gd name="connsiteX5" fmla="*/ 282934 w 1093765"/>
                  <a:gd name="connsiteY5" fmla="*/ 1213600 h 2487525"/>
                  <a:gd name="connsiteX6" fmla="*/ 0 w 1093765"/>
                  <a:gd name="connsiteY6" fmla="*/ 0 h 2487525"/>
                  <a:gd name="connsiteX0" fmla="*/ 0 w 1016877"/>
                  <a:gd name="connsiteY0" fmla="*/ 0 h 2487525"/>
                  <a:gd name="connsiteX1" fmla="*/ 739916 w 1016877"/>
                  <a:gd name="connsiteY1" fmla="*/ 0 h 2487525"/>
                  <a:gd name="connsiteX2" fmla="*/ 1016877 w 1016877"/>
                  <a:gd name="connsiteY2" fmla="*/ 1231063 h 2487525"/>
                  <a:gd name="connsiteX3" fmla="*/ 743636 w 1016877"/>
                  <a:gd name="connsiteY3" fmla="*/ 2487525 h 2487525"/>
                  <a:gd name="connsiteX4" fmla="*/ 0 w 1016877"/>
                  <a:gd name="connsiteY4" fmla="*/ 2487525 h 2487525"/>
                  <a:gd name="connsiteX5" fmla="*/ 282934 w 1016877"/>
                  <a:gd name="connsiteY5" fmla="*/ 1213600 h 2487525"/>
                  <a:gd name="connsiteX6" fmla="*/ 0 w 1016877"/>
                  <a:gd name="connsiteY6" fmla="*/ 0 h 2487525"/>
                  <a:gd name="connsiteX0" fmla="*/ 0 w 1016877"/>
                  <a:gd name="connsiteY0" fmla="*/ 0 h 2491709"/>
                  <a:gd name="connsiteX1" fmla="*/ 739916 w 1016877"/>
                  <a:gd name="connsiteY1" fmla="*/ 0 h 2491709"/>
                  <a:gd name="connsiteX2" fmla="*/ 1016877 w 1016877"/>
                  <a:gd name="connsiteY2" fmla="*/ 1231063 h 2491709"/>
                  <a:gd name="connsiteX3" fmla="*/ 738675 w 1016877"/>
                  <a:gd name="connsiteY3" fmla="*/ 2491709 h 2491709"/>
                  <a:gd name="connsiteX4" fmla="*/ 0 w 1016877"/>
                  <a:gd name="connsiteY4" fmla="*/ 2487525 h 2491709"/>
                  <a:gd name="connsiteX5" fmla="*/ 282934 w 1016877"/>
                  <a:gd name="connsiteY5" fmla="*/ 1213600 h 2491709"/>
                  <a:gd name="connsiteX6" fmla="*/ 0 w 1016877"/>
                  <a:gd name="connsiteY6" fmla="*/ 0 h 249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877" h="2491709">
                    <a:moveTo>
                      <a:pt x="0" y="0"/>
                    </a:moveTo>
                    <a:lnTo>
                      <a:pt x="739916" y="0"/>
                    </a:lnTo>
                    <a:lnTo>
                      <a:pt x="1016877" y="1231063"/>
                    </a:lnTo>
                    <a:lnTo>
                      <a:pt x="738675" y="2491709"/>
                    </a:lnTo>
                    <a:lnTo>
                      <a:pt x="0" y="2487525"/>
                    </a:lnTo>
                    <a:lnTo>
                      <a:pt x="282934" y="1213600"/>
                    </a:lnTo>
                    <a:lnTo>
                      <a:pt x="0" y="0"/>
                    </a:lnTo>
                    <a:close/>
                  </a:path>
                </a:pathLst>
              </a:custGeom>
              <a:solidFill>
                <a:srgbClr val="FCD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grpSp>
        <p:sp>
          <p:nvSpPr>
            <p:cNvPr id="48" name="TextBox 47">
              <a:extLst>
                <a:ext uri="{FF2B5EF4-FFF2-40B4-BE49-F238E27FC236}">
                  <a16:creationId xmlns:a16="http://schemas.microsoft.com/office/drawing/2014/main" id="{B76C94AD-0110-4B28-AFE6-71F487A0F9EC}"/>
                </a:ext>
              </a:extLst>
            </p:cNvPr>
            <p:cNvSpPr txBox="1"/>
            <p:nvPr/>
          </p:nvSpPr>
          <p:spPr>
            <a:xfrm>
              <a:off x="4544924" y="2180445"/>
              <a:ext cx="1198031" cy="584775"/>
            </a:xfrm>
            <a:prstGeom prst="rect">
              <a:avLst/>
            </a:prstGeom>
            <a:noFill/>
          </p:spPr>
          <p:txBody>
            <a:bodyPr wrap="square" rtlCol="0">
              <a:spAutoFit/>
            </a:bodyPr>
            <a:lstStyle/>
            <a:p>
              <a:pPr algn="ctr"/>
              <a:r>
                <a:rPr lang="en-NZ" sz="1600" b="1">
                  <a:solidFill>
                    <a:schemeClr val="bg1"/>
                  </a:solidFill>
                  <a:latin typeface="Arial" panose="020B0604020202020204" pitchFamily="34" charset="0"/>
                  <a:cs typeface="Arial" panose="020B0604020202020204" pitchFamily="34" charset="0"/>
                </a:rPr>
                <a:t>20/08/21</a:t>
              </a:r>
            </a:p>
            <a:p>
              <a:pPr algn="ctr"/>
              <a:r>
                <a:rPr lang="en-NZ" sz="1600">
                  <a:solidFill>
                    <a:schemeClr val="bg1"/>
                  </a:solidFill>
                  <a:latin typeface="Arial" panose="020B0604020202020204" pitchFamily="34" charset="0"/>
                  <a:cs typeface="Arial" panose="020B0604020202020204" pitchFamily="34" charset="0"/>
                </a:rPr>
                <a:t>Step 6</a:t>
              </a:r>
            </a:p>
          </p:txBody>
        </p:sp>
        <p:sp>
          <p:nvSpPr>
            <p:cNvPr id="49" name="TextBox 48">
              <a:extLst>
                <a:ext uri="{FF2B5EF4-FFF2-40B4-BE49-F238E27FC236}">
                  <a16:creationId xmlns:a16="http://schemas.microsoft.com/office/drawing/2014/main" id="{9BFE84B9-4645-472E-8CA2-7D8523D2A795}"/>
                </a:ext>
              </a:extLst>
            </p:cNvPr>
            <p:cNvSpPr txBox="1"/>
            <p:nvPr/>
          </p:nvSpPr>
          <p:spPr>
            <a:xfrm>
              <a:off x="5933906" y="1978440"/>
              <a:ext cx="1300546" cy="1077218"/>
            </a:xfrm>
            <a:prstGeom prst="rect">
              <a:avLst/>
            </a:prstGeom>
            <a:noFill/>
          </p:spPr>
          <p:txBody>
            <a:bodyPr wrap="square" rtlCol="0">
              <a:spAutoFit/>
            </a:bodyPr>
            <a:lstStyle/>
            <a:p>
              <a:pPr algn="ctr"/>
              <a:r>
                <a:rPr lang="en-NZ" sz="1600" b="1">
                  <a:solidFill>
                    <a:schemeClr val="bg1"/>
                  </a:solidFill>
                  <a:latin typeface="Arial" panose="020B0604020202020204" pitchFamily="34" charset="0"/>
                  <a:cs typeface="Arial" panose="020B0604020202020204" pitchFamily="34" charset="0"/>
                </a:rPr>
                <a:t>21/08/21 – 04/6/22 </a:t>
              </a:r>
              <a:r>
                <a:rPr lang="en-NZ" sz="1600">
                  <a:solidFill>
                    <a:schemeClr val="bg1"/>
                  </a:solidFill>
                  <a:latin typeface="Arial" panose="020B0604020202020204" pitchFamily="34" charset="0"/>
                  <a:cs typeface="Arial" panose="020B0604020202020204" pitchFamily="34" charset="0"/>
                </a:rPr>
                <a:t>Grade 2, step 2 </a:t>
              </a:r>
            </a:p>
          </p:txBody>
        </p:sp>
        <p:sp>
          <p:nvSpPr>
            <p:cNvPr id="50" name="TextBox 49">
              <a:extLst>
                <a:ext uri="{FF2B5EF4-FFF2-40B4-BE49-F238E27FC236}">
                  <a16:creationId xmlns:a16="http://schemas.microsoft.com/office/drawing/2014/main" id="{ADB7CC8E-AFE8-492F-9804-7638BE6B4D0F}"/>
                </a:ext>
              </a:extLst>
            </p:cNvPr>
            <p:cNvSpPr txBox="1"/>
            <p:nvPr/>
          </p:nvSpPr>
          <p:spPr>
            <a:xfrm>
              <a:off x="7523463" y="2101550"/>
              <a:ext cx="1099326" cy="830997"/>
            </a:xfrm>
            <a:prstGeom prst="rect">
              <a:avLst/>
            </a:prstGeom>
            <a:noFill/>
          </p:spPr>
          <p:txBody>
            <a:bodyPr wrap="square" rtlCol="0">
              <a:spAutoFit/>
            </a:bodyPr>
            <a:lstStyle/>
            <a:p>
              <a:pPr algn="ctr"/>
              <a:r>
                <a:rPr lang="en-NZ" sz="1600" b="1">
                  <a:solidFill>
                    <a:schemeClr val="bg1"/>
                  </a:solidFill>
                  <a:latin typeface="Arial" panose="020B0604020202020204" pitchFamily="34" charset="0"/>
                  <a:cs typeface="Arial" panose="020B0604020202020204" pitchFamily="34" charset="0"/>
                </a:rPr>
                <a:t>05/06/22</a:t>
              </a:r>
            </a:p>
            <a:p>
              <a:pPr algn="ctr"/>
              <a:r>
                <a:rPr lang="en-NZ" sz="1600">
                  <a:solidFill>
                    <a:schemeClr val="bg1"/>
                  </a:solidFill>
                  <a:latin typeface="Arial" panose="020B0604020202020204" pitchFamily="34" charset="0"/>
                  <a:cs typeface="Arial" panose="020B0604020202020204" pitchFamily="34" charset="0"/>
                </a:rPr>
                <a:t>Grade 2, step 3 </a:t>
              </a:r>
            </a:p>
          </p:txBody>
        </p:sp>
      </p:grpSp>
    </p:spTree>
    <p:extLst>
      <p:ext uri="{BB962C8B-B14F-4D97-AF65-F5344CB8AC3E}">
        <p14:creationId xmlns:p14="http://schemas.microsoft.com/office/powerpoint/2010/main" val="328359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62" y="983913"/>
            <a:ext cx="7786115" cy="733495"/>
          </a:xfrm>
        </p:spPr>
        <p:txBody>
          <a:bodyPr>
            <a:normAutofit/>
          </a:bodyPr>
          <a:lstStyle/>
          <a:p>
            <a:r>
              <a:rPr lang="en-NZ" sz="3200"/>
              <a:t>Karakia </a:t>
            </a:r>
            <a:r>
              <a:rPr lang="en-NZ" sz="3200" err="1"/>
              <a:t>timatanga</a:t>
            </a:r>
            <a:endParaRPr lang="en-NZ" sz="320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a:t>
            </a:fld>
            <a:endParaRPr lang="en-NZ"/>
          </a:p>
        </p:txBody>
      </p:sp>
      <p:sp>
        <p:nvSpPr>
          <p:cNvPr id="13" name="Content Placeholder 3">
            <a:extLst>
              <a:ext uri="{FF2B5EF4-FFF2-40B4-BE49-F238E27FC236}">
                <a16:creationId xmlns:a16="http://schemas.microsoft.com/office/drawing/2014/main" id="{01D9C4AC-0FE3-4698-8E21-F68EE7054401}"/>
              </a:ext>
            </a:extLst>
          </p:cNvPr>
          <p:cNvSpPr txBox="1">
            <a:spLocks/>
          </p:cNvSpPr>
          <p:nvPr/>
        </p:nvSpPr>
        <p:spPr>
          <a:xfrm>
            <a:off x="897100" y="2093605"/>
            <a:ext cx="3880519" cy="3046988"/>
          </a:xfrm>
          <a:prstGeom prst="rect">
            <a:avLst/>
          </a:prstGeom>
        </p:spPr>
        <p:txBody>
          <a:bodyPr anchor="ct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a:t>E </a:t>
            </a:r>
            <a:r>
              <a:rPr lang="en-NZ" b="1" err="1"/>
              <a:t>ngā</a:t>
            </a:r>
            <a:r>
              <a:rPr lang="en-NZ" b="1"/>
              <a:t> </a:t>
            </a:r>
            <a:r>
              <a:rPr lang="en-NZ" b="1" err="1"/>
              <a:t>hau</a:t>
            </a:r>
            <a:r>
              <a:rPr lang="en-NZ" b="1"/>
              <a:t> e </a:t>
            </a:r>
            <a:r>
              <a:rPr lang="en-NZ" b="1" err="1"/>
              <a:t>whā</a:t>
            </a:r>
            <a:r>
              <a:rPr lang="en-NZ" b="1"/>
              <a:t> e </a:t>
            </a:r>
            <a:r>
              <a:rPr lang="en-NZ" b="1" err="1"/>
              <a:t>ngā</a:t>
            </a:r>
            <a:r>
              <a:rPr lang="en-NZ" b="1"/>
              <a:t> </a:t>
            </a:r>
            <a:r>
              <a:rPr lang="en-NZ" b="1" err="1"/>
              <a:t>mātā</a:t>
            </a:r>
            <a:r>
              <a:rPr lang="en-NZ" b="1"/>
              <a:t> waka e </a:t>
            </a:r>
            <a:r>
              <a:rPr lang="en-NZ" b="1" err="1"/>
              <a:t>ngā</a:t>
            </a:r>
            <a:r>
              <a:rPr lang="en-NZ" b="1"/>
              <a:t> </a:t>
            </a:r>
            <a:r>
              <a:rPr lang="en-NZ" b="1" err="1"/>
              <a:t>waewae</a:t>
            </a:r>
            <a:r>
              <a:rPr lang="en-NZ" b="1"/>
              <a:t> </a:t>
            </a:r>
            <a:r>
              <a:rPr lang="en-NZ" b="1" err="1"/>
              <a:t>tapu</a:t>
            </a:r>
            <a:r>
              <a:rPr lang="en-NZ" b="1"/>
              <a:t> </a:t>
            </a:r>
          </a:p>
          <a:p>
            <a:pPr marL="0" indent="0">
              <a:buNone/>
            </a:pPr>
            <a:r>
              <a:rPr lang="en-NZ" b="1"/>
              <a:t>Nau </a:t>
            </a:r>
            <a:r>
              <a:rPr lang="en-NZ" b="1" err="1"/>
              <a:t>mai</a:t>
            </a:r>
            <a:r>
              <a:rPr lang="en-NZ" b="1"/>
              <a:t> </a:t>
            </a:r>
            <a:r>
              <a:rPr lang="en-NZ" b="1" err="1"/>
              <a:t>haere</a:t>
            </a:r>
            <a:r>
              <a:rPr lang="en-NZ" b="1"/>
              <a:t> </a:t>
            </a:r>
            <a:r>
              <a:rPr lang="en-NZ" b="1" err="1"/>
              <a:t>mai</a:t>
            </a:r>
            <a:r>
              <a:rPr lang="en-NZ" b="1"/>
              <a:t> </a:t>
            </a:r>
            <a:r>
              <a:rPr lang="en-NZ" b="1" err="1"/>
              <a:t>tēnā</a:t>
            </a:r>
            <a:r>
              <a:rPr lang="en-NZ" b="1"/>
              <a:t> koutou </a:t>
            </a:r>
            <a:r>
              <a:rPr lang="en-NZ" b="1" err="1"/>
              <a:t>katoa</a:t>
            </a:r>
            <a:r>
              <a:rPr lang="en-NZ" b="1"/>
              <a:t> </a:t>
            </a:r>
          </a:p>
          <a:p>
            <a:pPr marL="0" indent="0">
              <a:buNone/>
            </a:pPr>
            <a:r>
              <a:rPr lang="en-NZ" b="1"/>
              <a:t>E </a:t>
            </a:r>
            <a:r>
              <a:rPr lang="en-NZ" b="1" err="1"/>
              <a:t>koa</a:t>
            </a:r>
            <a:r>
              <a:rPr lang="en-NZ" b="1"/>
              <a:t> ana te </a:t>
            </a:r>
            <a:r>
              <a:rPr lang="en-NZ" b="1" err="1"/>
              <a:t>ngākau</a:t>
            </a:r>
            <a:r>
              <a:rPr lang="en-NZ" b="1"/>
              <a:t> </a:t>
            </a:r>
            <a:r>
              <a:rPr lang="en-NZ" b="1" err="1"/>
              <a:t>kua</a:t>
            </a:r>
            <a:r>
              <a:rPr lang="en-NZ" b="1"/>
              <a:t> </a:t>
            </a:r>
            <a:r>
              <a:rPr lang="en-NZ" b="1" err="1"/>
              <a:t>tae</a:t>
            </a:r>
            <a:r>
              <a:rPr lang="en-NZ" b="1"/>
              <a:t> </a:t>
            </a:r>
            <a:r>
              <a:rPr lang="en-NZ" b="1" err="1"/>
              <a:t>mai</a:t>
            </a:r>
            <a:r>
              <a:rPr lang="en-NZ" b="1"/>
              <a:t> koutou ki te </a:t>
            </a:r>
            <a:r>
              <a:rPr lang="en-NZ" b="1" err="1"/>
              <a:t>whakanui</a:t>
            </a:r>
            <a:r>
              <a:rPr lang="en-NZ" b="1"/>
              <a:t> </a:t>
            </a:r>
          </a:p>
          <a:p>
            <a:pPr marL="0" indent="0">
              <a:buNone/>
            </a:pPr>
            <a:r>
              <a:rPr lang="en-NZ" b="1"/>
              <a:t>i te </a:t>
            </a:r>
            <a:r>
              <a:rPr lang="en-NZ" b="1" err="1"/>
              <a:t>kaupapa</a:t>
            </a:r>
            <a:r>
              <a:rPr lang="en-NZ" b="1"/>
              <a:t> o te </a:t>
            </a:r>
            <a:r>
              <a:rPr lang="en-NZ" b="1" err="1"/>
              <a:t>rā</a:t>
            </a:r>
            <a:r>
              <a:rPr lang="en-NZ" b="1"/>
              <a:t> </a:t>
            </a:r>
          </a:p>
          <a:p>
            <a:pPr marL="0" indent="0">
              <a:buNone/>
            </a:pPr>
            <a:r>
              <a:rPr lang="en-NZ" b="1" err="1"/>
              <a:t>Nō</a:t>
            </a:r>
            <a:r>
              <a:rPr lang="en-NZ" b="1"/>
              <a:t> </a:t>
            </a:r>
            <a:r>
              <a:rPr lang="en-NZ" b="1" err="1"/>
              <a:t>reira</a:t>
            </a:r>
            <a:r>
              <a:rPr lang="en-NZ" b="1"/>
              <a:t> e </a:t>
            </a:r>
            <a:r>
              <a:rPr lang="en-NZ" b="1" err="1"/>
              <a:t>aku</a:t>
            </a:r>
            <a:r>
              <a:rPr lang="en-NZ" b="1"/>
              <a:t> Rangatira </a:t>
            </a:r>
            <a:r>
              <a:rPr lang="en-NZ" b="1" err="1"/>
              <a:t>tēnā</a:t>
            </a:r>
            <a:r>
              <a:rPr lang="en-NZ" b="1"/>
              <a:t> koutou </a:t>
            </a:r>
            <a:r>
              <a:rPr lang="en-NZ" b="1" err="1"/>
              <a:t>tēnā</a:t>
            </a:r>
            <a:r>
              <a:rPr lang="en-NZ" b="1"/>
              <a:t> koutou </a:t>
            </a:r>
            <a:r>
              <a:rPr lang="en-NZ" b="1" err="1"/>
              <a:t>tēnā</a:t>
            </a:r>
            <a:r>
              <a:rPr lang="en-NZ" b="1"/>
              <a:t> koutou </a:t>
            </a:r>
            <a:r>
              <a:rPr lang="en-NZ" b="1" err="1"/>
              <a:t>katoa</a:t>
            </a:r>
            <a:r>
              <a:rPr lang="en-NZ" b="1"/>
              <a:t>.</a:t>
            </a:r>
          </a:p>
        </p:txBody>
      </p:sp>
      <p:sp>
        <p:nvSpPr>
          <p:cNvPr id="4" name="TextBox 3">
            <a:extLst>
              <a:ext uri="{FF2B5EF4-FFF2-40B4-BE49-F238E27FC236}">
                <a16:creationId xmlns:a16="http://schemas.microsoft.com/office/drawing/2014/main" id="{167BB96B-EA8A-41AF-BC58-448FA9F8CCAC}"/>
              </a:ext>
            </a:extLst>
          </p:cNvPr>
          <p:cNvSpPr txBox="1"/>
          <p:nvPr/>
        </p:nvSpPr>
        <p:spPr>
          <a:xfrm>
            <a:off x="4928410" y="1908939"/>
            <a:ext cx="3742267" cy="3416320"/>
          </a:xfrm>
          <a:prstGeom prst="rect">
            <a:avLst/>
          </a:prstGeom>
          <a:noFill/>
        </p:spPr>
        <p:txBody>
          <a:bodyPr wrap="square" rtlCol="0" anchor="ctr">
            <a:spAutoFit/>
          </a:bodyPr>
          <a:lstStyle/>
          <a:p>
            <a:r>
              <a:rPr lang="en-NZ">
                <a:latin typeface="Arial" panose="020B0604020202020204" pitchFamily="34" charset="0"/>
                <a:cs typeface="Arial" panose="020B0604020202020204" pitchFamily="34" charset="0"/>
              </a:rPr>
              <a:t>I acknowledge those guests who are new who hail from the four winds and who descend from all canoes.</a:t>
            </a:r>
          </a:p>
          <a:p>
            <a:endParaRPr lang="en-NZ">
              <a:latin typeface="Arial" panose="020B0604020202020204" pitchFamily="34" charset="0"/>
              <a:cs typeface="Arial" panose="020B0604020202020204" pitchFamily="34" charset="0"/>
            </a:endParaRPr>
          </a:p>
          <a:p>
            <a:r>
              <a:rPr lang="en-NZ">
                <a:latin typeface="Arial" panose="020B0604020202020204" pitchFamily="34" charset="0"/>
                <a:cs typeface="Arial" panose="020B0604020202020204" pitchFamily="34" charset="0"/>
              </a:rPr>
              <a:t>Welcome </a:t>
            </a:r>
            <a:r>
              <a:rPr lang="en-NZ" err="1">
                <a:latin typeface="Arial" panose="020B0604020202020204" pitchFamily="34" charset="0"/>
                <a:cs typeface="Arial" panose="020B0604020202020204" pitchFamily="34" charset="0"/>
              </a:rPr>
              <a:t>welcome</a:t>
            </a:r>
            <a:r>
              <a:rPr lang="en-NZ">
                <a:latin typeface="Arial" panose="020B0604020202020204" pitchFamily="34" charset="0"/>
                <a:cs typeface="Arial" panose="020B0604020202020204" pitchFamily="34" charset="0"/>
              </a:rPr>
              <a:t>.</a:t>
            </a:r>
          </a:p>
          <a:p>
            <a:endParaRPr lang="en-NZ">
              <a:latin typeface="Arial" panose="020B0604020202020204" pitchFamily="34" charset="0"/>
              <a:cs typeface="Arial" panose="020B0604020202020204" pitchFamily="34" charset="0"/>
            </a:endParaRPr>
          </a:p>
          <a:p>
            <a:r>
              <a:rPr lang="en-NZ">
                <a:latin typeface="Arial" panose="020B0604020202020204" pitchFamily="34" charset="0"/>
                <a:cs typeface="Arial" panose="020B0604020202020204" pitchFamily="34" charset="0"/>
              </a:rPr>
              <a:t>I am joyful that you have arrived.</a:t>
            </a:r>
          </a:p>
          <a:p>
            <a:endParaRPr lang="en-NZ">
              <a:latin typeface="Arial" panose="020B0604020202020204" pitchFamily="34" charset="0"/>
              <a:cs typeface="Arial" panose="020B0604020202020204" pitchFamily="34" charset="0"/>
            </a:endParaRPr>
          </a:p>
          <a:p>
            <a:r>
              <a:rPr lang="en-NZ">
                <a:latin typeface="Arial" panose="020B0604020202020204" pitchFamily="34" charset="0"/>
                <a:cs typeface="Arial" panose="020B0604020202020204" pitchFamily="34" charset="0"/>
              </a:rPr>
              <a:t>On that note my esteemed colleagues, I greet you; I greet you; I greet you all.</a:t>
            </a:r>
          </a:p>
        </p:txBody>
      </p:sp>
    </p:spTree>
    <p:extLst>
      <p:ext uri="{BB962C8B-B14F-4D97-AF65-F5344CB8AC3E}">
        <p14:creationId xmlns:p14="http://schemas.microsoft.com/office/powerpoint/2010/main" val="160639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533816" y="690058"/>
            <a:ext cx="7393179" cy="731520"/>
          </a:xfrm>
        </p:spPr>
        <p:txBody>
          <a:bodyPr vert="horz" lIns="91440" tIns="45720" rIns="91440" bIns="45720" rtlCol="0" anchor="ctr">
            <a:normAutofit/>
          </a:bodyPr>
          <a:lstStyle/>
          <a:p>
            <a:r>
              <a:rPr lang="en-US" sz="3200" b="1" kern="1200">
                <a:latin typeface="Arial" panose="020B0604020202020204" pitchFamily="34" charset="0"/>
                <a:ea typeface="+mj-ea"/>
                <a:cs typeface="Arial" panose="020B0604020202020204" pitchFamily="34" charset="0"/>
              </a:rPr>
              <a:t>Case Study: Danielle</a:t>
            </a:r>
          </a:p>
        </p:txBody>
      </p:sp>
      <p:sp>
        <p:nvSpPr>
          <p:cNvPr id="3" name="Slide Number Placeholder 2"/>
          <p:cNvSpPr>
            <a:spLocks noGrp="1"/>
          </p:cNvSpPr>
          <p:nvPr>
            <p:ph type="sldNum" sz="quarter" idx="12"/>
          </p:nvPr>
        </p:nvSpPr>
        <p:spPr>
          <a:xfrm>
            <a:off x="429625" y="6480048"/>
            <a:ext cx="791828" cy="182345"/>
          </a:xfrm>
        </p:spPr>
        <p:txBody>
          <a:bodyPr vert="horz" lIns="91440" tIns="45720" rIns="91440" bIns="45720" rtlCol="0" anchor="ctr">
            <a:normAutofit/>
          </a:bodyPr>
          <a:lstStyle/>
          <a:p>
            <a:pPr algn="l">
              <a:lnSpc>
                <a:spcPct val="90000"/>
              </a:lnSpc>
              <a:spcAft>
                <a:spcPts val="600"/>
              </a:spcAft>
            </a:pPr>
            <a:fld id="{13468063-9C21-4834-88E3-ACB04C56D52D}" type="slidenum">
              <a:rPr lang="en-NZ" sz="600" smtClean="0"/>
              <a:pPr algn="l">
                <a:lnSpc>
                  <a:spcPct val="90000"/>
                </a:lnSpc>
                <a:spcAft>
                  <a:spcPts val="600"/>
                </a:spcAft>
              </a:pPr>
              <a:t>20</a:t>
            </a:fld>
            <a:endParaRPr lang="en-NZ" sz="600"/>
          </a:p>
        </p:txBody>
      </p:sp>
      <p:sp>
        <p:nvSpPr>
          <p:cNvPr id="17" name="Content Placeholder 3">
            <a:extLst>
              <a:ext uri="{FF2B5EF4-FFF2-40B4-BE49-F238E27FC236}">
                <a16:creationId xmlns:a16="http://schemas.microsoft.com/office/drawing/2014/main" id="{D61CBEEA-988C-4FC7-835B-871FE337BF3E}"/>
              </a:ext>
            </a:extLst>
          </p:cNvPr>
          <p:cNvSpPr txBox="1">
            <a:spLocks/>
          </p:cNvSpPr>
          <p:nvPr/>
        </p:nvSpPr>
        <p:spPr>
          <a:xfrm>
            <a:off x="533816" y="1478466"/>
            <a:ext cx="7829111" cy="1632618"/>
          </a:xfrm>
          <a:prstGeom prst="rect">
            <a:avLst/>
          </a:prstGeom>
        </p:spPr>
        <p:txBody>
          <a:bodyPr vert="horz" lIns="91440" tIns="45720" rIns="91440" bIns="45720" rtlCol="0">
            <a:noAutofit/>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Danielle </a:t>
            </a:r>
            <a:r>
              <a:rPr lang="en-NZ" sz="1600"/>
              <a:t>is an Accounts Administrator, covered by the Administration Support Staff Pay Equity Claim.</a:t>
            </a:r>
          </a:p>
          <a:p>
            <a:pPr>
              <a:lnSpc>
                <a:spcPct val="107000"/>
              </a:lnSpc>
              <a:spcAft>
                <a:spcPts val="800"/>
              </a:spcAft>
            </a:pPr>
            <a:r>
              <a:rPr lang="en-NZ" sz="1600"/>
              <a:t>Danielle has been automatically translated to the </a:t>
            </a:r>
            <a:r>
              <a:rPr lang="en-NZ" sz="1600" b="1"/>
              <a:t>new</a:t>
            </a:r>
            <a:r>
              <a:rPr lang="en-NZ" sz="1600"/>
              <a:t> grade 2.</a:t>
            </a:r>
          </a:p>
          <a:p>
            <a:pPr>
              <a:lnSpc>
                <a:spcPct val="107000"/>
              </a:lnSpc>
              <a:spcAft>
                <a:spcPts val="800"/>
              </a:spcAft>
            </a:pPr>
            <a:r>
              <a:rPr lang="en-NZ" sz="1600"/>
              <a:t>However, Danielle uses the school KAMAR system as a routine and ongoing part of her work. This should put her in </a:t>
            </a:r>
            <a:r>
              <a:rPr lang="en-NZ" sz="1600" b="1"/>
              <a:t>new</a:t>
            </a:r>
            <a:r>
              <a:rPr lang="en-NZ" sz="1600"/>
              <a:t> grade 3. </a:t>
            </a:r>
          </a:p>
          <a:p>
            <a:pPr>
              <a:lnSpc>
                <a:spcPct val="107000"/>
              </a:lnSpc>
              <a:spcAft>
                <a:spcPts val="800"/>
              </a:spcAft>
            </a:pPr>
            <a:endParaRPr lang="en-NZ" sz="1600"/>
          </a:p>
        </p:txBody>
      </p:sp>
      <p:grpSp>
        <p:nvGrpSpPr>
          <p:cNvPr id="14" name="Group 13">
            <a:extLst>
              <a:ext uri="{FF2B5EF4-FFF2-40B4-BE49-F238E27FC236}">
                <a16:creationId xmlns:a16="http://schemas.microsoft.com/office/drawing/2014/main" id="{EDA60728-4935-4F80-A700-B533FEE31AD1}"/>
              </a:ext>
            </a:extLst>
          </p:cNvPr>
          <p:cNvGrpSpPr/>
          <p:nvPr/>
        </p:nvGrpSpPr>
        <p:grpSpPr>
          <a:xfrm>
            <a:off x="4714206" y="3224860"/>
            <a:ext cx="3894725" cy="3004518"/>
            <a:chOff x="429625" y="3313986"/>
            <a:chExt cx="3894725" cy="3004518"/>
          </a:xfrm>
        </p:grpSpPr>
        <p:pic>
          <p:nvPicPr>
            <p:cNvPr id="7" name="Picture 6" descr="Graphical user interface, application, PowerPoint&#10;&#10;Description automatically generated">
              <a:extLst>
                <a:ext uri="{FF2B5EF4-FFF2-40B4-BE49-F238E27FC236}">
                  <a16:creationId xmlns:a16="http://schemas.microsoft.com/office/drawing/2014/main" id="{D7290A0A-8C87-4CF5-91B3-52526E46C2F1}"/>
                </a:ext>
              </a:extLst>
            </p:cNvPr>
            <p:cNvPicPr>
              <a:picLocks noChangeAspect="1"/>
            </p:cNvPicPr>
            <p:nvPr/>
          </p:nvPicPr>
          <p:blipFill rotWithShape="1">
            <a:blip r:embed="rId3">
              <a:extLst>
                <a:ext uri="{28A0092B-C50C-407E-A947-70E740481C1C}">
                  <a14:useLocalDpi xmlns:a14="http://schemas.microsoft.com/office/drawing/2010/main" val="0"/>
                </a:ext>
              </a:extLst>
            </a:blip>
            <a:srcRect r="71874" b="93527"/>
            <a:stretch/>
          </p:blipFill>
          <p:spPr>
            <a:xfrm>
              <a:off x="432006" y="3313986"/>
              <a:ext cx="2571812" cy="320898"/>
            </a:xfrm>
            <a:prstGeom prst="rect">
              <a:avLst/>
            </a:prstGeom>
          </p:spPr>
        </p:pic>
        <p:grpSp>
          <p:nvGrpSpPr>
            <p:cNvPr id="9" name="Group 8">
              <a:extLst>
                <a:ext uri="{FF2B5EF4-FFF2-40B4-BE49-F238E27FC236}">
                  <a16:creationId xmlns:a16="http://schemas.microsoft.com/office/drawing/2014/main" id="{4493BF41-BFE0-4D8C-9771-D1AB0BBBC1BB}"/>
                </a:ext>
              </a:extLst>
            </p:cNvPr>
            <p:cNvGrpSpPr/>
            <p:nvPr/>
          </p:nvGrpSpPr>
          <p:grpSpPr>
            <a:xfrm>
              <a:off x="429625" y="3634884"/>
              <a:ext cx="3894725" cy="2683620"/>
              <a:chOff x="429625" y="3231404"/>
              <a:chExt cx="3894725" cy="2683620"/>
            </a:xfrm>
          </p:grpSpPr>
          <p:grpSp>
            <p:nvGrpSpPr>
              <p:cNvPr id="8" name="Group 7">
                <a:extLst>
                  <a:ext uri="{FF2B5EF4-FFF2-40B4-BE49-F238E27FC236}">
                    <a16:creationId xmlns:a16="http://schemas.microsoft.com/office/drawing/2014/main" id="{91D9C913-D492-4A16-8B16-2F9C80143B7A}"/>
                  </a:ext>
                </a:extLst>
              </p:cNvPr>
              <p:cNvGrpSpPr/>
              <p:nvPr/>
            </p:nvGrpSpPr>
            <p:grpSpPr>
              <a:xfrm>
                <a:off x="429625" y="5626848"/>
                <a:ext cx="3894725" cy="288176"/>
                <a:chOff x="429625" y="5626848"/>
                <a:chExt cx="3894725" cy="288176"/>
              </a:xfrm>
            </p:grpSpPr>
            <p:pic>
              <p:nvPicPr>
                <p:cNvPr id="11" name="Picture 10" descr="Graphical user interface, application, PowerPoint&#10;&#10;Description automatically generated">
                  <a:extLst>
                    <a:ext uri="{FF2B5EF4-FFF2-40B4-BE49-F238E27FC236}">
                      <a16:creationId xmlns:a16="http://schemas.microsoft.com/office/drawing/2014/main" id="{DE38797B-AC61-4B60-A097-EAE0E2944F5B}"/>
                    </a:ext>
                  </a:extLst>
                </p:cNvPr>
                <p:cNvPicPr>
                  <a:picLocks noChangeAspect="1"/>
                </p:cNvPicPr>
                <p:nvPr/>
              </p:nvPicPr>
              <p:blipFill rotWithShape="1">
                <a:blip r:embed="rId3">
                  <a:extLst>
                    <a:ext uri="{28A0092B-C50C-407E-A947-70E740481C1C}">
                      <a14:useLocalDpi xmlns:a14="http://schemas.microsoft.com/office/drawing/2010/main" val="0"/>
                    </a:ext>
                  </a:extLst>
                </a:blip>
                <a:srcRect l="12187" t="94188" r="61365" b="-1"/>
                <a:stretch/>
              </p:blipFill>
              <p:spPr>
                <a:xfrm>
                  <a:off x="429625" y="5626891"/>
                  <a:ext cx="2418350" cy="288133"/>
                </a:xfrm>
                <a:prstGeom prst="rect">
                  <a:avLst/>
                </a:prstGeom>
              </p:spPr>
            </p:pic>
            <p:pic>
              <p:nvPicPr>
                <p:cNvPr id="13" name="Picture 12" descr="Graphical user interface, application, PowerPoint&#10;&#10;Description automatically generated">
                  <a:extLst>
                    <a:ext uri="{FF2B5EF4-FFF2-40B4-BE49-F238E27FC236}">
                      <a16:creationId xmlns:a16="http://schemas.microsoft.com/office/drawing/2014/main" id="{31636A73-82DE-4C3B-9DE5-DC8395A71DF1}"/>
                    </a:ext>
                  </a:extLst>
                </p:cNvPr>
                <p:cNvPicPr>
                  <a:picLocks noChangeAspect="1"/>
                </p:cNvPicPr>
                <p:nvPr/>
              </p:nvPicPr>
              <p:blipFill rotWithShape="1">
                <a:blip r:embed="rId3">
                  <a:extLst>
                    <a:ext uri="{28A0092B-C50C-407E-A947-70E740481C1C}">
                      <a14:useLocalDpi xmlns:a14="http://schemas.microsoft.com/office/drawing/2010/main" val="0"/>
                    </a:ext>
                  </a:extLst>
                </a:blip>
                <a:srcRect l="76042" t="94188" r="7448"/>
                <a:stretch/>
              </p:blipFill>
              <p:spPr>
                <a:xfrm>
                  <a:off x="2814637" y="5626848"/>
                  <a:ext cx="1509713" cy="288133"/>
                </a:xfrm>
                <a:prstGeom prst="rect">
                  <a:avLst/>
                </a:prstGeom>
              </p:spPr>
            </p:pic>
          </p:grpSp>
          <p:pic>
            <p:nvPicPr>
              <p:cNvPr id="12" name="Picture 11" descr="Graphical user interface, application, PowerPoint&#10;&#10;Description automatically generated">
                <a:extLst>
                  <a:ext uri="{FF2B5EF4-FFF2-40B4-BE49-F238E27FC236}">
                    <a16:creationId xmlns:a16="http://schemas.microsoft.com/office/drawing/2014/main" id="{B329D91D-3E83-4FB8-AAE9-84919BF6A351}"/>
                  </a:ext>
                </a:extLst>
              </p:cNvPr>
              <p:cNvPicPr>
                <a:picLocks noChangeAspect="1"/>
              </p:cNvPicPr>
              <p:nvPr/>
            </p:nvPicPr>
            <p:blipFill rotWithShape="1">
              <a:blip r:embed="rId3">
                <a:extLst>
                  <a:ext uri="{28A0092B-C50C-407E-A947-70E740481C1C}">
                    <a14:useLocalDpi xmlns:a14="http://schemas.microsoft.com/office/drawing/2010/main" val="0"/>
                  </a:ext>
                </a:extLst>
              </a:blip>
              <a:srcRect l="26447" t="18014" r="30961" b="33285"/>
              <a:stretch/>
            </p:blipFill>
            <p:spPr>
              <a:xfrm>
                <a:off x="429625" y="3231404"/>
                <a:ext cx="3894725" cy="2414493"/>
              </a:xfrm>
              <a:prstGeom prst="rect">
                <a:avLst/>
              </a:prstGeom>
            </p:spPr>
          </p:pic>
        </p:grpSp>
        <p:pic>
          <p:nvPicPr>
            <p:cNvPr id="18" name="Picture 17" descr="Graphical user interface, application, PowerPoint&#10;&#10;Description automatically generated">
              <a:extLst>
                <a:ext uri="{FF2B5EF4-FFF2-40B4-BE49-F238E27FC236}">
                  <a16:creationId xmlns:a16="http://schemas.microsoft.com/office/drawing/2014/main" id="{FFC0B260-3DE8-498E-BA2C-09F84AF48262}"/>
                </a:ext>
              </a:extLst>
            </p:cNvPr>
            <p:cNvPicPr>
              <a:picLocks noChangeAspect="1"/>
            </p:cNvPicPr>
            <p:nvPr/>
          </p:nvPicPr>
          <p:blipFill rotWithShape="1">
            <a:blip r:embed="rId3">
              <a:extLst>
                <a:ext uri="{28A0092B-C50C-407E-A947-70E740481C1C}">
                  <a14:useLocalDpi xmlns:a14="http://schemas.microsoft.com/office/drawing/2010/main" val="0"/>
                </a:ext>
              </a:extLst>
            </a:blip>
            <a:srcRect l="77708" b="93527"/>
            <a:stretch/>
          </p:blipFill>
          <p:spPr>
            <a:xfrm>
              <a:off x="2286000" y="3313986"/>
              <a:ext cx="2038350" cy="320898"/>
            </a:xfrm>
            <a:prstGeom prst="rect">
              <a:avLst/>
            </a:prstGeom>
          </p:spPr>
        </p:pic>
      </p:grpSp>
      <p:sp>
        <p:nvSpPr>
          <p:cNvPr id="20" name="Content Placeholder 3">
            <a:extLst>
              <a:ext uri="{FF2B5EF4-FFF2-40B4-BE49-F238E27FC236}">
                <a16:creationId xmlns:a16="http://schemas.microsoft.com/office/drawing/2014/main" id="{0F3DC3C3-ABD3-4103-A664-725AED00019A}"/>
              </a:ext>
            </a:extLst>
          </p:cNvPr>
          <p:cNvSpPr txBox="1">
            <a:spLocks/>
          </p:cNvSpPr>
          <p:nvPr/>
        </p:nvSpPr>
        <p:spPr>
          <a:xfrm>
            <a:off x="533816" y="3224860"/>
            <a:ext cx="4180390" cy="3036528"/>
          </a:xfrm>
          <a:prstGeom prst="rect">
            <a:avLst/>
          </a:prstGeom>
        </p:spPr>
        <p:txBody>
          <a:bodyPr vert="horz" lIns="91440" tIns="45720" rIns="91440" bIns="45720" rtlCol="0">
            <a:noAutofit/>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NZ" sz="1600" dirty="0"/>
              <a:t>Danielle raises her incorrect translation with her school. They agree that the grade is incorrect as a result of the translation.</a:t>
            </a:r>
          </a:p>
          <a:p>
            <a:pPr>
              <a:lnSpc>
                <a:spcPct val="107000"/>
              </a:lnSpc>
              <a:spcAft>
                <a:spcPts val="800"/>
              </a:spcAft>
            </a:pPr>
            <a:r>
              <a:rPr lang="en-NZ" sz="1600" dirty="0"/>
              <a:t>Danielle’s school applies for pay equity regrading and funding through the Ministry of Education’s Taku portal. </a:t>
            </a:r>
          </a:p>
          <a:p>
            <a:pPr>
              <a:lnSpc>
                <a:spcPct val="107000"/>
              </a:lnSpc>
              <a:spcAft>
                <a:spcPts val="800"/>
              </a:spcAft>
            </a:pPr>
            <a:r>
              <a:rPr lang="en-NZ" sz="1600" dirty="0"/>
              <a:t>If approved, Danielle would be re-translated to the correct grade and her school would receive funding. </a:t>
            </a:r>
          </a:p>
        </p:txBody>
      </p:sp>
    </p:spTree>
    <p:extLst>
      <p:ext uri="{BB962C8B-B14F-4D97-AF65-F5344CB8AC3E}">
        <p14:creationId xmlns:p14="http://schemas.microsoft.com/office/powerpoint/2010/main" val="3126835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110" y="1530337"/>
            <a:ext cx="7372605" cy="733495"/>
          </a:xfrm>
        </p:spPr>
        <p:txBody>
          <a:bodyPr>
            <a:noAutofit/>
          </a:bodyPr>
          <a:lstStyle/>
          <a:p>
            <a:r>
              <a:rPr lang="en-NZ" sz="3200"/>
              <a:t>Question Time</a:t>
            </a: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21</a:t>
            </a:fld>
            <a:endParaRPr lang="en-NZ"/>
          </a:p>
        </p:txBody>
      </p:sp>
      <p:sp>
        <p:nvSpPr>
          <p:cNvPr id="4" name="TextBox 3">
            <a:extLst>
              <a:ext uri="{FF2B5EF4-FFF2-40B4-BE49-F238E27FC236}">
                <a16:creationId xmlns:a16="http://schemas.microsoft.com/office/drawing/2014/main" id="{BF378DEE-5269-498D-A96D-9F1AE3204DD1}"/>
              </a:ext>
            </a:extLst>
          </p:cNvPr>
          <p:cNvSpPr txBox="1"/>
          <p:nvPr/>
        </p:nvSpPr>
        <p:spPr>
          <a:xfrm>
            <a:off x="891684" y="2358813"/>
            <a:ext cx="6401976" cy="1631216"/>
          </a:xfrm>
          <a:prstGeom prst="rect">
            <a:avLst/>
          </a:prstGeom>
          <a:noFill/>
        </p:spPr>
        <p:txBody>
          <a:bodyPr wrap="square" rtlCol="0">
            <a:spAutoFit/>
          </a:bodyPr>
          <a:lstStyle/>
          <a:p>
            <a:r>
              <a:rPr lang="en-NZ" sz="2000" b="1">
                <a:latin typeface="Arial" panose="020B0604020202020204" pitchFamily="34" charset="0"/>
                <a:cs typeface="Arial" panose="020B0604020202020204" pitchFamily="34" charset="0"/>
              </a:rPr>
              <a:t>Guidance available now: </a:t>
            </a:r>
          </a:p>
          <a:p>
            <a:pPr marL="285750" indent="-285750">
              <a:buFont typeface="Arial" panose="020B0604020202020204" pitchFamily="34" charset="0"/>
              <a:buChar char="•"/>
            </a:pPr>
            <a:r>
              <a:rPr lang="en-NZ" sz="2000">
                <a:latin typeface="Arial" panose="020B0604020202020204" pitchFamily="34" charset="0"/>
                <a:cs typeface="Arial" panose="020B0604020202020204" pitchFamily="34" charset="0"/>
              </a:rPr>
              <a:t>Funding 101 Guide</a:t>
            </a:r>
          </a:p>
          <a:p>
            <a:pPr marL="285750" indent="-285750">
              <a:buFont typeface="Arial" panose="020B0604020202020204" pitchFamily="34" charset="0"/>
              <a:buChar char="•"/>
            </a:pPr>
            <a:r>
              <a:rPr lang="en-NZ" sz="2000">
                <a:latin typeface="Arial" panose="020B0604020202020204" pitchFamily="34" charset="0"/>
                <a:cs typeface="Arial" panose="020B0604020202020204" pitchFamily="34" charset="0"/>
              </a:rPr>
              <a:t>Work Matrix Guides </a:t>
            </a:r>
          </a:p>
          <a:p>
            <a:pPr marL="285750" indent="-285750">
              <a:buFont typeface="Arial" panose="020B0604020202020204" pitchFamily="34" charset="0"/>
              <a:buChar char="•"/>
            </a:pPr>
            <a:r>
              <a:rPr lang="en-NZ" sz="2000">
                <a:latin typeface="Arial" panose="020B0604020202020204" pitchFamily="34" charset="0"/>
                <a:cs typeface="Arial" panose="020B0604020202020204" pitchFamily="34" charset="0"/>
              </a:rPr>
              <a:t>Translation Rules Guides</a:t>
            </a:r>
          </a:p>
          <a:p>
            <a:pPr marL="285750" indent="-285750">
              <a:buFont typeface="Arial" panose="020B0604020202020204" pitchFamily="34" charset="0"/>
              <a:buChar char="•"/>
            </a:pPr>
            <a:r>
              <a:rPr lang="en-NZ" sz="2000">
                <a:latin typeface="Arial" panose="020B0604020202020204" pitchFamily="34" charset="0"/>
                <a:cs typeface="Arial" panose="020B0604020202020204" pitchFamily="34" charset="0"/>
              </a:rPr>
              <a:t>Pay Equity Regrading Guide</a:t>
            </a:r>
          </a:p>
        </p:txBody>
      </p:sp>
    </p:spTree>
    <p:extLst>
      <p:ext uri="{BB962C8B-B14F-4D97-AF65-F5344CB8AC3E}">
        <p14:creationId xmlns:p14="http://schemas.microsoft.com/office/powerpoint/2010/main" val="1832305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A7A05A-2954-40FD-8933-DCE9D4B8357B}"/>
              </a:ext>
            </a:extLst>
          </p:cNvPr>
          <p:cNvSpPr/>
          <p:nvPr/>
        </p:nvSpPr>
        <p:spPr>
          <a:xfrm>
            <a:off x="0" y="4760685"/>
            <a:ext cx="4572000" cy="1489259"/>
          </a:xfrm>
          <a:prstGeom prst="rect">
            <a:avLst/>
          </a:prstGeom>
          <a:solidFill>
            <a:srgbClr val="C5D6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566932" y="867003"/>
            <a:ext cx="7372605" cy="733495"/>
          </a:xfrm>
        </p:spPr>
        <p:txBody>
          <a:bodyPr>
            <a:normAutofit/>
          </a:bodyPr>
          <a:lstStyle/>
          <a:p>
            <a:r>
              <a:rPr lang="en-NZ" sz="3200"/>
              <a:t>What next</a:t>
            </a: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22</a:t>
            </a:fld>
            <a:endParaRPr lang="en-NZ"/>
          </a:p>
        </p:txBody>
      </p:sp>
      <p:sp>
        <p:nvSpPr>
          <p:cNvPr id="13" name="Rectangle 12">
            <a:extLst>
              <a:ext uri="{FF2B5EF4-FFF2-40B4-BE49-F238E27FC236}">
                <a16:creationId xmlns:a16="http://schemas.microsoft.com/office/drawing/2014/main" id="{37E88AB0-1D84-4F9E-82D2-A786A29D6B94}"/>
              </a:ext>
            </a:extLst>
          </p:cNvPr>
          <p:cNvSpPr/>
          <p:nvPr/>
        </p:nvSpPr>
        <p:spPr>
          <a:xfrm>
            <a:off x="4648771" y="4760685"/>
            <a:ext cx="4495228" cy="1489259"/>
          </a:xfrm>
          <a:prstGeom prst="rect">
            <a:avLst/>
          </a:prstGeom>
          <a:solidFill>
            <a:srgbClr val="FCD2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Content Placeholder 3">
            <a:extLst>
              <a:ext uri="{FF2B5EF4-FFF2-40B4-BE49-F238E27FC236}">
                <a16:creationId xmlns:a16="http://schemas.microsoft.com/office/drawing/2014/main" id="{12683079-DB7A-41E3-83F6-D51F681CF710}"/>
              </a:ext>
            </a:extLst>
          </p:cNvPr>
          <p:cNvSpPr txBox="1">
            <a:spLocks/>
          </p:cNvSpPr>
          <p:nvPr/>
        </p:nvSpPr>
        <p:spPr>
          <a:xfrm>
            <a:off x="734215" y="1585236"/>
            <a:ext cx="7829111" cy="2964913"/>
          </a:xfrm>
          <a:prstGeom prst="rect">
            <a:avLst/>
          </a:prstGeom>
        </p:spPr>
        <p:txBody>
          <a:bodyPr vert="horz" lIns="91440" tIns="45720" rIns="91440" bIns="45720" rtlCol="0">
            <a:noAutofit/>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b="1" dirty="0"/>
              <a:t>Kaiārahi </a:t>
            </a:r>
            <a:r>
              <a:rPr lang="en-NZ" sz="1600" b="1" dirty="0" err="1"/>
              <a:t>i</a:t>
            </a:r>
            <a:r>
              <a:rPr lang="en-NZ" sz="1600" b="1" dirty="0"/>
              <a:t> te reo pay equity claim hui </a:t>
            </a:r>
            <a:endParaRPr lang="en-NZ" sz="1600" dirty="0"/>
          </a:p>
          <a:p>
            <a:r>
              <a:rPr lang="en-NZ" sz="1600" dirty="0"/>
              <a:t>To further support the Kaiārahi </a:t>
            </a:r>
            <a:r>
              <a:rPr lang="en-NZ" sz="1600" dirty="0" err="1"/>
              <a:t>i</a:t>
            </a:r>
            <a:r>
              <a:rPr lang="en-NZ" sz="1600" dirty="0"/>
              <a:t> te reo pay equity claim implementation, there are </a:t>
            </a:r>
            <a:r>
              <a:rPr lang="en-NZ" sz="1600" dirty="0" err="1"/>
              <a:t>kanohi</a:t>
            </a:r>
            <a:r>
              <a:rPr lang="en-NZ" sz="1600" dirty="0"/>
              <a:t> ki te </a:t>
            </a:r>
            <a:r>
              <a:rPr lang="en-NZ" sz="1600" dirty="0" err="1"/>
              <a:t>kanohi</a:t>
            </a:r>
            <a:r>
              <a:rPr lang="en-NZ" sz="1600" dirty="0"/>
              <a:t> hui being held across the motu.</a:t>
            </a:r>
          </a:p>
          <a:p>
            <a:pPr>
              <a:lnSpc>
                <a:spcPct val="107000"/>
              </a:lnSpc>
              <a:spcAft>
                <a:spcPts val="800"/>
              </a:spcAft>
            </a:pPr>
            <a:r>
              <a:rPr lang="en-NZ" sz="1600" dirty="0"/>
              <a:t>Register for a hui in your area on the Ministry of Education’s website.</a:t>
            </a:r>
          </a:p>
          <a:p>
            <a:pPr marL="0" indent="0">
              <a:lnSpc>
                <a:spcPct val="107000"/>
              </a:lnSpc>
              <a:spcAft>
                <a:spcPts val="800"/>
              </a:spcAft>
              <a:buNone/>
            </a:pPr>
            <a:r>
              <a:rPr lang="en-NZ" sz="1600" b="1" dirty="0"/>
              <a:t>‘Sustaining pay equity’ webinar</a:t>
            </a:r>
          </a:p>
          <a:p>
            <a:pPr marL="285750" indent="-285750" eaLnBrk="0" fontAlgn="base" hangingPunct="0">
              <a:spcBef>
                <a:spcPct val="0"/>
              </a:spcBef>
              <a:spcAft>
                <a:spcPts val="400"/>
              </a:spcAft>
              <a:buFont typeface="Arial" panose="020B0604020202020204" pitchFamily="34" charset="0"/>
              <a:buChar char="•"/>
            </a:pPr>
            <a:r>
              <a:rPr lang="en-NZ" sz="1600" dirty="0">
                <a:solidFill>
                  <a:srgbClr val="000000"/>
                </a:solidFill>
                <a:latin typeface="Arial" panose="020B0604020202020204" pitchFamily="34" charset="0"/>
                <a:ea typeface="ＭＳ Ｐゴシック" charset="0"/>
                <a:cs typeface="Arial" panose="020B0604020202020204" pitchFamily="34" charset="0"/>
              </a:rPr>
              <a:t>Informational webinar on how we can all sustain pay equity in the long term. </a:t>
            </a:r>
          </a:p>
          <a:p>
            <a:pPr marL="0" indent="0">
              <a:lnSpc>
                <a:spcPct val="107000"/>
              </a:lnSpc>
              <a:spcAft>
                <a:spcPts val="800"/>
              </a:spcAft>
              <a:buNone/>
            </a:pPr>
            <a:r>
              <a:rPr lang="en-NZ" sz="1600" b="1" dirty="0"/>
              <a:t>Guidance and more</a:t>
            </a:r>
          </a:p>
          <a:p>
            <a:pPr marL="285750" indent="-285750" eaLnBrk="0" fontAlgn="base" hangingPunct="0">
              <a:spcBef>
                <a:spcPct val="0"/>
              </a:spcBef>
              <a:spcAft>
                <a:spcPts val="400"/>
              </a:spcAft>
              <a:buFont typeface="Arial" panose="020B0604020202020204" pitchFamily="34" charset="0"/>
              <a:buChar char="•"/>
            </a:pPr>
            <a:r>
              <a:rPr lang="en-NZ" sz="1600" dirty="0">
                <a:solidFill>
                  <a:srgbClr val="000000"/>
                </a:solidFill>
                <a:latin typeface="Arial" panose="020B0604020202020204" pitchFamily="34" charset="0"/>
                <a:ea typeface="ＭＳ Ｐゴシック" charset="0"/>
                <a:cs typeface="Arial" panose="020B0604020202020204" pitchFamily="34" charset="0"/>
              </a:rPr>
              <a:t>Send your pātai to our Support Teams.</a:t>
            </a:r>
            <a:endParaRPr lang="en-US" sz="1800" dirty="0">
              <a:solidFill>
                <a:srgbClr val="000000"/>
              </a:solidFill>
              <a:latin typeface="Arial" panose="020B0604020202020204" pitchFamily="34" charset="0"/>
              <a:ea typeface="ＭＳ Ｐゴシック" charset="0"/>
              <a:cs typeface="Arial" panose="020B0604020202020204" pitchFamily="34" charset="0"/>
            </a:endParaRPr>
          </a:p>
        </p:txBody>
      </p:sp>
      <p:grpSp>
        <p:nvGrpSpPr>
          <p:cNvPr id="33" name="Group 32">
            <a:extLst>
              <a:ext uri="{FF2B5EF4-FFF2-40B4-BE49-F238E27FC236}">
                <a16:creationId xmlns:a16="http://schemas.microsoft.com/office/drawing/2014/main" id="{57F8E970-C06A-4FED-A26F-7CC5A5F343A5}"/>
              </a:ext>
            </a:extLst>
          </p:cNvPr>
          <p:cNvGrpSpPr/>
          <p:nvPr/>
        </p:nvGrpSpPr>
        <p:grpSpPr>
          <a:xfrm>
            <a:off x="566932" y="5026129"/>
            <a:ext cx="3714083" cy="915633"/>
            <a:chOff x="701683" y="2426884"/>
            <a:chExt cx="3714083" cy="915633"/>
          </a:xfrm>
        </p:grpSpPr>
        <p:sp>
          <p:nvSpPr>
            <p:cNvPr id="34" name="Rounded Rectangle 6">
              <a:extLst>
                <a:ext uri="{FF2B5EF4-FFF2-40B4-BE49-F238E27FC236}">
                  <a16:creationId xmlns:a16="http://schemas.microsoft.com/office/drawing/2014/main" id="{3D4D39D3-A52F-4A72-8E9E-2F91F0F8E688}"/>
                </a:ext>
              </a:extLst>
            </p:cNvPr>
            <p:cNvSpPr/>
            <p:nvPr/>
          </p:nvSpPr>
          <p:spPr bwMode="auto">
            <a:xfrm>
              <a:off x="1073030" y="2525758"/>
              <a:ext cx="3342736" cy="816759"/>
            </a:xfrm>
            <a:prstGeom prst="roundRect">
              <a:avLst/>
            </a:prstGeom>
            <a:solidFill>
              <a:schemeClr val="bg1"/>
            </a:solidFill>
            <a:ln w="19050" cap="flat" cmpd="sng" algn="ctr">
              <a:solidFill>
                <a:srgbClr val="2E6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35" name="Oval 34">
              <a:extLst>
                <a:ext uri="{FF2B5EF4-FFF2-40B4-BE49-F238E27FC236}">
                  <a16:creationId xmlns:a16="http://schemas.microsoft.com/office/drawing/2014/main" id="{80F2FA1B-2B83-4EDD-AFF3-81414BBBC915}"/>
                </a:ext>
              </a:extLst>
            </p:cNvPr>
            <p:cNvSpPr/>
            <p:nvPr/>
          </p:nvSpPr>
          <p:spPr bwMode="auto">
            <a:xfrm>
              <a:off x="751704" y="2458743"/>
              <a:ext cx="692493" cy="698464"/>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36" name="TextBox 35">
              <a:extLst>
                <a:ext uri="{FF2B5EF4-FFF2-40B4-BE49-F238E27FC236}">
                  <a16:creationId xmlns:a16="http://schemas.microsoft.com/office/drawing/2014/main" id="{4F43D0B2-21A8-4206-94C5-23424A7FBD30}"/>
                </a:ext>
              </a:extLst>
            </p:cNvPr>
            <p:cNvSpPr txBox="1"/>
            <p:nvPr/>
          </p:nvSpPr>
          <p:spPr>
            <a:xfrm>
              <a:off x="1470423" y="2578704"/>
              <a:ext cx="2885298" cy="738664"/>
            </a:xfrm>
            <a:prstGeom prst="rect">
              <a:avLst/>
            </a:prstGeom>
            <a:noFill/>
          </p:spPr>
          <p:txBody>
            <a:bodyPr wrap="square" rtlCol="0">
              <a:spAutoFit/>
            </a:bodyPr>
            <a:lstStyle/>
            <a:p>
              <a:pPr eaLnBrk="0" fontAlgn="base" hangingPunct="0">
                <a:spcBef>
                  <a:spcPct val="0"/>
                </a:spcBef>
                <a:spcAft>
                  <a:spcPct val="0"/>
                </a:spcAft>
              </a:pPr>
              <a:r>
                <a:rPr lang="en-NZ" sz="1400">
                  <a:solidFill>
                    <a:srgbClr val="2E6EB7"/>
                  </a:solidFill>
                  <a:latin typeface="Arial" panose="020B0604020202020204" pitchFamily="34" charset="0"/>
                  <a:ea typeface="ＭＳ Ｐゴシック" charset="0"/>
                  <a:cs typeface="Arial" panose="020B0604020202020204" pitchFamily="34" charset="0"/>
                </a:rPr>
                <a:t>Education.govt.nz </a:t>
              </a:r>
              <a:r>
                <a:rPr lang="en-NZ" sz="1400" b="1">
                  <a:solidFill>
                    <a:srgbClr val="2E6EB7"/>
                  </a:solidFill>
                  <a:latin typeface="Arial" panose="020B0604020202020204" pitchFamily="34" charset="0"/>
                  <a:ea typeface="ＭＳ Ｐゴシック" charset="0"/>
                  <a:cs typeface="Arial" panose="020B0604020202020204" pitchFamily="34" charset="0"/>
                </a:rPr>
                <a:t>&gt;</a:t>
              </a:r>
              <a:r>
                <a:rPr lang="en-NZ" sz="1400">
                  <a:solidFill>
                    <a:srgbClr val="2E6EB7"/>
                  </a:solidFill>
                  <a:latin typeface="Arial" panose="020B0604020202020204" pitchFamily="34" charset="0"/>
                  <a:ea typeface="ＭＳ Ｐゴシック" charset="0"/>
                  <a:cs typeface="Arial" panose="020B0604020202020204" pitchFamily="34" charset="0"/>
                </a:rPr>
                <a:t> search ‘Administration support staff pay equity’ </a:t>
              </a:r>
              <a:r>
                <a:rPr lang="en-NZ" sz="1400" b="1">
                  <a:solidFill>
                    <a:srgbClr val="2E6EB7"/>
                  </a:solidFill>
                  <a:latin typeface="Arial" panose="020B0604020202020204" pitchFamily="34" charset="0"/>
                  <a:ea typeface="ＭＳ Ｐゴシック" charset="0"/>
                  <a:cs typeface="Arial" panose="020B0604020202020204" pitchFamily="34" charset="0"/>
                </a:rPr>
                <a:t>&gt;</a:t>
              </a:r>
              <a:r>
                <a:rPr lang="en-NZ" sz="1400">
                  <a:solidFill>
                    <a:srgbClr val="2E6EB7"/>
                  </a:solidFill>
                  <a:latin typeface="Arial" panose="020B0604020202020204" pitchFamily="34" charset="0"/>
                  <a:ea typeface="ＭＳ Ｐゴシック" charset="0"/>
                  <a:cs typeface="Arial" panose="020B0604020202020204" pitchFamily="34" charset="0"/>
                </a:rPr>
                <a:t> click first option</a:t>
              </a:r>
            </a:p>
          </p:txBody>
        </p:sp>
        <p:grpSp>
          <p:nvGrpSpPr>
            <p:cNvPr id="37" name="Group 36">
              <a:extLst>
                <a:ext uri="{FF2B5EF4-FFF2-40B4-BE49-F238E27FC236}">
                  <a16:creationId xmlns:a16="http://schemas.microsoft.com/office/drawing/2014/main" id="{EDBA16D8-3239-4EB7-8047-8424F8FBCCE8}"/>
                </a:ext>
              </a:extLst>
            </p:cNvPr>
            <p:cNvGrpSpPr>
              <a:grpSpLocks noChangeAspect="1"/>
            </p:cNvGrpSpPr>
            <p:nvPr/>
          </p:nvGrpSpPr>
          <p:grpSpPr bwMode="auto">
            <a:xfrm>
              <a:off x="701683" y="2426884"/>
              <a:ext cx="767652" cy="753779"/>
              <a:chOff x="6518" y="2261"/>
              <a:chExt cx="830" cy="815"/>
            </a:xfrm>
            <a:solidFill>
              <a:srgbClr val="2E6EB7"/>
            </a:solidFill>
          </p:grpSpPr>
          <p:sp>
            <p:nvSpPr>
              <p:cNvPr id="38" name="Freeform 245">
                <a:extLst>
                  <a:ext uri="{FF2B5EF4-FFF2-40B4-BE49-F238E27FC236}">
                    <a16:creationId xmlns:a16="http://schemas.microsoft.com/office/drawing/2014/main" id="{DDC659AC-322D-40A9-99CE-940068936CAE}"/>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9" name="Freeform 246">
                <a:extLst>
                  <a:ext uri="{FF2B5EF4-FFF2-40B4-BE49-F238E27FC236}">
                    <a16:creationId xmlns:a16="http://schemas.microsoft.com/office/drawing/2014/main" id="{C2F95142-2BFB-4586-B639-4B19E84BAF00}"/>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0" name="Freeform 247">
                <a:extLst>
                  <a:ext uri="{FF2B5EF4-FFF2-40B4-BE49-F238E27FC236}">
                    <a16:creationId xmlns:a16="http://schemas.microsoft.com/office/drawing/2014/main" id="{8F66FBE6-F6A8-4DB8-BDBD-ED7865B92EA1}"/>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41" name="Freeform 228">
            <a:extLst>
              <a:ext uri="{FF2B5EF4-FFF2-40B4-BE49-F238E27FC236}">
                <a16:creationId xmlns:a16="http://schemas.microsoft.com/office/drawing/2014/main" id="{A31EF8B4-6C20-45B0-B361-E1A865A0BAA7}"/>
              </a:ext>
            </a:extLst>
          </p:cNvPr>
          <p:cNvSpPr>
            <a:spLocks noEditPoints="1"/>
          </p:cNvSpPr>
          <p:nvPr/>
        </p:nvSpPr>
        <p:spPr bwMode="auto">
          <a:xfrm>
            <a:off x="745483" y="5198546"/>
            <a:ext cx="434430" cy="435826"/>
          </a:xfrm>
          <a:custGeom>
            <a:avLst/>
            <a:gdLst>
              <a:gd name="T0" fmla="*/ 111 w 221"/>
              <a:gd name="T1" fmla="*/ 221 h 221"/>
              <a:gd name="T2" fmla="*/ 14 w 221"/>
              <a:gd name="T3" fmla="*/ 132 h 221"/>
              <a:gd name="T4" fmla="*/ 18 w 221"/>
              <a:gd name="T5" fmla="*/ 87 h 221"/>
              <a:gd name="T6" fmla="*/ 51 w 221"/>
              <a:gd name="T7" fmla="*/ 91 h 221"/>
              <a:gd name="T8" fmla="*/ 48 w 221"/>
              <a:gd name="T9" fmla="*/ 135 h 221"/>
              <a:gd name="T10" fmla="*/ 82 w 221"/>
              <a:gd name="T11" fmla="*/ 202 h 221"/>
              <a:gd name="T12" fmla="*/ 21 w 221"/>
              <a:gd name="T13" fmla="*/ 152 h 221"/>
              <a:gd name="T14" fmla="*/ 52 w 221"/>
              <a:gd name="T15" fmla="*/ 146 h 221"/>
              <a:gd name="T16" fmla="*/ 82 w 221"/>
              <a:gd name="T17" fmla="*/ 202 h 221"/>
              <a:gd name="T18" fmla="*/ 101 w 221"/>
              <a:gd name="T19" fmla="*/ 200 h 221"/>
              <a:gd name="T20" fmla="*/ 69 w 221"/>
              <a:gd name="T21" fmla="*/ 148 h 221"/>
              <a:gd name="T22" fmla="*/ 83 w 221"/>
              <a:gd name="T23" fmla="*/ 141 h 221"/>
              <a:gd name="T24" fmla="*/ 64 w 221"/>
              <a:gd name="T25" fmla="*/ 131 h 221"/>
              <a:gd name="T26" fmla="*/ 101 w 221"/>
              <a:gd name="T27" fmla="*/ 87 h 221"/>
              <a:gd name="T28" fmla="*/ 102 w 221"/>
              <a:gd name="T29" fmla="*/ 135 h 221"/>
              <a:gd name="T30" fmla="*/ 105 w 221"/>
              <a:gd name="T31" fmla="*/ 150 h 221"/>
              <a:gd name="T32" fmla="*/ 101 w 221"/>
              <a:gd name="T33" fmla="*/ 75 h 221"/>
              <a:gd name="T34" fmla="*/ 69 w 221"/>
              <a:gd name="T35" fmla="*/ 70 h 221"/>
              <a:gd name="T36" fmla="*/ 64 w 221"/>
              <a:gd name="T37" fmla="*/ 54 h 221"/>
              <a:gd name="T38" fmla="*/ 52 w 221"/>
              <a:gd name="T39" fmla="*/ 75 h 221"/>
              <a:gd name="T40" fmla="*/ 21 w 221"/>
              <a:gd name="T41" fmla="*/ 69 h 221"/>
              <a:gd name="T42" fmla="*/ 81 w 221"/>
              <a:gd name="T43" fmla="*/ 24 h 221"/>
              <a:gd name="T44" fmla="*/ 75 w 221"/>
              <a:gd name="T45" fmla="*/ 42 h 221"/>
              <a:gd name="T46" fmla="*/ 102 w 221"/>
              <a:gd name="T47" fmla="*/ 22 h 221"/>
              <a:gd name="T48" fmla="*/ 117 w 221"/>
              <a:gd name="T49" fmla="*/ 26 h 221"/>
              <a:gd name="T50" fmla="*/ 152 w 221"/>
              <a:gd name="T51" fmla="*/ 70 h 221"/>
              <a:gd name="T52" fmla="*/ 121 w 221"/>
              <a:gd name="T53" fmla="*/ 75 h 221"/>
              <a:gd name="T54" fmla="*/ 117 w 221"/>
              <a:gd name="T55" fmla="*/ 91 h 221"/>
              <a:gd name="T56" fmla="*/ 158 w 221"/>
              <a:gd name="T57" fmla="*/ 90 h 221"/>
              <a:gd name="T58" fmla="*/ 121 w 221"/>
              <a:gd name="T59" fmla="*/ 135 h 221"/>
              <a:gd name="T60" fmla="*/ 201 w 221"/>
              <a:gd name="T61" fmla="*/ 152 h 221"/>
              <a:gd name="T62" fmla="*/ 140 w 221"/>
              <a:gd name="T63" fmla="*/ 202 h 221"/>
              <a:gd name="T64" fmla="*/ 149 w 221"/>
              <a:gd name="T65" fmla="*/ 182 h 221"/>
              <a:gd name="T66" fmla="*/ 139 w 221"/>
              <a:gd name="T67" fmla="*/ 179 h 221"/>
              <a:gd name="T68" fmla="*/ 117 w 221"/>
              <a:gd name="T69" fmla="*/ 195 h 221"/>
              <a:gd name="T70" fmla="*/ 149 w 221"/>
              <a:gd name="T71" fmla="*/ 146 h 221"/>
              <a:gd name="T72" fmla="*/ 152 w 221"/>
              <a:gd name="T73" fmla="*/ 153 h 221"/>
              <a:gd name="T74" fmla="*/ 161 w 221"/>
              <a:gd name="T75" fmla="*/ 162 h 221"/>
              <a:gd name="T76" fmla="*/ 197 w 221"/>
              <a:gd name="T77" fmla="*/ 146 h 221"/>
              <a:gd name="T78" fmla="*/ 208 w 221"/>
              <a:gd name="T79" fmla="*/ 90 h 221"/>
              <a:gd name="T80" fmla="*/ 204 w 221"/>
              <a:gd name="T81" fmla="*/ 135 h 221"/>
              <a:gd name="T82" fmla="*/ 170 w 221"/>
              <a:gd name="T83" fmla="*/ 130 h 221"/>
              <a:gd name="T84" fmla="*/ 174 w 221"/>
              <a:gd name="T85" fmla="*/ 87 h 221"/>
              <a:gd name="T86" fmla="*/ 200 w 221"/>
              <a:gd name="T87" fmla="*/ 73 h 221"/>
              <a:gd name="T88" fmla="*/ 165 w 221"/>
              <a:gd name="T89" fmla="*/ 72 h 221"/>
              <a:gd name="T90" fmla="*/ 144 w 221"/>
              <a:gd name="T91" fmla="*/ 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21">
                <a:moveTo>
                  <a:pt x="111" y="0"/>
                </a:moveTo>
                <a:cubicBezTo>
                  <a:pt x="50" y="0"/>
                  <a:pt x="0" y="50"/>
                  <a:pt x="0" y="111"/>
                </a:cubicBezTo>
                <a:cubicBezTo>
                  <a:pt x="0" y="172"/>
                  <a:pt x="50" y="221"/>
                  <a:pt x="111" y="221"/>
                </a:cubicBezTo>
                <a:cubicBezTo>
                  <a:pt x="172" y="221"/>
                  <a:pt x="221" y="172"/>
                  <a:pt x="221" y="111"/>
                </a:cubicBezTo>
                <a:cubicBezTo>
                  <a:pt x="221" y="50"/>
                  <a:pt x="172" y="0"/>
                  <a:pt x="111" y="0"/>
                </a:cubicBezTo>
                <a:close/>
                <a:moveTo>
                  <a:pt x="14" y="132"/>
                </a:moveTo>
                <a:cubicBezTo>
                  <a:pt x="13" y="125"/>
                  <a:pt x="12" y="118"/>
                  <a:pt x="12" y="111"/>
                </a:cubicBezTo>
                <a:cubicBezTo>
                  <a:pt x="12" y="104"/>
                  <a:pt x="13" y="97"/>
                  <a:pt x="14" y="90"/>
                </a:cubicBezTo>
                <a:cubicBezTo>
                  <a:pt x="14" y="88"/>
                  <a:pt x="16" y="87"/>
                  <a:pt x="18" y="87"/>
                </a:cubicBezTo>
                <a:cubicBezTo>
                  <a:pt x="47" y="87"/>
                  <a:pt x="47" y="87"/>
                  <a:pt x="47" y="87"/>
                </a:cubicBezTo>
                <a:cubicBezTo>
                  <a:pt x="49" y="87"/>
                  <a:pt x="50" y="87"/>
                  <a:pt x="51" y="88"/>
                </a:cubicBezTo>
                <a:cubicBezTo>
                  <a:pt x="51" y="89"/>
                  <a:pt x="52" y="90"/>
                  <a:pt x="51" y="91"/>
                </a:cubicBezTo>
                <a:cubicBezTo>
                  <a:pt x="50" y="104"/>
                  <a:pt x="50" y="117"/>
                  <a:pt x="52" y="130"/>
                </a:cubicBezTo>
                <a:cubicBezTo>
                  <a:pt x="52" y="131"/>
                  <a:pt x="51" y="132"/>
                  <a:pt x="51" y="133"/>
                </a:cubicBezTo>
                <a:cubicBezTo>
                  <a:pt x="50" y="134"/>
                  <a:pt x="49" y="135"/>
                  <a:pt x="48" y="135"/>
                </a:cubicBezTo>
                <a:cubicBezTo>
                  <a:pt x="18" y="135"/>
                  <a:pt x="18" y="135"/>
                  <a:pt x="18" y="135"/>
                </a:cubicBezTo>
                <a:cubicBezTo>
                  <a:pt x="16" y="135"/>
                  <a:pt x="14" y="133"/>
                  <a:pt x="14" y="132"/>
                </a:cubicBezTo>
                <a:close/>
                <a:moveTo>
                  <a:pt x="82" y="202"/>
                </a:moveTo>
                <a:cubicBezTo>
                  <a:pt x="81" y="203"/>
                  <a:pt x="80" y="204"/>
                  <a:pt x="78" y="204"/>
                </a:cubicBezTo>
                <a:cubicBezTo>
                  <a:pt x="78" y="204"/>
                  <a:pt x="78" y="204"/>
                  <a:pt x="77" y="204"/>
                </a:cubicBezTo>
                <a:cubicBezTo>
                  <a:pt x="52" y="195"/>
                  <a:pt x="32" y="176"/>
                  <a:pt x="21" y="152"/>
                </a:cubicBezTo>
                <a:cubicBezTo>
                  <a:pt x="20" y="151"/>
                  <a:pt x="20" y="149"/>
                  <a:pt x="21" y="148"/>
                </a:cubicBezTo>
                <a:cubicBezTo>
                  <a:pt x="22" y="147"/>
                  <a:pt x="23" y="146"/>
                  <a:pt x="25" y="146"/>
                </a:cubicBezTo>
                <a:cubicBezTo>
                  <a:pt x="52" y="146"/>
                  <a:pt x="52" y="146"/>
                  <a:pt x="52" y="146"/>
                </a:cubicBezTo>
                <a:cubicBezTo>
                  <a:pt x="54" y="146"/>
                  <a:pt x="55" y="148"/>
                  <a:pt x="56" y="149"/>
                </a:cubicBezTo>
                <a:cubicBezTo>
                  <a:pt x="61" y="167"/>
                  <a:pt x="70" y="183"/>
                  <a:pt x="82" y="197"/>
                </a:cubicBezTo>
                <a:cubicBezTo>
                  <a:pt x="83" y="199"/>
                  <a:pt x="83" y="201"/>
                  <a:pt x="82" y="202"/>
                </a:cubicBezTo>
                <a:close/>
                <a:moveTo>
                  <a:pt x="105" y="196"/>
                </a:moveTo>
                <a:cubicBezTo>
                  <a:pt x="105" y="197"/>
                  <a:pt x="104" y="199"/>
                  <a:pt x="102" y="199"/>
                </a:cubicBezTo>
                <a:cubicBezTo>
                  <a:pt x="102" y="199"/>
                  <a:pt x="101" y="200"/>
                  <a:pt x="101" y="200"/>
                </a:cubicBezTo>
                <a:cubicBezTo>
                  <a:pt x="100" y="200"/>
                  <a:pt x="99" y="199"/>
                  <a:pt x="98" y="198"/>
                </a:cubicBezTo>
                <a:cubicBezTo>
                  <a:pt x="85" y="185"/>
                  <a:pt x="75" y="169"/>
                  <a:pt x="69" y="152"/>
                </a:cubicBezTo>
                <a:cubicBezTo>
                  <a:pt x="68" y="150"/>
                  <a:pt x="69" y="149"/>
                  <a:pt x="69" y="148"/>
                </a:cubicBezTo>
                <a:cubicBezTo>
                  <a:pt x="70" y="147"/>
                  <a:pt x="71" y="146"/>
                  <a:pt x="73" y="146"/>
                </a:cubicBezTo>
                <a:cubicBezTo>
                  <a:pt x="77" y="146"/>
                  <a:pt x="77" y="146"/>
                  <a:pt x="77" y="146"/>
                </a:cubicBezTo>
                <a:cubicBezTo>
                  <a:pt x="80" y="146"/>
                  <a:pt x="83" y="144"/>
                  <a:pt x="83" y="141"/>
                </a:cubicBezTo>
                <a:cubicBezTo>
                  <a:pt x="83" y="137"/>
                  <a:pt x="80" y="135"/>
                  <a:pt x="77" y="135"/>
                </a:cubicBezTo>
                <a:cubicBezTo>
                  <a:pt x="68" y="135"/>
                  <a:pt x="68" y="135"/>
                  <a:pt x="68" y="135"/>
                </a:cubicBezTo>
                <a:cubicBezTo>
                  <a:pt x="66" y="135"/>
                  <a:pt x="64" y="133"/>
                  <a:pt x="64" y="131"/>
                </a:cubicBezTo>
                <a:cubicBezTo>
                  <a:pt x="61" y="118"/>
                  <a:pt x="61" y="104"/>
                  <a:pt x="63" y="90"/>
                </a:cubicBezTo>
                <a:cubicBezTo>
                  <a:pt x="64" y="88"/>
                  <a:pt x="65" y="87"/>
                  <a:pt x="67" y="87"/>
                </a:cubicBezTo>
                <a:cubicBezTo>
                  <a:pt x="101" y="87"/>
                  <a:pt x="101" y="87"/>
                  <a:pt x="101" y="87"/>
                </a:cubicBezTo>
                <a:cubicBezTo>
                  <a:pt x="103" y="87"/>
                  <a:pt x="105" y="88"/>
                  <a:pt x="105" y="91"/>
                </a:cubicBezTo>
                <a:cubicBezTo>
                  <a:pt x="105" y="131"/>
                  <a:pt x="105" y="131"/>
                  <a:pt x="105" y="131"/>
                </a:cubicBezTo>
                <a:cubicBezTo>
                  <a:pt x="105" y="133"/>
                  <a:pt x="104" y="135"/>
                  <a:pt x="102" y="135"/>
                </a:cubicBezTo>
                <a:cubicBezTo>
                  <a:pt x="99" y="135"/>
                  <a:pt x="97" y="138"/>
                  <a:pt x="97" y="141"/>
                </a:cubicBezTo>
                <a:cubicBezTo>
                  <a:pt x="97" y="143"/>
                  <a:pt x="99" y="146"/>
                  <a:pt x="102" y="146"/>
                </a:cubicBezTo>
                <a:cubicBezTo>
                  <a:pt x="104" y="147"/>
                  <a:pt x="105" y="148"/>
                  <a:pt x="105" y="150"/>
                </a:cubicBezTo>
                <a:lnTo>
                  <a:pt x="105" y="196"/>
                </a:lnTo>
                <a:close/>
                <a:moveTo>
                  <a:pt x="105" y="71"/>
                </a:moveTo>
                <a:cubicBezTo>
                  <a:pt x="105" y="73"/>
                  <a:pt x="103" y="75"/>
                  <a:pt x="101" y="75"/>
                </a:cubicBezTo>
                <a:cubicBezTo>
                  <a:pt x="73" y="75"/>
                  <a:pt x="73" y="75"/>
                  <a:pt x="73" y="75"/>
                </a:cubicBezTo>
                <a:cubicBezTo>
                  <a:pt x="71" y="75"/>
                  <a:pt x="70" y="74"/>
                  <a:pt x="69" y="73"/>
                </a:cubicBezTo>
                <a:cubicBezTo>
                  <a:pt x="68" y="72"/>
                  <a:pt x="68" y="71"/>
                  <a:pt x="69" y="70"/>
                </a:cubicBezTo>
                <a:cubicBezTo>
                  <a:pt x="70" y="67"/>
                  <a:pt x="71" y="65"/>
                  <a:pt x="72" y="62"/>
                </a:cubicBezTo>
                <a:cubicBezTo>
                  <a:pt x="73" y="59"/>
                  <a:pt x="72" y="55"/>
                  <a:pt x="69" y="54"/>
                </a:cubicBezTo>
                <a:cubicBezTo>
                  <a:pt x="67" y="54"/>
                  <a:pt x="66" y="54"/>
                  <a:pt x="64" y="54"/>
                </a:cubicBezTo>
                <a:cubicBezTo>
                  <a:pt x="63" y="55"/>
                  <a:pt x="62" y="56"/>
                  <a:pt x="61" y="57"/>
                </a:cubicBezTo>
                <a:cubicBezTo>
                  <a:pt x="59" y="62"/>
                  <a:pt x="57" y="66"/>
                  <a:pt x="56" y="72"/>
                </a:cubicBezTo>
                <a:cubicBezTo>
                  <a:pt x="55" y="74"/>
                  <a:pt x="54" y="75"/>
                  <a:pt x="52" y="75"/>
                </a:cubicBezTo>
                <a:cubicBezTo>
                  <a:pt x="25" y="75"/>
                  <a:pt x="25" y="75"/>
                  <a:pt x="25" y="75"/>
                </a:cubicBezTo>
                <a:cubicBezTo>
                  <a:pt x="23" y="75"/>
                  <a:pt x="22" y="74"/>
                  <a:pt x="21" y="73"/>
                </a:cubicBezTo>
                <a:cubicBezTo>
                  <a:pt x="20" y="72"/>
                  <a:pt x="20" y="71"/>
                  <a:pt x="21" y="69"/>
                </a:cubicBezTo>
                <a:cubicBezTo>
                  <a:pt x="32" y="46"/>
                  <a:pt x="52" y="27"/>
                  <a:pt x="77" y="18"/>
                </a:cubicBezTo>
                <a:cubicBezTo>
                  <a:pt x="79" y="17"/>
                  <a:pt x="80" y="18"/>
                  <a:pt x="82" y="19"/>
                </a:cubicBezTo>
                <a:cubicBezTo>
                  <a:pt x="83" y="21"/>
                  <a:pt x="82" y="23"/>
                  <a:pt x="81" y="24"/>
                </a:cubicBezTo>
                <a:cubicBezTo>
                  <a:pt x="78" y="28"/>
                  <a:pt x="76" y="31"/>
                  <a:pt x="74" y="34"/>
                </a:cubicBezTo>
                <a:cubicBezTo>
                  <a:pt x="73" y="35"/>
                  <a:pt x="73" y="37"/>
                  <a:pt x="73" y="38"/>
                </a:cubicBezTo>
                <a:cubicBezTo>
                  <a:pt x="73" y="40"/>
                  <a:pt x="74" y="41"/>
                  <a:pt x="75" y="42"/>
                </a:cubicBezTo>
                <a:cubicBezTo>
                  <a:pt x="78" y="44"/>
                  <a:pt x="82" y="43"/>
                  <a:pt x="83" y="40"/>
                </a:cubicBezTo>
                <a:cubicBezTo>
                  <a:pt x="88" y="34"/>
                  <a:pt x="93" y="29"/>
                  <a:pt x="98" y="23"/>
                </a:cubicBezTo>
                <a:cubicBezTo>
                  <a:pt x="99" y="22"/>
                  <a:pt x="101" y="21"/>
                  <a:pt x="102" y="22"/>
                </a:cubicBezTo>
                <a:cubicBezTo>
                  <a:pt x="104" y="23"/>
                  <a:pt x="105" y="24"/>
                  <a:pt x="105" y="26"/>
                </a:cubicBezTo>
                <a:lnTo>
                  <a:pt x="105" y="71"/>
                </a:lnTo>
                <a:close/>
                <a:moveTo>
                  <a:pt x="117" y="26"/>
                </a:moveTo>
                <a:cubicBezTo>
                  <a:pt x="117" y="24"/>
                  <a:pt x="118" y="23"/>
                  <a:pt x="119" y="22"/>
                </a:cubicBezTo>
                <a:cubicBezTo>
                  <a:pt x="121" y="22"/>
                  <a:pt x="122" y="22"/>
                  <a:pt x="123" y="23"/>
                </a:cubicBezTo>
                <a:cubicBezTo>
                  <a:pt x="137" y="37"/>
                  <a:pt x="146" y="52"/>
                  <a:pt x="152" y="70"/>
                </a:cubicBezTo>
                <a:cubicBezTo>
                  <a:pt x="153" y="71"/>
                  <a:pt x="153" y="72"/>
                  <a:pt x="152" y="73"/>
                </a:cubicBezTo>
                <a:cubicBezTo>
                  <a:pt x="151" y="74"/>
                  <a:pt x="150" y="75"/>
                  <a:pt x="149" y="75"/>
                </a:cubicBezTo>
                <a:cubicBezTo>
                  <a:pt x="121" y="75"/>
                  <a:pt x="121" y="75"/>
                  <a:pt x="121" y="75"/>
                </a:cubicBezTo>
                <a:cubicBezTo>
                  <a:pt x="118" y="75"/>
                  <a:pt x="117" y="73"/>
                  <a:pt x="117" y="71"/>
                </a:cubicBezTo>
                <a:lnTo>
                  <a:pt x="117" y="26"/>
                </a:lnTo>
                <a:close/>
                <a:moveTo>
                  <a:pt x="117" y="91"/>
                </a:moveTo>
                <a:cubicBezTo>
                  <a:pt x="117" y="88"/>
                  <a:pt x="118" y="87"/>
                  <a:pt x="121" y="87"/>
                </a:cubicBezTo>
                <a:cubicBezTo>
                  <a:pt x="154" y="87"/>
                  <a:pt x="154" y="87"/>
                  <a:pt x="154" y="87"/>
                </a:cubicBezTo>
                <a:cubicBezTo>
                  <a:pt x="156" y="87"/>
                  <a:pt x="157" y="88"/>
                  <a:pt x="158" y="90"/>
                </a:cubicBezTo>
                <a:cubicBezTo>
                  <a:pt x="160" y="104"/>
                  <a:pt x="160" y="118"/>
                  <a:pt x="158" y="131"/>
                </a:cubicBezTo>
                <a:cubicBezTo>
                  <a:pt x="157" y="133"/>
                  <a:pt x="156" y="135"/>
                  <a:pt x="154" y="135"/>
                </a:cubicBezTo>
                <a:cubicBezTo>
                  <a:pt x="121" y="135"/>
                  <a:pt x="121" y="135"/>
                  <a:pt x="121" y="135"/>
                </a:cubicBezTo>
                <a:cubicBezTo>
                  <a:pt x="118" y="135"/>
                  <a:pt x="117" y="133"/>
                  <a:pt x="117" y="131"/>
                </a:cubicBezTo>
                <a:lnTo>
                  <a:pt x="117" y="91"/>
                </a:lnTo>
                <a:close/>
                <a:moveTo>
                  <a:pt x="201" y="152"/>
                </a:moveTo>
                <a:cubicBezTo>
                  <a:pt x="190" y="176"/>
                  <a:pt x="169" y="195"/>
                  <a:pt x="144" y="204"/>
                </a:cubicBezTo>
                <a:cubicBezTo>
                  <a:pt x="144" y="204"/>
                  <a:pt x="143" y="204"/>
                  <a:pt x="143" y="204"/>
                </a:cubicBezTo>
                <a:cubicBezTo>
                  <a:pt x="142" y="204"/>
                  <a:pt x="140" y="203"/>
                  <a:pt x="140" y="202"/>
                </a:cubicBezTo>
                <a:cubicBezTo>
                  <a:pt x="139" y="201"/>
                  <a:pt x="139" y="199"/>
                  <a:pt x="140" y="197"/>
                </a:cubicBezTo>
                <a:cubicBezTo>
                  <a:pt x="143" y="193"/>
                  <a:pt x="146" y="190"/>
                  <a:pt x="149" y="186"/>
                </a:cubicBezTo>
                <a:cubicBezTo>
                  <a:pt x="149" y="185"/>
                  <a:pt x="150" y="183"/>
                  <a:pt x="149" y="182"/>
                </a:cubicBezTo>
                <a:cubicBezTo>
                  <a:pt x="149" y="180"/>
                  <a:pt x="148" y="179"/>
                  <a:pt x="147" y="178"/>
                </a:cubicBezTo>
                <a:cubicBezTo>
                  <a:pt x="146" y="177"/>
                  <a:pt x="144" y="177"/>
                  <a:pt x="143" y="177"/>
                </a:cubicBezTo>
                <a:cubicBezTo>
                  <a:pt x="141" y="177"/>
                  <a:pt x="140" y="178"/>
                  <a:pt x="139" y="179"/>
                </a:cubicBezTo>
                <a:cubicBezTo>
                  <a:pt x="135" y="186"/>
                  <a:pt x="129" y="192"/>
                  <a:pt x="123" y="198"/>
                </a:cubicBezTo>
                <a:cubicBezTo>
                  <a:pt x="122" y="199"/>
                  <a:pt x="121" y="200"/>
                  <a:pt x="119" y="199"/>
                </a:cubicBezTo>
                <a:cubicBezTo>
                  <a:pt x="118" y="198"/>
                  <a:pt x="117" y="197"/>
                  <a:pt x="117" y="195"/>
                </a:cubicBezTo>
                <a:cubicBezTo>
                  <a:pt x="117" y="150"/>
                  <a:pt x="117" y="150"/>
                  <a:pt x="117" y="150"/>
                </a:cubicBezTo>
                <a:cubicBezTo>
                  <a:pt x="117" y="148"/>
                  <a:pt x="118" y="146"/>
                  <a:pt x="121" y="146"/>
                </a:cubicBezTo>
                <a:cubicBezTo>
                  <a:pt x="149" y="146"/>
                  <a:pt x="149" y="146"/>
                  <a:pt x="149" y="146"/>
                </a:cubicBezTo>
                <a:cubicBezTo>
                  <a:pt x="150" y="146"/>
                  <a:pt x="151" y="147"/>
                  <a:pt x="152" y="148"/>
                </a:cubicBezTo>
                <a:cubicBezTo>
                  <a:pt x="153" y="149"/>
                  <a:pt x="153" y="150"/>
                  <a:pt x="153" y="152"/>
                </a:cubicBezTo>
                <a:cubicBezTo>
                  <a:pt x="152" y="153"/>
                  <a:pt x="152" y="153"/>
                  <a:pt x="152" y="153"/>
                </a:cubicBezTo>
                <a:cubicBezTo>
                  <a:pt x="152" y="155"/>
                  <a:pt x="151" y="156"/>
                  <a:pt x="150" y="158"/>
                </a:cubicBezTo>
                <a:cubicBezTo>
                  <a:pt x="149" y="161"/>
                  <a:pt x="150" y="164"/>
                  <a:pt x="153" y="166"/>
                </a:cubicBezTo>
                <a:cubicBezTo>
                  <a:pt x="156" y="167"/>
                  <a:pt x="160" y="165"/>
                  <a:pt x="161" y="162"/>
                </a:cubicBezTo>
                <a:cubicBezTo>
                  <a:pt x="163" y="159"/>
                  <a:pt x="164" y="154"/>
                  <a:pt x="166" y="149"/>
                </a:cubicBezTo>
                <a:cubicBezTo>
                  <a:pt x="166" y="148"/>
                  <a:pt x="168" y="146"/>
                  <a:pt x="169" y="146"/>
                </a:cubicBezTo>
                <a:cubicBezTo>
                  <a:pt x="197" y="146"/>
                  <a:pt x="197" y="146"/>
                  <a:pt x="197" y="146"/>
                </a:cubicBezTo>
                <a:cubicBezTo>
                  <a:pt x="198" y="146"/>
                  <a:pt x="200" y="147"/>
                  <a:pt x="200" y="148"/>
                </a:cubicBezTo>
                <a:cubicBezTo>
                  <a:pt x="201" y="149"/>
                  <a:pt x="201" y="151"/>
                  <a:pt x="201" y="152"/>
                </a:cubicBezTo>
                <a:close/>
                <a:moveTo>
                  <a:pt x="208" y="90"/>
                </a:moveTo>
                <a:cubicBezTo>
                  <a:pt x="209" y="97"/>
                  <a:pt x="210" y="104"/>
                  <a:pt x="210" y="111"/>
                </a:cubicBezTo>
                <a:cubicBezTo>
                  <a:pt x="210" y="118"/>
                  <a:pt x="209" y="125"/>
                  <a:pt x="208" y="132"/>
                </a:cubicBezTo>
                <a:cubicBezTo>
                  <a:pt x="207" y="133"/>
                  <a:pt x="206" y="135"/>
                  <a:pt x="204" y="135"/>
                </a:cubicBezTo>
                <a:cubicBezTo>
                  <a:pt x="174" y="135"/>
                  <a:pt x="174" y="135"/>
                  <a:pt x="174" y="135"/>
                </a:cubicBezTo>
                <a:cubicBezTo>
                  <a:pt x="173" y="135"/>
                  <a:pt x="172" y="134"/>
                  <a:pt x="171" y="133"/>
                </a:cubicBezTo>
                <a:cubicBezTo>
                  <a:pt x="170" y="132"/>
                  <a:pt x="170" y="131"/>
                  <a:pt x="170" y="130"/>
                </a:cubicBezTo>
                <a:cubicBezTo>
                  <a:pt x="172" y="117"/>
                  <a:pt x="172" y="104"/>
                  <a:pt x="170" y="91"/>
                </a:cubicBezTo>
                <a:cubicBezTo>
                  <a:pt x="170" y="90"/>
                  <a:pt x="170" y="89"/>
                  <a:pt x="171" y="88"/>
                </a:cubicBezTo>
                <a:cubicBezTo>
                  <a:pt x="171" y="87"/>
                  <a:pt x="172" y="87"/>
                  <a:pt x="174" y="87"/>
                </a:cubicBezTo>
                <a:cubicBezTo>
                  <a:pt x="204" y="87"/>
                  <a:pt x="204" y="87"/>
                  <a:pt x="204" y="87"/>
                </a:cubicBezTo>
                <a:cubicBezTo>
                  <a:pt x="206" y="87"/>
                  <a:pt x="207" y="88"/>
                  <a:pt x="208" y="90"/>
                </a:cubicBezTo>
                <a:close/>
                <a:moveTo>
                  <a:pt x="200" y="73"/>
                </a:moveTo>
                <a:cubicBezTo>
                  <a:pt x="200" y="74"/>
                  <a:pt x="198" y="75"/>
                  <a:pt x="197" y="75"/>
                </a:cubicBezTo>
                <a:cubicBezTo>
                  <a:pt x="169" y="75"/>
                  <a:pt x="169" y="75"/>
                  <a:pt x="169" y="75"/>
                </a:cubicBezTo>
                <a:cubicBezTo>
                  <a:pt x="168" y="75"/>
                  <a:pt x="166" y="74"/>
                  <a:pt x="165" y="72"/>
                </a:cubicBezTo>
                <a:cubicBezTo>
                  <a:pt x="160" y="54"/>
                  <a:pt x="151" y="38"/>
                  <a:pt x="140" y="24"/>
                </a:cubicBezTo>
                <a:cubicBezTo>
                  <a:pt x="139" y="22"/>
                  <a:pt x="138" y="20"/>
                  <a:pt x="140" y="19"/>
                </a:cubicBezTo>
                <a:cubicBezTo>
                  <a:pt x="141" y="18"/>
                  <a:pt x="142" y="17"/>
                  <a:pt x="144" y="18"/>
                </a:cubicBezTo>
                <a:cubicBezTo>
                  <a:pt x="169" y="26"/>
                  <a:pt x="190" y="45"/>
                  <a:pt x="201" y="69"/>
                </a:cubicBezTo>
                <a:cubicBezTo>
                  <a:pt x="201" y="71"/>
                  <a:pt x="201" y="72"/>
                  <a:pt x="200" y="73"/>
                </a:cubicBezTo>
                <a:close/>
              </a:path>
            </a:pathLst>
          </a:custGeom>
          <a:solidFill>
            <a:srgbClr val="2E6EB7"/>
          </a:solidFill>
          <a:ln w="9525">
            <a:no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42" name="Group 41">
            <a:extLst>
              <a:ext uri="{FF2B5EF4-FFF2-40B4-BE49-F238E27FC236}">
                <a16:creationId xmlns:a16="http://schemas.microsoft.com/office/drawing/2014/main" id="{DF6A1BC9-52EA-43B5-A8AE-E186A562F6C0}"/>
              </a:ext>
            </a:extLst>
          </p:cNvPr>
          <p:cNvGrpSpPr/>
          <p:nvPr/>
        </p:nvGrpSpPr>
        <p:grpSpPr>
          <a:xfrm>
            <a:off x="5012936" y="5026129"/>
            <a:ext cx="3714083" cy="915633"/>
            <a:chOff x="701683" y="2426884"/>
            <a:chExt cx="3714083" cy="915633"/>
          </a:xfrm>
        </p:grpSpPr>
        <p:sp>
          <p:nvSpPr>
            <p:cNvPr id="43" name="Rounded Rectangle 6">
              <a:extLst>
                <a:ext uri="{FF2B5EF4-FFF2-40B4-BE49-F238E27FC236}">
                  <a16:creationId xmlns:a16="http://schemas.microsoft.com/office/drawing/2014/main" id="{1C02B3C7-67B8-4E65-89FE-77F296957306}"/>
                </a:ext>
              </a:extLst>
            </p:cNvPr>
            <p:cNvSpPr/>
            <p:nvPr/>
          </p:nvSpPr>
          <p:spPr bwMode="auto">
            <a:xfrm>
              <a:off x="1073030" y="2525758"/>
              <a:ext cx="3342736" cy="816759"/>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44" name="Oval 43">
              <a:extLst>
                <a:ext uri="{FF2B5EF4-FFF2-40B4-BE49-F238E27FC236}">
                  <a16:creationId xmlns:a16="http://schemas.microsoft.com/office/drawing/2014/main" id="{19ED0033-5787-4FA6-A04A-D17ECB15ECC2}"/>
                </a:ext>
              </a:extLst>
            </p:cNvPr>
            <p:cNvSpPr/>
            <p:nvPr/>
          </p:nvSpPr>
          <p:spPr bwMode="auto">
            <a:xfrm>
              <a:off x="751704" y="2451600"/>
              <a:ext cx="692493" cy="705607"/>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45" name="TextBox 44">
              <a:extLst>
                <a:ext uri="{FF2B5EF4-FFF2-40B4-BE49-F238E27FC236}">
                  <a16:creationId xmlns:a16="http://schemas.microsoft.com/office/drawing/2014/main" id="{D04E3C38-9246-48BC-8FD6-01C667998119}"/>
                </a:ext>
              </a:extLst>
            </p:cNvPr>
            <p:cNvSpPr txBox="1"/>
            <p:nvPr/>
          </p:nvSpPr>
          <p:spPr>
            <a:xfrm>
              <a:off x="1470423" y="2566004"/>
              <a:ext cx="2871657" cy="738664"/>
            </a:xfrm>
            <a:prstGeom prst="rect">
              <a:avLst/>
            </a:prstGeom>
            <a:noFill/>
          </p:spPr>
          <p:txBody>
            <a:bodyPr wrap="square" rtlCol="0">
              <a:spAutoFit/>
            </a:bodyPr>
            <a:lstStyle/>
            <a:p>
              <a:pPr eaLnBrk="0" fontAlgn="base" hangingPunct="0">
                <a:spcBef>
                  <a:spcPct val="0"/>
                </a:spcBef>
                <a:spcAft>
                  <a:spcPct val="0"/>
                </a:spcAft>
              </a:pPr>
              <a:r>
                <a:rPr lang="en-NZ" sz="1400">
                  <a:solidFill>
                    <a:srgbClr val="B6231D"/>
                  </a:solidFill>
                  <a:latin typeface="Arial" panose="020B0604020202020204" pitchFamily="34" charset="0"/>
                  <a:ea typeface="ＭＳ Ｐゴシック" charset="0"/>
                  <a:cs typeface="Arial" panose="020B0604020202020204" pitchFamily="34" charset="0"/>
                </a:rPr>
                <a:t>Education.govt.nz </a:t>
              </a:r>
              <a:r>
                <a:rPr lang="en-NZ" sz="1400" b="1">
                  <a:solidFill>
                    <a:srgbClr val="B6231D"/>
                  </a:solidFill>
                  <a:latin typeface="Arial" panose="020B0604020202020204" pitchFamily="34" charset="0"/>
                  <a:ea typeface="ＭＳ Ｐゴシック" charset="0"/>
                  <a:cs typeface="Arial" panose="020B0604020202020204" pitchFamily="34" charset="0"/>
                </a:rPr>
                <a:t>&gt;</a:t>
              </a:r>
              <a:r>
                <a:rPr lang="en-NZ" sz="1400">
                  <a:solidFill>
                    <a:srgbClr val="B6231D"/>
                  </a:solidFill>
                  <a:latin typeface="Arial" panose="020B0604020202020204" pitchFamily="34" charset="0"/>
                  <a:ea typeface="ＭＳ Ｐゴシック" charset="0"/>
                  <a:cs typeface="Arial" panose="020B0604020202020204" pitchFamily="34" charset="0"/>
                </a:rPr>
                <a:t> search ‘Kaiārahi i te reo pay equity’ </a:t>
              </a:r>
              <a:r>
                <a:rPr lang="en-NZ" sz="1400" b="1">
                  <a:solidFill>
                    <a:srgbClr val="B6231D"/>
                  </a:solidFill>
                  <a:latin typeface="Arial" panose="020B0604020202020204" pitchFamily="34" charset="0"/>
                  <a:ea typeface="ＭＳ Ｐゴシック" charset="0"/>
                  <a:cs typeface="Arial" panose="020B0604020202020204" pitchFamily="34" charset="0"/>
                </a:rPr>
                <a:t>&gt;</a:t>
              </a:r>
              <a:r>
                <a:rPr lang="en-NZ" sz="1400">
                  <a:solidFill>
                    <a:srgbClr val="B6231D"/>
                  </a:solidFill>
                  <a:latin typeface="Arial" panose="020B0604020202020204" pitchFamily="34" charset="0"/>
                  <a:ea typeface="ＭＳ Ｐゴシック" charset="0"/>
                  <a:cs typeface="Arial" panose="020B0604020202020204" pitchFamily="34" charset="0"/>
                </a:rPr>
                <a:t> click first option</a:t>
              </a:r>
            </a:p>
          </p:txBody>
        </p:sp>
        <p:grpSp>
          <p:nvGrpSpPr>
            <p:cNvPr id="46" name="Group 45">
              <a:extLst>
                <a:ext uri="{FF2B5EF4-FFF2-40B4-BE49-F238E27FC236}">
                  <a16:creationId xmlns:a16="http://schemas.microsoft.com/office/drawing/2014/main" id="{7C1E2FD6-13F8-4AD4-8697-6E89CCD45E3E}"/>
                </a:ext>
              </a:extLst>
            </p:cNvPr>
            <p:cNvGrpSpPr>
              <a:grpSpLocks noChangeAspect="1"/>
            </p:cNvGrpSpPr>
            <p:nvPr/>
          </p:nvGrpSpPr>
          <p:grpSpPr bwMode="auto">
            <a:xfrm>
              <a:off x="701683" y="2426884"/>
              <a:ext cx="767652" cy="753779"/>
              <a:chOff x="6518" y="2261"/>
              <a:chExt cx="830" cy="815"/>
            </a:xfrm>
            <a:solidFill>
              <a:srgbClr val="2E6EB7"/>
            </a:solidFill>
          </p:grpSpPr>
          <p:sp>
            <p:nvSpPr>
              <p:cNvPr id="47" name="Freeform 245">
                <a:extLst>
                  <a:ext uri="{FF2B5EF4-FFF2-40B4-BE49-F238E27FC236}">
                    <a16:creationId xmlns:a16="http://schemas.microsoft.com/office/drawing/2014/main" id="{F1371BB9-88C1-4D32-A7FD-904456D2D953}"/>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8" name="Freeform 246">
                <a:extLst>
                  <a:ext uri="{FF2B5EF4-FFF2-40B4-BE49-F238E27FC236}">
                    <a16:creationId xmlns:a16="http://schemas.microsoft.com/office/drawing/2014/main" id="{99DCA320-E143-43EA-97ED-546D626E812B}"/>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9" name="Freeform 247">
                <a:extLst>
                  <a:ext uri="{FF2B5EF4-FFF2-40B4-BE49-F238E27FC236}">
                    <a16:creationId xmlns:a16="http://schemas.microsoft.com/office/drawing/2014/main" id="{56866779-4A65-4C3E-B87E-43A4427E33F1}"/>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60" name="Freeform 228">
            <a:extLst>
              <a:ext uri="{FF2B5EF4-FFF2-40B4-BE49-F238E27FC236}">
                <a16:creationId xmlns:a16="http://schemas.microsoft.com/office/drawing/2014/main" id="{E95BC7FD-3E80-4404-940C-4F66E71DA8A6}"/>
              </a:ext>
            </a:extLst>
          </p:cNvPr>
          <p:cNvSpPr>
            <a:spLocks noEditPoints="1"/>
          </p:cNvSpPr>
          <p:nvPr/>
        </p:nvSpPr>
        <p:spPr bwMode="auto">
          <a:xfrm>
            <a:off x="5191487" y="5198546"/>
            <a:ext cx="434430" cy="435826"/>
          </a:xfrm>
          <a:custGeom>
            <a:avLst/>
            <a:gdLst>
              <a:gd name="T0" fmla="*/ 111 w 221"/>
              <a:gd name="T1" fmla="*/ 221 h 221"/>
              <a:gd name="T2" fmla="*/ 14 w 221"/>
              <a:gd name="T3" fmla="*/ 132 h 221"/>
              <a:gd name="T4" fmla="*/ 18 w 221"/>
              <a:gd name="T5" fmla="*/ 87 h 221"/>
              <a:gd name="T6" fmla="*/ 51 w 221"/>
              <a:gd name="T7" fmla="*/ 91 h 221"/>
              <a:gd name="T8" fmla="*/ 48 w 221"/>
              <a:gd name="T9" fmla="*/ 135 h 221"/>
              <a:gd name="T10" fmla="*/ 82 w 221"/>
              <a:gd name="T11" fmla="*/ 202 h 221"/>
              <a:gd name="T12" fmla="*/ 21 w 221"/>
              <a:gd name="T13" fmla="*/ 152 h 221"/>
              <a:gd name="T14" fmla="*/ 52 w 221"/>
              <a:gd name="T15" fmla="*/ 146 h 221"/>
              <a:gd name="T16" fmla="*/ 82 w 221"/>
              <a:gd name="T17" fmla="*/ 202 h 221"/>
              <a:gd name="T18" fmla="*/ 101 w 221"/>
              <a:gd name="T19" fmla="*/ 200 h 221"/>
              <a:gd name="T20" fmla="*/ 69 w 221"/>
              <a:gd name="T21" fmla="*/ 148 h 221"/>
              <a:gd name="T22" fmla="*/ 83 w 221"/>
              <a:gd name="T23" fmla="*/ 141 h 221"/>
              <a:gd name="T24" fmla="*/ 64 w 221"/>
              <a:gd name="T25" fmla="*/ 131 h 221"/>
              <a:gd name="T26" fmla="*/ 101 w 221"/>
              <a:gd name="T27" fmla="*/ 87 h 221"/>
              <a:gd name="T28" fmla="*/ 102 w 221"/>
              <a:gd name="T29" fmla="*/ 135 h 221"/>
              <a:gd name="T30" fmla="*/ 105 w 221"/>
              <a:gd name="T31" fmla="*/ 150 h 221"/>
              <a:gd name="T32" fmla="*/ 101 w 221"/>
              <a:gd name="T33" fmla="*/ 75 h 221"/>
              <a:gd name="T34" fmla="*/ 69 w 221"/>
              <a:gd name="T35" fmla="*/ 70 h 221"/>
              <a:gd name="T36" fmla="*/ 64 w 221"/>
              <a:gd name="T37" fmla="*/ 54 h 221"/>
              <a:gd name="T38" fmla="*/ 52 w 221"/>
              <a:gd name="T39" fmla="*/ 75 h 221"/>
              <a:gd name="T40" fmla="*/ 21 w 221"/>
              <a:gd name="T41" fmla="*/ 69 h 221"/>
              <a:gd name="T42" fmla="*/ 81 w 221"/>
              <a:gd name="T43" fmla="*/ 24 h 221"/>
              <a:gd name="T44" fmla="*/ 75 w 221"/>
              <a:gd name="T45" fmla="*/ 42 h 221"/>
              <a:gd name="T46" fmla="*/ 102 w 221"/>
              <a:gd name="T47" fmla="*/ 22 h 221"/>
              <a:gd name="T48" fmla="*/ 117 w 221"/>
              <a:gd name="T49" fmla="*/ 26 h 221"/>
              <a:gd name="T50" fmla="*/ 152 w 221"/>
              <a:gd name="T51" fmla="*/ 70 h 221"/>
              <a:gd name="T52" fmla="*/ 121 w 221"/>
              <a:gd name="T53" fmla="*/ 75 h 221"/>
              <a:gd name="T54" fmla="*/ 117 w 221"/>
              <a:gd name="T55" fmla="*/ 91 h 221"/>
              <a:gd name="T56" fmla="*/ 158 w 221"/>
              <a:gd name="T57" fmla="*/ 90 h 221"/>
              <a:gd name="T58" fmla="*/ 121 w 221"/>
              <a:gd name="T59" fmla="*/ 135 h 221"/>
              <a:gd name="T60" fmla="*/ 201 w 221"/>
              <a:gd name="T61" fmla="*/ 152 h 221"/>
              <a:gd name="T62" fmla="*/ 140 w 221"/>
              <a:gd name="T63" fmla="*/ 202 h 221"/>
              <a:gd name="T64" fmla="*/ 149 w 221"/>
              <a:gd name="T65" fmla="*/ 182 h 221"/>
              <a:gd name="T66" fmla="*/ 139 w 221"/>
              <a:gd name="T67" fmla="*/ 179 h 221"/>
              <a:gd name="T68" fmla="*/ 117 w 221"/>
              <a:gd name="T69" fmla="*/ 195 h 221"/>
              <a:gd name="T70" fmla="*/ 149 w 221"/>
              <a:gd name="T71" fmla="*/ 146 h 221"/>
              <a:gd name="T72" fmla="*/ 152 w 221"/>
              <a:gd name="T73" fmla="*/ 153 h 221"/>
              <a:gd name="T74" fmla="*/ 161 w 221"/>
              <a:gd name="T75" fmla="*/ 162 h 221"/>
              <a:gd name="T76" fmla="*/ 197 w 221"/>
              <a:gd name="T77" fmla="*/ 146 h 221"/>
              <a:gd name="T78" fmla="*/ 208 w 221"/>
              <a:gd name="T79" fmla="*/ 90 h 221"/>
              <a:gd name="T80" fmla="*/ 204 w 221"/>
              <a:gd name="T81" fmla="*/ 135 h 221"/>
              <a:gd name="T82" fmla="*/ 170 w 221"/>
              <a:gd name="T83" fmla="*/ 130 h 221"/>
              <a:gd name="T84" fmla="*/ 174 w 221"/>
              <a:gd name="T85" fmla="*/ 87 h 221"/>
              <a:gd name="T86" fmla="*/ 200 w 221"/>
              <a:gd name="T87" fmla="*/ 73 h 221"/>
              <a:gd name="T88" fmla="*/ 165 w 221"/>
              <a:gd name="T89" fmla="*/ 72 h 221"/>
              <a:gd name="T90" fmla="*/ 144 w 221"/>
              <a:gd name="T91" fmla="*/ 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21">
                <a:moveTo>
                  <a:pt x="111" y="0"/>
                </a:moveTo>
                <a:cubicBezTo>
                  <a:pt x="50" y="0"/>
                  <a:pt x="0" y="50"/>
                  <a:pt x="0" y="111"/>
                </a:cubicBezTo>
                <a:cubicBezTo>
                  <a:pt x="0" y="172"/>
                  <a:pt x="50" y="221"/>
                  <a:pt x="111" y="221"/>
                </a:cubicBezTo>
                <a:cubicBezTo>
                  <a:pt x="172" y="221"/>
                  <a:pt x="221" y="172"/>
                  <a:pt x="221" y="111"/>
                </a:cubicBezTo>
                <a:cubicBezTo>
                  <a:pt x="221" y="50"/>
                  <a:pt x="172" y="0"/>
                  <a:pt x="111" y="0"/>
                </a:cubicBezTo>
                <a:close/>
                <a:moveTo>
                  <a:pt x="14" y="132"/>
                </a:moveTo>
                <a:cubicBezTo>
                  <a:pt x="13" y="125"/>
                  <a:pt x="12" y="118"/>
                  <a:pt x="12" y="111"/>
                </a:cubicBezTo>
                <a:cubicBezTo>
                  <a:pt x="12" y="104"/>
                  <a:pt x="13" y="97"/>
                  <a:pt x="14" y="90"/>
                </a:cubicBezTo>
                <a:cubicBezTo>
                  <a:pt x="14" y="88"/>
                  <a:pt x="16" y="87"/>
                  <a:pt x="18" y="87"/>
                </a:cubicBezTo>
                <a:cubicBezTo>
                  <a:pt x="47" y="87"/>
                  <a:pt x="47" y="87"/>
                  <a:pt x="47" y="87"/>
                </a:cubicBezTo>
                <a:cubicBezTo>
                  <a:pt x="49" y="87"/>
                  <a:pt x="50" y="87"/>
                  <a:pt x="51" y="88"/>
                </a:cubicBezTo>
                <a:cubicBezTo>
                  <a:pt x="51" y="89"/>
                  <a:pt x="52" y="90"/>
                  <a:pt x="51" y="91"/>
                </a:cubicBezTo>
                <a:cubicBezTo>
                  <a:pt x="50" y="104"/>
                  <a:pt x="50" y="117"/>
                  <a:pt x="52" y="130"/>
                </a:cubicBezTo>
                <a:cubicBezTo>
                  <a:pt x="52" y="131"/>
                  <a:pt x="51" y="132"/>
                  <a:pt x="51" y="133"/>
                </a:cubicBezTo>
                <a:cubicBezTo>
                  <a:pt x="50" y="134"/>
                  <a:pt x="49" y="135"/>
                  <a:pt x="48" y="135"/>
                </a:cubicBezTo>
                <a:cubicBezTo>
                  <a:pt x="18" y="135"/>
                  <a:pt x="18" y="135"/>
                  <a:pt x="18" y="135"/>
                </a:cubicBezTo>
                <a:cubicBezTo>
                  <a:pt x="16" y="135"/>
                  <a:pt x="14" y="133"/>
                  <a:pt x="14" y="132"/>
                </a:cubicBezTo>
                <a:close/>
                <a:moveTo>
                  <a:pt x="82" y="202"/>
                </a:moveTo>
                <a:cubicBezTo>
                  <a:pt x="81" y="203"/>
                  <a:pt x="80" y="204"/>
                  <a:pt x="78" y="204"/>
                </a:cubicBezTo>
                <a:cubicBezTo>
                  <a:pt x="78" y="204"/>
                  <a:pt x="78" y="204"/>
                  <a:pt x="77" y="204"/>
                </a:cubicBezTo>
                <a:cubicBezTo>
                  <a:pt x="52" y="195"/>
                  <a:pt x="32" y="176"/>
                  <a:pt x="21" y="152"/>
                </a:cubicBezTo>
                <a:cubicBezTo>
                  <a:pt x="20" y="151"/>
                  <a:pt x="20" y="149"/>
                  <a:pt x="21" y="148"/>
                </a:cubicBezTo>
                <a:cubicBezTo>
                  <a:pt x="22" y="147"/>
                  <a:pt x="23" y="146"/>
                  <a:pt x="25" y="146"/>
                </a:cubicBezTo>
                <a:cubicBezTo>
                  <a:pt x="52" y="146"/>
                  <a:pt x="52" y="146"/>
                  <a:pt x="52" y="146"/>
                </a:cubicBezTo>
                <a:cubicBezTo>
                  <a:pt x="54" y="146"/>
                  <a:pt x="55" y="148"/>
                  <a:pt x="56" y="149"/>
                </a:cubicBezTo>
                <a:cubicBezTo>
                  <a:pt x="61" y="167"/>
                  <a:pt x="70" y="183"/>
                  <a:pt x="82" y="197"/>
                </a:cubicBezTo>
                <a:cubicBezTo>
                  <a:pt x="83" y="199"/>
                  <a:pt x="83" y="201"/>
                  <a:pt x="82" y="202"/>
                </a:cubicBezTo>
                <a:close/>
                <a:moveTo>
                  <a:pt x="105" y="196"/>
                </a:moveTo>
                <a:cubicBezTo>
                  <a:pt x="105" y="197"/>
                  <a:pt x="104" y="199"/>
                  <a:pt x="102" y="199"/>
                </a:cubicBezTo>
                <a:cubicBezTo>
                  <a:pt x="102" y="199"/>
                  <a:pt x="101" y="200"/>
                  <a:pt x="101" y="200"/>
                </a:cubicBezTo>
                <a:cubicBezTo>
                  <a:pt x="100" y="200"/>
                  <a:pt x="99" y="199"/>
                  <a:pt x="98" y="198"/>
                </a:cubicBezTo>
                <a:cubicBezTo>
                  <a:pt x="85" y="185"/>
                  <a:pt x="75" y="169"/>
                  <a:pt x="69" y="152"/>
                </a:cubicBezTo>
                <a:cubicBezTo>
                  <a:pt x="68" y="150"/>
                  <a:pt x="69" y="149"/>
                  <a:pt x="69" y="148"/>
                </a:cubicBezTo>
                <a:cubicBezTo>
                  <a:pt x="70" y="147"/>
                  <a:pt x="71" y="146"/>
                  <a:pt x="73" y="146"/>
                </a:cubicBezTo>
                <a:cubicBezTo>
                  <a:pt x="77" y="146"/>
                  <a:pt x="77" y="146"/>
                  <a:pt x="77" y="146"/>
                </a:cubicBezTo>
                <a:cubicBezTo>
                  <a:pt x="80" y="146"/>
                  <a:pt x="83" y="144"/>
                  <a:pt x="83" y="141"/>
                </a:cubicBezTo>
                <a:cubicBezTo>
                  <a:pt x="83" y="137"/>
                  <a:pt x="80" y="135"/>
                  <a:pt x="77" y="135"/>
                </a:cubicBezTo>
                <a:cubicBezTo>
                  <a:pt x="68" y="135"/>
                  <a:pt x="68" y="135"/>
                  <a:pt x="68" y="135"/>
                </a:cubicBezTo>
                <a:cubicBezTo>
                  <a:pt x="66" y="135"/>
                  <a:pt x="64" y="133"/>
                  <a:pt x="64" y="131"/>
                </a:cubicBezTo>
                <a:cubicBezTo>
                  <a:pt x="61" y="118"/>
                  <a:pt x="61" y="104"/>
                  <a:pt x="63" y="90"/>
                </a:cubicBezTo>
                <a:cubicBezTo>
                  <a:pt x="64" y="88"/>
                  <a:pt x="65" y="87"/>
                  <a:pt x="67" y="87"/>
                </a:cubicBezTo>
                <a:cubicBezTo>
                  <a:pt x="101" y="87"/>
                  <a:pt x="101" y="87"/>
                  <a:pt x="101" y="87"/>
                </a:cubicBezTo>
                <a:cubicBezTo>
                  <a:pt x="103" y="87"/>
                  <a:pt x="105" y="88"/>
                  <a:pt x="105" y="91"/>
                </a:cubicBezTo>
                <a:cubicBezTo>
                  <a:pt x="105" y="131"/>
                  <a:pt x="105" y="131"/>
                  <a:pt x="105" y="131"/>
                </a:cubicBezTo>
                <a:cubicBezTo>
                  <a:pt x="105" y="133"/>
                  <a:pt x="104" y="135"/>
                  <a:pt x="102" y="135"/>
                </a:cubicBezTo>
                <a:cubicBezTo>
                  <a:pt x="99" y="135"/>
                  <a:pt x="97" y="138"/>
                  <a:pt x="97" y="141"/>
                </a:cubicBezTo>
                <a:cubicBezTo>
                  <a:pt x="97" y="143"/>
                  <a:pt x="99" y="146"/>
                  <a:pt x="102" y="146"/>
                </a:cubicBezTo>
                <a:cubicBezTo>
                  <a:pt x="104" y="147"/>
                  <a:pt x="105" y="148"/>
                  <a:pt x="105" y="150"/>
                </a:cubicBezTo>
                <a:lnTo>
                  <a:pt x="105" y="196"/>
                </a:lnTo>
                <a:close/>
                <a:moveTo>
                  <a:pt x="105" y="71"/>
                </a:moveTo>
                <a:cubicBezTo>
                  <a:pt x="105" y="73"/>
                  <a:pt x="103" y="75"/>
                  <a:pt x="101" y="75"/>
                </a:cubicBezTo>
                <a:cubicBezTo>
                  <a:pt x="73" y="75"/>
                  <a:pt x="73" y="75"/>
                  <a:pt x="73" y="75"/>
                </a:cubicBezTo>
                <a:cubicBezTo>
                  <a:pt x="71" y="75"/>
                  <a:pt x="70" y="74"/>
                  <a:pt x="69" y="73"/>
                </a:cubicBezTo>
                <a:cubicBezTo>
                  <a:pt x="68" y="72"/>
                  <a:pt x="68" y="71"/>
                  <a:pt x="69" y="70"/>
                </a:cubicBezTo>
                <a:cubicBezTo>
                  <a:pt x="70" y="67"/>
                  <a:pt x="71" y="65"/>
                  <a:pt x="72" y="62"/>
                </a:cubicBezTo>
                <a:cubicBezTo>
                  <a:pt x="73" y="59"/>
                  <a:pt x="72" y="55"/>
                  <a:pt x="69" y="54"/>
                </a:cubicBezTo>
                <a:cubicBezTo>
                  <a:pt x="67" y="54"/>
                  <a:pt x="66" y="54"/>
                  <a:pt x="64" y="54"/>
                </a:cubicBezTo>
                <a:cubicBezTo>
                  <a:pt x="63" y="55"/>
                  <a:pt x="62" y="56"/>
                  <a:pt x="61" y="57"/>
                </a:cubicBezTo>
                <a:cubicBezTo>
                  <a:pt x="59" y="62"/>
                  <a:pt x="57" y="66"/>
                  <a:pt x="56" y="72"/>
                </a:cubicBezTo>
                <a:cubicBezTo>
                  <a:pt x="55" y="74"/>
                  <a:pt x="54" y="75"/>
                  <a:pt x="52" y="75"/>
                </a:cubicBezTo>
                <a:cubicBezTo>
                  <a:pt x="25" y="75"/>
                  <a:pt x="25" y="75"/>
                  <a:pt x="25" y="75"/>
                </a:cubicBezTo>
                <a:cubicBezTo>
                  <a:pt x="23" y="75"/>
                  <a:pt x="22" y="74"/>
                  <a:pt x="21" y="73"/>
                </a:cubicBezTo>
                <a:cubicBezTo>
                  <a:pt x="20" y="72"/>
                  <a:pt x="20" y="71"/>
                  <a:pt x="21" y="69"/>
                </a:cubicBezTo>
                <a:cubicBezTo>
                  <a:pt x="32" y="46"/>
                  <a:pt x="52" y="27"/>
                  <a:pt x="77" y="18"/>
                </a:cubicBezTo>
                <a:cubicBezTo>
                  <a:pt x="79" y="17"/>
                  <a:pt x="80" y="18"/>
                  <a:pt x="82" y="19"/>
                </a:cubicBezTo>
                <a:cubicBezTo>
                  <a:pt x="83" y="21"/>
                  <a:pt x="82" y="23"/>
                  <a:pt x="81" y="24"/>
                </a:cubicBezTo>
                <a:cubicBezTo>
                  <a:pt x="78" y="28"/>
                  <a:pt x="76" y="31"/>
                  <a:pt x="74" y="34"/>
                </a:cubicBezTo>
                <a:cubicBezTo>
                  <a:pt x="73" y="35"/>
                  <a:pt x="73" y="37"/>
                  <a:pt x="73" y="38"/>
                </a:cubicBezTo>
                <a:cubicBezTo>
                  <a:pt x="73" y="40"/>
                  <a:pt x="74" y="41"/>
                  <a:pt x="75" y="42"/>
                </a:cubicBezTo>
                <a:cubicBezTo>
                  <a:pt x="78" y="44"/>
                  <a:pt x="82" y="43"/>
                  <a:pt x="83" y="40"/>
                </a:cubicBezTo>
                <a:cubicBezTo>
                  <a:pt x="88" y="34"/>
                  <a:pt x="93" y="29"/>
                  <a:pt x="98" y="23"/>
                </a:cubicBezTo>
                <a:cubicBezTo>
                  <a:pt x="99" y="22"/>
                  <a:pt x="101" y="21"/>
                  <a:pt x="102" y="22"/>
                </a:cubicBezTo>
                <a:cubicBezTo>
                  <a:pt x="104" y="23"/>
                  <a:pt x="105" y="24"/>
                  <a:pt x="105" y="26"/>
                </a:cubicBezTo>
                <a:lnTo>
                  <a:pt x="105" y="71"/>
                </a:lnTo>
                <a:close/>
                <a:moveTo>
                  <a:pt x="117" y="26"/>
                </a:moveTo>
                <a:cubicBezTo>
                  <a:pt x="117" y="24"/>
                  <a:pt x="118" y="23"/>
                  <a:pt x="119" y="22"/>
                </a:cubicBezTo>
                <a:cubicBezTo>
                  <a:pt x="121" y="22"/>
                  <a:pt x="122" y="22"/>
                  <a:pt x="123" y="23"/>
                </a:cubicBezTo>
                <a:cubicBezTo>
                  <a:pt x="137" y="37"/>
                  <a:pt x="146" y="52"/>
                  <a:pt x="152" y="70"/>
                </a:cubicBezTo>
                <a:cubicBezTo>
                  <a:pt x="153" y="71"/>
                  <a:pt x="153" y="72"/>
                  <a:pt x="152" y="73"/>
                </a:cubicBezTo>
                <a:cubicBezTo>
                  <a:pt x="151" y="74"/>
                  <a:pt x="150" y="75"/>
                  <a:pt x="149" y="75"/>
                </a:cubicBezTo>
                <a:cubicBezTo>
                  <a:pt x="121" y="75"/>
                  <a:pt x="121" y="75"/>
                  <a:pt x="121" y="75"/>
                </a:cubicBezTo>
                <a:cubicBezTo>
                  <a:pt x="118" y="75"/>
                  <a:pt x="117" y="73"/>
                  <a:pt x="117" y="71"/>
                </a:cubicBezTo>
                <a:lnTo>
                  <a:pt x="117" y="26"/>
                </a:lnTo>
                <a:close/>
                <a:moveTo>
                  <a:pt x="117" y="91"/>
                </a:moveTo>
                <a:cubicBezTo>
                  <a:pt x="117" y="88"/>
                  <a:pt x="118" y="87"/>
                  <a:pt x="121" y="87"/>
                </a:cubicBezTo>
                <a:cubicBezTo>
                  <a:pt x="154" y="87"/>
                  <a:pt x="154" y="87"/>
                  <a:pt x="154" y="87"/>
                </a:cubicBezTo>
                <a:cubicBezTo>
                  <a:pt x="156" y="87"/>
                  <a:pt x="157" y="88"/>
                  <a:pt x="158" y="90"/>
                </a:cubicBezTo>
                <a:cubicBezTo>
                  <a:pt x="160" y="104"/>
                  <a:pt x="160" y="118"/>
                  <a:pt x="158" y="131"/>
                </a:cubicBezTo>
                <a:cubicBezTo>
                  <a:pt x="157" y="133"/>
                  <a:pt x="156" y="135"/>
                  <a:pt x="154" y="135"/>
                </a:cubicBezTo>
                <a:cubicBezTo>
                  <a:pt x="121" y="135"/>
                  <a:pt x="121" y="135"/>
                  <a:pt x="121" y="135"/>
                </a:cubicBezTo>
                <a:cubicBezTo>
                  <a:pt x="118" y="135"/>
                  <a:pt x="117" y="133"/>
                  <a:pt x="117" y="131"/>
                </a:cubicBezTo>
                <a:lnTo>
                  <a:pt x="117" y="91"/>
                </a:lnTo>
                <a:close/>
                <a:moveTo>
                  <a:pt x="201" y="152"/>
                </a:moveTo>
                <a:cubicBezTo>
                  <a:pt x="190" y="176"/>
                  <a:pt x="169" y="195"/>
                  <a:pt x="144" y="204"/>
                </a:cubicBezTo>
                <a:cubicBezTo>
                  <a:pt x="144" y="204"/>
                  <a:pt x="143" y="204"/>
                  <a:pt x="143" y="204"/>
                </a:cubicBezTo>
                <a:cubicBezTo>
                  <a:pt x="142" y="204"/>
                  <a:pt x="140" y="203"/>
                  <a:pt x="140" y="202"/>
                </a:cubicBezTo>
                <a:cubicBezTo>
                  <a:pt x="139" y="201"/>
                  <a:pt x="139" y="199"/>
                  <a:pt x="140" y="197"/>
                </a:cubicBezTo>
                <a:cubicBezTo>
                  <a:pt x="143" y="193"/>
                  <a:pt x="146" y="190"/>
                  <a:pt x="149" y="186"/>
                </a:cubicBezTo>
                <a:cubicBezTo>
                  <a:pt x="149" y="185"/>
                  <a:pt x="150" y="183"/>
                  <a:pt x="149" y="182"/>
                </a:cubicBezTo>
                <a:cubicBezTo>
                  <a:pt x="149" y="180"/>
                  <a:pt x="148" y="179"/>
                  <a:pt x="147" y="178"/>
                </a:cubicBezTo>
                <a:cubicBezTo>
                  <a:pt x="146" y="177"/>
                  <a:pt x="144" y="177"/>
                  <a:pt x="143" y="177"/>
                </a:cubicBezTo>
                <a:cubicBezTo>
                  <a:pt x="141" y="177"/>
                  <a:pt x="140" y="178"/>
                  <a:pt x="139" y="179"/>
                </a:cubicBezTo>
                <a:cubicBezTo>
                  <a:pt x="135" y="186"/>
                  <a:pt x="129" y="192"/>
                  <a:pt x="123" y="198"/>
                </a:cubicBezTo>
                <a:cubicBezTo>
                  <a:pt x="122" y="199"/>
                  <a:pt x="121" y="200"/>
                  <a:pt x="119" y="199"/>
                </a:cubicBezTo>
                <a:cubicBezTo>
                  <a:pt x="118" y="198"/>
                  <a:pt x="117" y="197"/>
                  <a:pt x="117" y="195"/>
                </a:cubicBezTo>
                <a:cubicBezTo>
                  <a:pt x="117" y="150"/>
                  <a:pt x="117" y="150"/>
                  <a:pt x="117" y="150"/>
                </a:cubicBezTo>
                <a:cubicBezTo>
                  <a:pt x="117" y="148"/>
                  <a:pt x="118" y="146"/>
                  <a:pt x="121" y="146"/>
                </a:cubicBezTo>
                <a:cubicBezTo>
                  <a:pt x="149" y="146"/>
                  <a:pt x="149" y="146"/>
                  <a:pt x="149" y="146"/>
                </a:cubicBezTo>
                <a:cubicBezTo>
                  <a:pt x="150" y="146"/>
                  <a:pt x="151" y="147"/>
                  <a:pt x="152" y="148"/>
                </a:cubicBezTo>
                <a:cubicBezTo>
                  <a:pt x="153" y="149"/>
                  <a:pt x="153" y="150"/>
                  <a:pt x="153" y="152"/>
                </a:cubicBezTo>
                <a:cubicBezTo>
                  <a:pt x="152" y="153"/>
                  <a:pt x="152" y="153"/>
                  <a:pt x="152" y="153"/>
                </a:cubicBezTo>
                <a:cubicBezTo>
                  <a:pt x="152" y="155"/>
                  <a:pt x="151" y="156"/>
                  <a:pt x="150" y="158"/>
                </a:cubicBezTo>
                <a:cubicBezTo>
                  <a:pt x="149" y="161"/>
                  <a:pt x="150" y="164"/>
                  <a:pt x="153" y="166"/>
                </a:cubicBezTo>
                <a:cubicBezTo>
                  <a:pt x="156" y="167"/>
                  <a:pt x="160" y="165"/>
                  <a:pt x="161" y="162"/>
                </a:cubicBezTo>
                <a:cubicBezTo>
                  <a:pt x="163" y="159"/>
                  <a:pt x="164" y="154"/>
                  <a:pt x="166" y="149"/>
                </a:cubicBezTo>
                <a:cubicBezTo>
                  <a:pt x="166" y="148"/>
                  <a:pt x="168" y="146"/>
                  <a:pt x="169" y="146"/>
                </a:cubicBezTo>
                <a:cubicBezTo>
                  <a:pt x="197" y="146"/>
                  <a:pt x="197" y="146"/>
                  <a:pt x="197" y="146"/>
                </a:cubicBezTo>
                <a:cubicBezTo>
                  <a:pt x="198" y="146"/>
                  <a:pt x="200" y="147"/>
                  <a:pt x="200" y="148"/>
                </a:cubicBezTo>
                <a:cubicBezTo>
                  <a:pt x="201" y="149"/>
                  <a:pt x="201" y="151"/>
                  <a:pt x="201" y="152"/>
                </a:cubicBezTo>
                <a:close/>
                <a:moveTo>
                  <a:pt x="208" y="90"/>
                </a:moveTo>
                <a:cubicBezTo>
                  <a:pt x="209" y="97"/>
                  <a:pt x="210" y="104"/>
                  <a:pt x="210" y="111"/>
                </a:cubicBezTo>
                <a:cubicBezTo>
                  <a:pt x="210" y="118"/>
                  <a:pt x="209" y="125"/>
                  <a:pt x="208" y="132"/>
                </a:cubicBezTo>
                <a:cubicBezTo>
                  <a:pt x="207" y="133"/>
                  <a:pt x="206" y="135"/>
                  <a:pt x="204" y="135"/>
                </a:cubicBezTo>
                <a:cubicBezTo>
                  <a:pt x="174" y="135"/>
                  <a:pt x="174" y="135"/>
                  <a:pt x="174" y="135"/>
                </a:cubicBezTo>
                <a:cubicBezTo>
                  <a:pt x="173" y="135"/>
                  <a:pt x="172" y="134"/>
                  <a:pt x="171" y="133"/>
                </a:cubicBezTo>
                <a:cubicBezTo>
                  <a:pt x="170" y="132"/>
                  <a:pt x="170" y="131"/>
                  <a:pt x="170" y="130"/>
                </a:cubicBezTo>
                <a:cubicBezTo>
                  <a:pt x="172" y="117"/>
                  <a:pt x="172" y="104"/>
                  <a:pt x="170" y="91"/>
                </a:cubicBezTo>
                <a:cubicBezTo>
                  <a:pt x="170" y="90"/>
                  <a:pt x="170" y="89"/>
                  <a:pt x="171" y="88"/>
                </a:cubicBezTo>
                <a:cubicBezTo>
                  <a:pt x="171" y="87"/>
                  <a:pt x="172" y="87"/>
                  <a:pt x="174" y="87"/>
                </a:cubicBezTo>
                <a:cubicBezTo>
                  <a:pt x="204" y="87"/>
                  <a:pt x="204" y="87"/>
                  <a:pt x="204" y="87"/>
                </a:cubicBezTo>
                <a:cubicBezTo>
                  <a:pt x="206" y="87"/>
                  <a:pt x="207" y="88"/>
                  <a:pt x="208" y="90"/>
                </a:cubicBezTo>
                <a:close/>
                <a:moveTo>
                  <a:pt x="200" y="73"/>
                </a:moveTo>
                <a:cubicBezTo>
                  <a:pt x="200" y="74"/>
                  <a:pt x="198" y="75"/>
                  <a:pt x="197" y="75"/>
                </a:cubicBezTo>
                <a:cubicBezTo>
                  <a:pt x="169" y="75"/>
                  <a:pt x="169" y="75"/>
                  <a:pt x="169" y="75"/>
                </a:cubicBezTo>
                <a:cubicBezTo>
                  <a:pt x="168" y="75"/>
                  <a:pt x="166" y="74"/>
                  <a:pt x="165" y="72"/>
                </a:cubicBezTo>
                <a:cubicBezTo>
                  <a:pt x="160" y="54"/>
                  <a:pt x="151" y="38"/>
                  <a:pt x="140" y="24"/>
                </a:cubicBezTo>
                <a:cubicBezTo>
                  <a:pt x="139" y="22"/>
                  <a:pt x="138" y="20"/>
                  <a:pt x="140" y="19"/>
                </a:cubicBezTo>
                <a:cubicBezTo>
                  <a:pt x="141" y="18"/>
                  <a:pt x="142" y="17"/>
                  <a:pt x="144" y="18"/>
                </a:cubicBezTo>
                <a:cubicBezTo>
                  <a:pt x="169" y="26"/>
                  <a:pt x="190" y="45"/>
                  <a:pt x="201" y="69"/>
                </a:cubicBezTo>
                <a:cubicBezTo>
                  <a:pt x="201" y="71"/>
                  <a:pt x="201" y="72"/>
                  <a:pt x="200" y="73"/>
                </a:cubicBezTo>
                <a:close/>
              </a:path>
            </a:pathLst>
          </a:custGeom>
          <a:solidFill>
            <a:srgbClr val="B6231D"/>
          </a:solidFill>
          <a:ln w="9525">
            <a:noFill/>
            <a:round/>
            <a:headEnd/>
            <a:tailEnd/>
          </a:ln>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00372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684" y="904014"/>
            <a:ext cx="7786115" cy="733495"/>
          </a:xfrm>
        </p:spPr>
        <p:txBody>
          <a:bodyPr>
            <a:normAutofit/>
          </a:bodyPr>
          <a:lstStyle/>
          <a:p>
            <a:r>
              <a:rPr lang="en-NZ" sz="3200"/>
              <a:t>Karakia </a:t>
            </a:r>
            <a:r>
              <a:rPr lang="en-NZ" sz="3200" err="1"/>
              <a:t>whakamutunga</a:t>
            </a:r>
            <a:endParaRPr lang="en-NZ" sz="320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23</a:t>
            </a:fld>
            <a:endParaRPr lang="en-NZ"/>
          </a:p>
        </p:txBody>
      </p:sp>
      <p:sp>
        <p:nvSpPr>
          <p:cNvPr id="13" name="Content Placeholder 3">
            <a:extLst>
              <a:ext uri="{FF2B5EF4-FFF2-40B4-BE49-F238E27FC236}">
                <a16:creationId xmlns:a16="http://schemas.microsoft.com/office/drawing/2014/main" id="{01D9C4AC-0FE3-4698-8E21-F68EE7054401}"/>
              </a:ext>
            </a:extLst>
          </p:cNvPr>
          <p:cNvSpPr txBox="1">
            <a:spLocks/>
          </p:cNvSpPr>
          <p:nvPr/>
        </p:nvSpPr>
        <p:spPr>
          <a:xfrm>
            <a:off x="875683" y="1704553"/>
            <a:ext cx="3885471" cy="4493836"/>
          </a:xfrm>
          <a:prstGeom prst="rect">
            <a:avLst/>
          </a:prstGeom>
        </p:spPr>
        <p:txBody>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a:t>Tēnā </a:t>
            </a:r>
            <a:r>
              <a:rPr lang="en-NZ" b="1" err="1"/>
              <a:t>anō</a:t>
            </a:r>
            <a:r>
              <a:rPr lang="en-NZ" b="1"/>
              <a:t> tatou</a:t>
            </a:r>
          </a:p>
          <a:p>
            <a:pPr marL="0" indent="0">
              <a:buNone/>
            </a:pPr>
            <a:r>
              <a:rPr lang="en-NZ" b="1" err="1"/>
              <a:t>Tēnei</a:t>
            </a:r>
            <a:r>
              <a:rPr lang="en-NZ" b="1"/>
              <a:t> au ka mihi atu</a:t>
            </a:r>
          </a:p>
          <a:p>
            <a:pPr marL="0" indent="0">
              <a:buNone/>
            </a:pPr>
            <a:r>
              <a:rPr lang="en-NZ" b="1" err="1"/>
              <a:t>Mō</a:t>
            </a:r>
            <a:r>
              <a:rPr lang="en-NZ" b="1"/>
              <a:t> te pai o </a:t>
            </a:r>
            <a:r>
              <a:rPr lang="en-NZ" b="1" err="1"/>
              <a:t>tā</a:t>
            </a:r>
            <a:r>
              <a:rPr lang="en-NZ" b="1"/>
              <a:t> </a:t>
            </a:r>
            <a:r>
              <a:rPr lang="en-NZ" b="1" err="1"/>
              <a:t>tātou</a:t>
            </a:r>
            <a:r>
              <a:rPr lang="en-NZ" b="1"/>
              <a:t> </a:t>
            </a:r>
            <a:r>
              <a:rPr lang="en-NZ" b="1" err="1"/>
              <a:t>noho</a:t>
            </a:r>
            <a:r>
              <a:rPr lang="en-NZ" b="1"/>
              <a:t> </a:t>
            </a:r>
            <a:r>
              <a:rPr lang="en-NZ" b="1" err="1"/>
              <a:t>tahi</a:t>
            </a:r>
            <a:endParaRPr lang="en-NZ" b="1"/>
          </a:p>
          <a:p>
            <a:pPr marL="0" indent="0">
              <a:buNone/>
            </a:pPr>
            <a:r>
              <a:rPr lang="en-NZ" b="1"/>
              <a:t>Me te </a:t>
            </a:r>
            <a:r>
              <a:rPr lang="en-NZ" b="1" err="1"/>
              <a:t>ātaahua</a:t>
            </a:r>
            <a:r>
              <a:rPr lang="en-NZ" b="1"/>
              <a:t> o </a:t>
            </a:r>
            <a:r>
              <a:rPr lang="en-NZ" b="1" err="1"/>
              <a:t>ngā</a:t>
            </a:r>
            <a:r>
              <a:rPr lang="en-NZ" b="1"/>
              <a:t> </a:t>
            </a:r>
            <a:r>
              <a:rPr lang="en-NZ" b="1" err="1"/>
              <a:t>kōrero</a:t>
            </a:r>
            <a:endParaRPr lang="en-NZ" b="1"/>
          </a:p>
          <a:p>
            <a:pPr marL="0" indent="0">
              <a:buNone/>
            </a:pPr>
            <a:r>
              <a:rPr lang="en-NZ" b="1" err="1"/>
              <a:t>Nō</a:t>
            </a:r>
            <a:r>
              <a:rPr lang="en-NZ" b="1"/>
              <a:t> </a:t>
            </a:r>
            <a:r>
              <a:rPr lang="en-NZ" b="1" err="1"/>
              <a:t>reira</a:t>
            </a:r>
            <a:r>
              <a:rPr lang="en-NZ" b="1"/>
              <a:t> e </a:t>
            </a:r>
            <a:r>
              <a:rPr lang="en-NZ" b="1" err="1"/>
              <a:t>aku</a:t>
            </a:r>
            <a:r>
              <a:rPr lang="en-NZ" b="1"/>
              <a:t> </a:t>
            </a:r>
            <a:r>
              <a:rPr lang="en-NZ" b="1" err="1"/>
              <a:t>rangatira</a:t>
            </a:r>
            <a:endParaRPr lang="en-NZ" b="1"/>
          </a:p>
          <a:p>
            <a:pPr marL="0" indent="0">
              <a:buNone/>
            </a:pPr>
            <a:r>
              <a:rPr lang="en-NZ" b="1" err="1"/>
              <a:t>Hoki</a:t>
            </a:r>
            <a:r>
              <a:rPr lang="en-NZ" b="1"/>
              <a:t> pai atu ki ō koutou tari </a:t>
            </a:r>
          </a:p>
          <a:p>
            <a:pPr marL="0" indent="0">
              <a:buNone/>
            </a:pPr>
            <a:r>
              <a:rPr lang="en-NZ" b="1"/>
              <a:t>Ki ō koutou </a:t>
            </a:r>
            <a:r>
              <a:rPr lang="en-NZ" b="1" err="1"/>
              <a:t>kāinga</a:t>
            </a:r>
            <a:r>
              <a:rPr lang="en-NZ" b="1"/>
              <a:t> </a:t>
            </a:r>
          </a:p>
          <a:p>
            <a:pPr marL="0" indent="0">
              <a:buNone/>
            </a:pPr>
            <a:r>
              <a:rPr lang="en-NZ" b="1"/>
              <a:t>Ki ō koutou </a:t>
            </a:r>
            <a:r>
              <a:rPr lang="en-NZ" b="1" err="1"/>
              <a:t>whānau</a:t>
            </a:r>
            <a:endParaRPr lang="en-NZ" b="1"/>
          </a:p>
          <a:p>
            <a:pPr marL="0" indent="0">
              <a:buNone/>
            </a:pPr>
            <a:r>
              <a:rPr lang="en-NZ" b="1" err="1"/>
              <a:t>Kāti</a:t>
            </a:r>
            <a:r>
              <a:rPr lang="en-NZ" b="1"/>
              <a:t> </a:t>
            </a:r>
            <a:r>
              <a:rPr lang="en-NZ" b="1" err="1"/>
              <a:t>rā</a:t>
            </a:r>
            <a:r>
              <a:rPr lang="en-NZ" b="1"/>
              <a:t> </a:t>
            </a:r>
            <a:r>
              <a:rPr lang="en-NZ" b="1" err="1"/>
              <a:t>tēnā</a:t>
            </a:r>
            <a:r>
              <a:rPr lang="en-NZ" b="1"/>
              <a:t> koutou </a:t>
            </a:r>
            <a:r>
              <a:rPr lang="en-NZ" b="1" err="1"/>
              <a:t>tēnā</a:t>
            </a:r>
            <a:r>
              <a:rPr lang="en-NZ" b="1"/>
              <a:t> koutou </a:t>
            </a:r>
            <a:r>
              <a:rPr lang="en-NZ" b="1" err="1"/>
              <a:t>tēnā</a:t>
            </a:r>
            <a:r>
              <a:rPr lang="en-NZ" b="1"/>
              <a:t> koutou </a:t>
            </a:r>
            <a:r>
              <a:rPr lang="en-NZ" b="1" err="1"/>
              <a:t>katoa</a:t>
            </a:r>
            <a:endParaRPr lang="en-NZ" b="1"/>
          </a:p>
        </p:txBody>
      </p:sp>
      <p:sp>
        <p:nvSpPr>
          <p:cNvPr id="5" name="TextBox 4">
            <a:extLst>
              <a:ext uri="{FF2B5EF4-FFF2-40B4-BE49-F238E27FC236}">
                <a16:creationId xmlns:a16="http://schemas.microsoft.com/office/drawing/2014/main" id="{66DFC1F5-1BCB-4148-A44F-2E55335E28E8}"/>
              </a:ext>
            </a:extLst>
          </p:cNvPr>
          <p:cNvSpPr txBox="1"/>
          <p:nvPr/>
        </p:nvSpPr>
        <p:spPr>
          <a:xfrm>
            <a:off x="5011363" y="1648882"/>
            <a:ext cx="3234087" cy="4196020"/>
          </a:xfrm>
          <a:prstGeom prst="rect">
            <a:avLst/>
          </a:prstGeom>
          <a:noFill/>
        </p:spPr>
        <p:txBody>
          <a:bodyPr wrap="square" rtlCol="0">
            <a:spAutoFit/>
          </a:bodyPr>
          <a:lstStyle/>
          <a:p>
            <a:pPr>
              <a:lnSpc>
                <a:spcPct val="150000"/>
              </a:lnSpc>
            </a:pPr>
            <a:r>
              <a:rPr lang="en-NZ">
                <a:latin typeface="Arial" panose="020B0604020202020204" pitchFamily="34" charset="0"/>
                <a:cs typeface="Arial" panose="020B0604020202020204" pitchFamily="34" charset="0"/>
              </a:rPr>
              <a:t>I greet you all. </a:t>
            </a:r>
          </a:p>
          <a:p>
            <a:pPr>
              <a:lnSpc>
                <a:spcPct val="150000"/>
              </a:lnSpc>
            </a:pPr>
            <a:r>
              <a:rPr lang="en-NZ">
                <a:latin typeface="Arial" panose="020B0604020202020204" pitchFamily="34" charset="0"/>
                <a:cs typeface="Arial" panose="020B0604020202020204" pitchFamily="34" charset="0"/>
              </a:rPr>
              <a:t>I thank you for an excellent meeting and for the high quality of discussion. </a:t>
            </a:r>
          </a:p>
          <a:p>
            <a:pPr>
              <a:lnSpc>
                <a:spcPct val="150000"/>
              </a:lnSpc>
            </a:pPr>
            <a:r>
              <a:rPr lang="en-NZ">
                <a:latin typeface="Arial" panose="020B0604020202020204" pitchFamily="34" charset="0"/>
                <a:cs typeface="Arial" panose="020B0604020202020204" pitchFamily="34" charset="0"/>
              </a:rPr>
              <a:t>On that note my esteemed colleagues, may you return safely to your offices, to your homes and to your families. </a:t>
            </a:r>
          </a:p>
          <a:p>
            <a:pPr>
              <a:lnSpc>
                <a:spcPct val="150000"/>
              </a:lnSpc>
            </a:pPr>
            <a:r>
              <a:rPr lang="en-NZ">
                <a:latin typeface="Arial" panose="020B0604020202020204" pitchFamily="34" charset="0"/>
                <a:cs typeface="Arial" panose="020B0604020202020204" pitchFamily="34" charset="0"/>
              </a:rPr>
              <a:t>Thus, I greet you, I greet you, I greet you all.</a:t>
            </a:r>
          </a:p>
        </p:txBody>
      </p:sp>
    </p:spTree>
    <p:extLst>
      <p:ext uri="{BB962C8B-B14F-4D97-AF65-F5344CB8AC3E}">
        <p14:creationId xmlns:p14="http://schemas.microsoft.com/office/powerpoint/2010/main" val="2584040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74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942" y="877381"/>
            <a:ext cx="7786115" cy="733495"/>
          </a:xfrm>
        </p:spPr>
        <p:txBody>
          <a:bodyPr>
            <a:normAutofit/>
          </a:bodyPr>
          <a:lstStyle/>
          <a:p>
            <a:r>
              <a:rPr lang="en-NZ" sz="3200">
                <a:solidFill>
                  <a:srgbClr val="2E6EB7"/>
                </a:solidFill>
              </a:rPr>
              <a:t>Presenters</a:t>
            </a: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3</a:t>
            </a:fld>
            <a:endParaRPr lang="en-NZ"/>
          </a:p>
        </p:txBody>
      </p:sp>
      <p:sp>
        <p:nvSpPr>
          <p:cNvPr id="13" name="Content Placeholder 3">
            <a:extLst>
              <a:ext uri="{FF2B5EF4-FFF2-40B4-BE49-F238E27FC236}">
                <a16:creationId xmlns:a16="http://schemas.microsoft.com/office/drawing/2014/main" id="{01D9C4AC-0FE3-4698-8E21-F68EE7054401}"/>
              </a:ext>
            </a:extLst>
          </p:cNvPr>
          <p:cNvSpPr txBox="1">
            <a:spLocks/>
          </p:cNvSpPr>
          <p:nvPr/>
        </p:nvSpPr>
        <p:spPr>
          <a:xfrm>
            <a:off x="673337" y="1530886"/>
            <a:ext cx="7881089" cy="4709621"/>
          </a:xfrm>
          <a:prstGeom prst="rect">
            <a:avLst/>
          </a:prstGeom>
        </p:spPr>
        <p:txBody>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NZ" sz="1400" b="1" dirty="0">
                <a:effectLst/>
                <a:ea typeface="Calibri" panose="020F0502020204030204" pitchFamily="34" charset="0"/>
              </a:rPr>
              <a:t>Maynard Scott and Kate Lethbridge, </a:t>
            </a:r>
            <a:r>
              <a:rPr lang="en-NZ" sz="1400" dirty="0">
                <a:effectLst/>
                <a:ea typeface="Calibri" panose="020F0502020204030204" pitchFamily="34" charset="0"/>
              </a:rPr>
              <a:t>New Zealand School Trustees Association</a:t>
            </a:r>
          </a:p>
          <a:p>
            <a:pPr marL="342900" lvl="0" indent="-342900">
              <a:lnSpc>
                <a:spcPct val="107000"/>
              </a:lnSpc>
              <a:buFont typeface="Symbol" panose="05050102010706020507" pitchFamily="18" charset="2"/>
              <a:buChar char=""/>
            </a:pPr>
            <a:r>
              <a:rPr lang="en-NZ" sz="1400" b="1" dirty="0">
                <a:effectLst/>
                <a:ea typeface="Calibri" panose="020F0502020204030204" pitchFamily="34" charset="0"/>
              </a:rPr>
              <a:t>Paul Barker and Sonya Hockley, </a:t>
            </a:r>
            <a:r>
              <a:rPr lang="en-NZ" sz="1400" dirty="0">
                <a:effectLst/>
                <a:ea typeface="Calibri" panose="020F0502020204030204" pitchFamily="34" charset="0"/>
              </a:rPr>
              <a:t>Principals, NZEI Te </a:t>
            </a:r>
            <a:r>
              <a:rPr lang="en-NZ" sz="1400" dirty="0" err="1">
                <a:effectLst/>
                <a:ea typeface="Calibri" panose="020F0502020204030204" pitchFamily="34" charset="0"/>
              </a:rPr>
              <a:t>Riu</a:t>
            </a:r>
            <a:r>
              <a:rPr lang="en-NZ" sz="1400" dirty="0">
                <a:effectLst/>
                <a:ea typeface="Calibri" panose="020F0502020204030204" pitchFamily="34" charset="0"/>
              </a:rPr>
              <a:t> </a:t>
            </a:r>
            <a:r>
              <a:rPr lang="en-NZ" sz="1400" dirty="0" err="1">
                <a:effectLst/>
                <a:ea typeface="Calibri" panose="020F0502020204030204" pitchFamily="34" charset="0"/>
              </a:rPr>
              <a:t>Roa</a:t>
            </a:r>
            <a:endParaRPr lang="en-NZ" sz="1400" dirty="0">
              <a:effectLst/>
              <a:ea typeface="Calibri" panose="020F0502020204030204" pitchFamily="34" charset="0"/>
            </a:endParaRPr>
          </a:p>
          <a:p>
            <a:pPr marL="342900" lvl="0" indent="-342900">
              <a:lnSpc>
                <a:spcPct val="107000"/>
              </a:lnSpc>
              <a:buFont typeface="Symbol" panose="05050102010706020507" pitchFamily="18" charset="2"/>
              <a:buChar char=""/>
            </a:pPr>
            <a:r>
              <a:rPr lang="en-NZ" sz="1400" b="1" dirty="0">
                <a:ea typeface="Calibri" panose="020F0502020204030204" pitchFamily="34" charset="0"/>
              </a:rPr>
              <a:t>Bee Groves and Tessa Townsend, </a:t>
            </a:r>
            <a:r>
              <a:rPr lang="en-NZ" sz="1400" dirty="0">
                <a:effectLst/>
                <a:ea typeface="Calibri" panose="020F0502020204030204" pitchFamily="34" charset="0"/>
              </a:rPr>
              <a:t>Claims Implementation Team, Ministry of Education</a:t>
            </a:r>
          </a:p>
          <a:p>
            <a:pPr marL="0" indent="0">
              <a:lnSpc>
                <a:spcPct val="107000"/>
              </a:lnSpc>
              <a:spcBef>
                <a:spcPts val="200"/>
              </a:spcBef>
              <a:buNone/>
            </a:pPr>
            <a:endParaRPr lang="en-NZ" b="1" dirty="0">
              <a:solidFill>
                <a:srgbClr val="2F5496"/>
              </a:solidFill>
              <a:effectLst/>
              <a:ea typeface="Yu Gothic Light" panose="020B0300000000000000" pitchFamily="34" charset="-128"/>
            </a:endParaRPr>
          </a:p>
          <a:p>
            <a:pPr marL="0" indent="0">
              <a:lnSpc>
                <a:spcPct val="107000"/>
              </a:lnSpc>
              <a:spcBef>
                <a:spcPts val="200"/>
              </a:spcBef>
              <a:buNone/>
            </a:pPr>
            <a:r>
              <a:rPr lang="en-NZ" b="1" dirty="0">
                <a:solidFill>
                  <a:srgbClr val="2E6EB7"/>
                </a:solidFill>
                <a:ea typeface="Yu Gothic Light" panose="020B0300000000000000" pitchFamily="34" charset="-128"/>
              </a:rPr>
              <a:t>Queries p</a:t>
            </a:r>
            <a:r>
              <a:rPr lang="en-NZ" b="1" dirty="0">
                <a:solidFill>
                  <a:srgbClr val="2E6EB7"/>
                </a:solidFill>
                <a:effectLst/>
                <a:ea typeface="Yu Gothic Light" panose="020B0300000000000000" pitchFamily="34" charset="-128"/>
              </a:rPr>
              <a:t>anel</a:t>
            </a:r>
          </a:p>
          <a:p>
            <a:pPr marL="342900" indent="-342900">
              <a:lnSpc>
                <a:spcPct val="107000"/>
              </a:lnSpc>
              <a:buFont typeface="Symbol" panose="05050102010706020507" pitchFamily="18" charset="2"/>
              <a:buChar char=""/>
            </a:pPr>
            <a:r>
              <a:rPr lang="en-NZ" sz="1400" b="1" dirty="0">
                <a:effectLst/>
                <a:ea typeface="Calibri" panose="020F0502020204030204" pitchFamily="34" charset="0"/>
              </a:rPr>
              <a:t>Ellie Good and Sophie Dickson, </a:t>
            </a:r>
            <a:r>
              <a:rPr lang="en-NZ" sz="1400" dirty="0">
                <a:ea typeface="Calibri" panose="020F0502020204030204" pitchFamily="34" charset="0"/>
              </a:rPr>
              <a:t>Pay Equity Team</a:t>
            </a:r>
            <a:r>
              <a:rPr lang="en-NZ" sz="1400" dirty="0">
                <a:effectLst/>
                <a:ea typeface="Calibri" panose="020F0502020204030204" pitchFamily="34" charset="0"/>
              </a:rPr>
              <a:t>, Ministry of Education</a:t>
            </a:r>
          </a:p>
          <a:p>
            <a:pPr marL="342900" indent="-342900">
              <a:lnSpc>
                <a:spcPct val="107000"/>
              </a:lnSpc>
              <a:buFont typeface="Symbol" panose="05050102010706020507" pitchFamily="18" charset="2"/>
              <a:buChar char=""/>
            </a:pPr>
            <a:r>
              <a:rPr lang="en-NZ" sz="1400" b="1" dirty="0">
                <a:effectLst/>
                <a:ea typeface="Calibri" panose="020F0502020204030204" pitchFamily="34" charset="0"/>
              </a:rPr>
              <a:t>Tejal Patel,</a:t>
            </a:r>
            <a:r>
              <a:rPr lang="en-NZ" sz="1400" dirty="0">
                <a:effectLst/>
                <a:ea typeface="Calibri" panose="020F0502020204030204" pitchFamily="34" charset="0"/>
              </a:rPr>
              <a:t> </a:t>
            </a:r>
            <a:r>
              <a:rPr lang="en-NZ" sz="1400" dirty="0">
                <a:ea typeface="Calibri" panose="020F0502020204030204" pitchFamily="34" charset="0"/>
              </a:rPr>
              <a:t>Resourcing Team</a:t>
            </a:r>
            <a:r>
              <a:rPr lang="en-NZ" sz="1400" dirty="0">
                <a:effectLst/>
                <a:ea typeface="Calibri" panose="020F0502020204030204" pitchFamily="34" charset="0"/>
              </a:rPr>
              <a:t>, Ministry of Education</a:t>
            </a:r>
          </a:p>
          <a:p>
            <a:pPr marL="342900" indent="-342900">
              <a:lnSpc>
                <a:spcPct val="107000"/>
              </a:lnSpc>
              <a:buFont typeface="Symbol" panose="05050102010706020507" pitchFamily="18" charset="2"/>
              <a:buChar char=""/>
            </a:pPr>
            <a:r>
              <a:rPr lang="en-NZ" sz="1400" b="1" dirty="0" err="1">
                <a:effectLst/>
                <a:ea typeface="Calibri" panose="020F0502020204030204" pitchFamily="34" charset="0"/>
              </a:rPr>
              <a:t>Kāmaia</a:t>
            </a:r>
            <a:r>
              <a:rPr lang="en-NZ" sz="1400" b="1" dirty="0">
                <a:effectLst/>
                <a:ea typeface="Calibri" panose="020F0502020204030204" pitchFamily="34" charset="0"/>
              </a:rPr>
              <a:t> Takuira-Mita and </a:t>
            </a:r>
            <a:r>
              <a:rPr lang="en-NZ" sz="1400" b="1" dirty="0">
                <a:ea typeface="Calibri" panose="020F0502020204030204" pitchFamily="34" charset="0"/>
              </a:rPr>
              <a:t>Carrie-Ann Carrasco</a:t>
            </a:r>
            <a:r>
              <a:rPr lang="en-NZ" sz="1400" b="1" dirty="0">
                <a:effectLst/>
                <a:ea typeface="Calibri" panose="020F0502020204030204" pitchFamily="34" charset="0"/>
              </a:rPr>
              <a:t>, </a:t>
            </a:r>
            <a:r>
              <a:rPr lang="en-NZ" sz="1400" dirty="0">
                <a:effectLst/>
                <a:ea typeface="Calibri" panose="020F0502020204030204" pitchFamily="34" charset="0"/>
              </a:rPr>
              <a:t>Claims Implementation Team, Ministry of Education</a:t>
            </a:r>
          </a:p>
          <a:p>
            <a:pPr marL="0" indent="0">
              <a:lnSpc>
                <a:spcPct val="107000"/>
              </a:lnSpc>
              <a:buNone/>
            </a:pPr>
            <a:endParaRPr lang="en-NZ" sz="1400" dirty="0">
              <a:effectLst/>
              <a:ea typeface="Calibri" panose="020F0502020204030204" pitchFamily="34" charset="0"/>
            </a:endParaRPr>
          </a:p>
          <a:p>
            <a:pPr marL="0" indent="0">
              <a:lnSpc>
                <a:spcPct val="107000"/>
              </a:lnSpc>
              <a:buNone/>
            </a:pPr>
            <a:r>
              <a:rPr lang="en-NZ" b="1" dirty="0">
                <a:solidFill>
                  <a:srgbClr val="2E6EB7"/>
                </a:solidFill>
                <a:ea typeface="Yu Gothic Light" panose="020B0300000000000000" pitchFamily="34" charset="-128"/>
              </a:rPr>
              <a:t>What we will cover today</a:t>
            </a:r>
          </a:p>
          <a:p>
            <a:pPr marL="342900" indent="-342900">
              <a:lnSpc>
                <a:spcPct val="107000"/>
              </a:lnSpc>
              <a:buFont typeface="Symbol" panose="05050102010706020507" pitchFamily="18" charset="2"/>
              <a:buChar char=""/>
            </a:pPr>
            <a:r>
              <a:rPr lang="en-NZ" sz="1400" b="1" dirty="0"/>
              <a:t>What</a:t>
            </a:r>
            <a:r>
              <a:rPr lang="en-NZ" sz="1400" dirty="0"/>
              <a:t> is in the settlement, </a:t>
            </a:r>
            <a:r>
              <a:rPr lang="en-NZ" sz="1400" b="1" dirty="0"/>
              <a:t>who</a:t>
            </a:r>
            <a:r>
              <a:rPr lang="en-NZ" sz="1400" dirty="0"/>
              <a:t> it covers, </a:t>
            </a:r>
            <a:r>
              <a:rPr lang="en-NZ" sz="1400" b="1" dirty="0"/>
              <a:t>funding for schools and kura, </a:t>
            </a:r>
            <a:r>
              <a:rPr lang="en-NZ" sz="1400" dirty="0"/>
              <a:t>the </a:t>
            </a:r>
            <a:r>
              <a:rPr lang="en-NZ" sz="1400" b="1" dirty="0"/>
              <a:t>four actions </a:t>
            </a:r>
            <a:r>
              <a:rPr lang="en-NZ" sz="1400" dirty="0"/>
              <a:t>needed now and where to find more </a:t>
            </a:r>
            <a:r>
              <a:rPr lang="en-NZ" sz="1400" b="1" dirty="0"/>
              <a:t>information and support.</a:t>
            </a:r>
          </a:p>
          <a:p>
            <a:pPr marL="0" indent="0">
              <a:lnSpc>
                <a:spcPct val="107000"/>
              </a:lnSpc>
              <a:buNone/>
            </a:pPr>
            <a:endParaRPr lang="en-NZ" b="1" dirty="0">
              <a:solidFill>
                <a:srgbClr val="2F5496"/>
              </a:solidFill>
              <a:ea typeface="Yu Gothic Light" panose="020B0300000000000000" pitchFamily="34" charset="-128"/>
            </a:endParaRPr>
          </a:p>
          <a:p>
            <a:pPr marL="0" indent="0">
              <a:lnSpc>
                <a:spcPct val="107000"/>
              </a:lnSpc>
              <a:buNone/>
            </a:pPr>
            <a:endParaRPr lang="en-NZ" sz="1600" dirty="0">
              <a:effectLst/>
              <a:ea typeface="Calibri" panose="020F0502020204030204" pitchFamily="34" charset="0"/>
            </a:endParaRPr>
          </a:p>
        </p:txBody>
      </p:sp>
    </p:spTree>
    <p:extLst>
      <p:ext uri="{BB962C8B-B14F-4D97-AF65-F5344CB8AC3E}">
        <p14:creationId xmlns:p14="http://schemas.microsoft.com/office/powerpoint/2010/main" val="47418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A7A05A-2954-40FD-8933-DCE9D4B8357B}"/>
              </a:ext>
            </a:extLst>
          </p:cNvPr>
          <p:cNvSpPr/>
          <p:nvPr/>
        </p:nvSpPr>
        <p:spPr>
          <a:xfrm>
            <a:off x="0" y="5016534"/>
            <a:ext cx="4572000" cy="1341510"/>
          </a:xfrm>
          <a:prstGeom prst="rect">
            <a:avLst/>
          </a:prstGeom>
          <a:solidFill>
            <a:srgbClr val="C5D6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584231" y="861381"/>
            <a:ext cx="7372605" cy="733495"/>
          </a:xfrm>
        </p:spPr>
        <p:txBody>
          <a:bodyPr>
            <a:normAutofit/>
          </a:bodyPr>
          <a:lstStyle/>
          <a:p>
            <a:r>
              <a:rPr lang="en-NZ" sz="3200"/>
              <a:t>Ongoing support</a:t>
            </a: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4</a:t>
            </a:fld>
            <a:endParaRPr lang="en-NZ"/>
          </a:p>
        </p:txBody>
      </p:sp>
      <p:sp>
        <p:nvSpPr>
          <p:cNvPr id="13" name="Rectangle 12">
            <a:extLst>
              <a:ext uri="{FF2B5EF4-FFF2-40B4-BE49-F238E27FC236}">
                <a16:creationId xmlns:a16="http://schemas.microsoft.com/office/drawing/2014/main" id="{37E88AB0-1D84-4F9E-82D2-A786A29D6B94}"/>
              </a:ext>
            </a:extLst>
          </p:cNvPr>
          <p:cNvSpPr/>
          <p:nvPr/>
        </p:nvSpPr>
        <p:spPr>
          <a:xfrm>
            <a:off x="4648771" y="5016534"/>
            <a:ext cx="4495228" cy="1341510"/>
          </a:xfrm>
          <a:prstGeom prst="rect">
            <a:avLst/>
          </a:prstGeom>
          <a:solidFill>
            <a:srgbClr val="FCD2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5" name="Group 14">
            <a:extLst>
              <a:ext uri="{FF2B5EF4-FFF2-40B4-BE49-F238E27FC236}">
                <a16:creationId xmlns:a16="http://schemas.microsoft.com/office/drawing/2014/main" id="{EEB54C91-C131-47FD-8EEC-605327755777}"/>
              </a:ext>
            </a:extLst>
          </p:cNvPr>
          <p:cNvGrpSpPr/>
          <p:nvPr/>
        </p:nvGrpSpPr>
        <p:grpSpPr>
          <a:xfrm>
            <a:off x="534210" y="5167744"/>
            <a:ext cx="3714083" cy="915633"/>
            <a:chOff x="701683" y="2426884"/>
            <a:chExt cx="3714083" cy="915633"/>
          </a:xfrm>
        </p:grpSpPr>
        <p:sp>
          <p:nvSpPr>
            <p:cNvPr id="16" name="Rounded Rectangle 6">
              <a:extLst>
                <a:ext uri="{FF2B5EF4-FFF2-40B4-BE49-F238E27FC236}">
                  <a16:creationId xmlns:a16="http://schemas.microsoft.com/office/drawing/2014/main" id="{690C8976-A9B3-4641-9A95-6656E8F3DE2A}"/>
                </a:ext>
              </a:extLst>
            </p:cNvPr>
            <p:cNvSpPr/>
            <p:nvPr/>
          </p:nvSpPr>
          <p:spPr bwMode="auto">
            <a:xfrm>
              <a:off x="1073030" y="2525758"/>
              <a:ext cx="3342736" cy="816759"/>
            </a:xfrm>
            <a:prstGeom prst="roundRect">
              <a:avLst/>
            </a:prstGeom>
            <a:solidFill>
              <a:schemeClr val="bg1"/>
            </a:solidFill>
            <a:ln w="19050" cap="flat" cmpd="sng" algn="ctr">
              <a:solidFill>
                <a:srgbClr val="2E6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17" name="Oval 16">
              <a:extLst>
                <a:ext uri="{FF2B5EF4-FFF2-40B4-BE49-F238E27FC236}">
                  <a16:creationId xmlns:a16="http://schemas.microsoft.com/office/drawing/2014/main" id="{80DA95E8-D87E-4425-989A-5F8F94E5F869}"/>
                </a:ext>
              </a:extLst>
            </p:cNvPr>
            <p:cNvSpPr/>
            <p:nvPr/>
          </p:nvSpPr>
          <p:spPr bwMode="auto">
            <a:xfrm>
              <a:off x="751704" y="2458743"/>
              <a:ext cx="692493" cy="698464"/>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18" name="TextBox 17">
              <a:extLst>
                <a:ext uri="{FF2B5EF4-FFF2-40B4-BE49-F238E27FC236}">
                  <a16:creationId xmlns:a16="http://schemas.microsoft.com/office/drawing/2014/main" id="{A39862C9-95A5-4503-B497-D0EA1FFF7232}"/>
                </a:ext>
              </a:extLst>
            </p:cNvPr>
            <p:cNvSpPr txBox="1"/>
            <p:nvPr/>
          </p:nvSpPr>
          <p:spPr>
            <a:xfrm>
              <a:off x="1470423" y="2578704"/>
              <a:ext cx="2885298" cy="738664"/>
            </a:xfrm>
            <a:prstGeom prst="rect">
              <a:avLst/>
            </a:prstGeom>
            <a:noFill/>
          </p:spPr>
          <p:txBody>
            <a:bodyPr wrap="square" rtlCol="0">
              <a:spAutoFit/>
            </a:bodyPr>
            <a:lstStyle/>
            <a:p>
              <a:pPr eaLnBrk="0" fontAlgn="base" hangingPunct="0">
                <a:spcBef>
                  <a:spcPct val="0"/>
                </a:spcBef>
                <a:spcAft>
                  <a:spcPct val="0"/>
                </a:spcAft>
              </a:pPr>
              <a:r>
                <a:rPr lang="en-NZ" sz="1400">
                  <a:solidFill>
                    <a:srgbClr val="2E6EB7"/>
                  </a:solidFill>
                  <a:latin typeface="Arial" panose="020B0604020202020204" pitchFamily="34" charset="0"/>
                  <a:ea typeface="ＭＳ Ｐゴシック" charset="0"/>
                  <a:cs typeface="Arial" panose="020B0604020202020204" pitchFamily="34" charset="0"/>
                </a:rPr>
                <a:t>Education.govt.nz </a:t>
              </a:r>
              <a:r>
                <a:rPr lang="en-NZ" sz="1400" b="1">
                  <a:solidFill>
                    <a:srgbClr val="2E6EB7"/>
                  </a:solidFill>
                  <a:latin typeface="Arial" panose="020B0604020202020204" pitchFamily="34" charset="0"/>
                  <a:ea typeface="ＭＳ Ｐゴシック" charset="0"/>
                  <a:cs typeface="Arial" panose="020B0604020202020204" pitchFamily="34" charset="0"/>
                </a:rPr>
                <a:t>&gt;</a:t>
              </a:r>
              <a:r>
                <a:rPr lang="en-NZ" sz="1400">
                  <a:solidFill>
                    <a:srgbClr val="2E6EB7"/>
                  </a:solidFill>
                  <a:latin typeface="Arial" panose="020B0604020202020204" pitchFamily="34" charset="0"/>
                  <a:ea typeface="ＭＳ Ｐゴシック" charset="0"/>
                  <a:cs typeface="Arial" panose="020B0604020202020204" pitchFamily="34" charset="0"/>
                </a:rPr>
                <a:t> search ‘Administration support staff pay equity’ </a:t>
              </a:r>
              <a:r>
                <a:rPr lang="en-NZ" sz="1400" b="1">
                  <a:solidFill>
                    <a:srgbClr val="2E6EB7"/>
                  </a:solidFill>
                  <a:latin typeface="Arial" panose="020B0604020202020204" pitchFamily="34" charset="0"/>
                  <a:ea typeface="ＭＳ Ｐゴシック" charset="0"/>
                  <a:cs typeface="Arial" panose="020B0604020202020204" pitchFamily="34" charset="0"/>
                </a:rPr>
                <a:t>&gt;</a:t>
              </a:r>
              <a:r>
                <a:rPr lang="en-NZ" sz="1400">
                  <a:solidFill>
                    <a:srgbClr val="2E6EB7"/>
                  </a:solidFill>
                  <a:latin typeface="Arial" panose="020B0604020202020204" pitchFamily="34" charset="0"/>
                  <a:ea typeface="ＭＳ Ｐゴシック" charset="0"/>
                  <a:cs typeface="Arial" panose="020B0604020202020204" pitchFamily="34" charset="0"/>
                </a:rPr>
                <a:t> click first option</a:t>
              </a:r>
            </a:p>
          </p:txBody>
        </p:sp>
        <p:grpSp>
          <p:nvGrpSpPr>
            <p:cNvPr id="20" name="Group 19">
              <a:extLst>
                <a:ext uri="{FF2B5EF4-FFF2-40B4-BE49-F238E27FC236}">
                  <a16:creationId xmlns:a16="http://schemas.microsoft.com/office/drawing/2014/main" id="{4520A138-8EB1-4B4C-BF87-E64D249FDD33}"/>
                </a:ext>
              </a:extLst>
            </p:cNvPr>
            <p:cNvGrpSpPr>
              <a:grpSpLocks noChangeAspect="1"/>
            </p:cNvGrpSpPr>
            <p:nvPr/>
          </p:nvGrpSpPr>
          <p:grpSpPr bwMode="auto">
            <a:xfrm>
              <a:off x="701683" y="2426884"/>
              <a:ext cx="767652" cy="753779"/>
              <a:chOff x="6518" y="2261"/>
              <a:chExt cx="830" cy="815"/>
            </a:xfrm>
            <a:solidFill>
              <a:srgbClr val="2E6EB7"/>
            </a:solidFill>
          </p:grpSpPr>
          <p:sp>
            <p:nvSpPr>
              <p:cNvPr id="27" name="Freeform 245">
                <a:extLst>
                  <a:ext uri="{FF2B5EF4-FFF2-40B4-BE49-F238E27FC236}">
                    <a16:creationId xmlns:a16="http://schemas.microsoft.com/office/drawing/2014/main" id="{2D50AB52-7AF6-490B-88A2-5E46F884BCE3}"/>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28" name="Freeform 246">
                <a:extLst>
                  <a:ext uri="{FF2B5EF4-FFF2-40B4-BE49-F238E27FC236}">
                    <a16:creationId xmlns:a16="http://schemas.microsoft.com/office/drawing/2014/main" id="{F38FA508-2B1E-408B-BACC-BA34D2D8219D}"/>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29" name="Freeform 247">
                <a:extLst>
                  <a:ext uri="{FF2B5EF4-FFF2-40B4-BE49-F238E27FC236}">
                    <a16:creationId xmlns:a16="http://schemas.microsoft.com/office/drawing/2014/main" id="{E0AFC739-E5BF-46D9-BA43-781869B33A4E}"/>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50" name="Freeform 228">
            <a:extLst>
              <a:ext uri="{FF2B5EF4-FFF2-40B4-BE49-F238E27FC236}">
                <a16:creationId xmlns:a16="http://schemas.microsoft.com/office/drawing/2014/main" id="{70E48BDC-C7DA-4114-AE41-B9FE9EE1FF7C}"/>
              </a:ext>
            </a:extLst>
          </p:cNvPr>
          <p:cNvSpPr>
            <a:spLocks noEditPoints="1"/>
          </p:cNvSpPr>
          <p:nvPr/>
        </p:nvSpPr>
        <p:spPr bwMode="auto">
          <a:xfrm>
            <a:off x="712761" y="5340161"/>
            <a:ext cx="434430" cy="435826"/>
          </a:xfrm>
          <a:custGeom>
            <a:avLst/>
            <a:gdLst>
              <a:gd name="T0" fmla="*/ 111 w 221"/>
              <a:gd name="T1" fmla="*/ 221 h 221"/>
              <a:gd name="T2" fmla="*/ 14 w 221"/>
              <a:gd name="T3" fmla="*/ 132 h 221"/>
              <a:gd name="T4" fmla="*/ 18 w 221"/>
              <a:gd name="T5" fmla="*/ 87 h 221"/>
              <a:gd name="T6" fmla="*/ 51 w 221"/>
              <a:gd name="T7" fmla="*/ 91 h 221"/>
              <a:gd name="T8" fmla="*/ 48 w 221"/>
              <a:gd name="T9" fmla="*/ 135 h 221"/>
              <a:gd name="T10" fmla="*/ 82 w 221"/>
              <a:gd name="T11" fmla="*/ 202 h 221"/>
              <a:gd name="T12" fmla="*/ 21 w 221"/>
              <a:gd name="T13" fmla="*/ 152 h 221"/>
              <a:gd name="T14" fmla="*/ 52 w 221"/>
              <a:gd name="T15" fmla="*/ 146 h 221"/>
              <a:gd name="T16" fmla="*/ 82 w 221"/>
              <a:gd name="T17" fmla="*/ 202 h 221"/>
              <a:gd name="T18" fmla="*/ 101 w 221"/>
              <a:gd name="T19" fmla="*/ 200 h 221"/>
              <a:gd name="T20" fmla="*/ 69 w 221"/>
              <a:gd name="T21" fmla="*/ 148 h 221"/>
              <a:gd name="T22" fmla="*/ 83 w 221"/>
              <a:gd name="T23" fmla="*/ 141 h 221"/>
              <a:gd name="T24" fmla="*/ 64 w 221"/>
              <a:gd name="T25" fmla="*/ 131 h 221"/>
              <a:gd name="T26" fmla="*/ 101 w 221"/>
              <a:gd name="T27" fmla="*/ 87 h 221"/>
              <a:gd name="T28" fmla="*/ 102 w 221"/>
              <a:gd name="T29" fmla="*/ 135 h 221"/>
              <a:gd name="T30" fmla="*/ 105 w 221"/>
              <a:gd name="T31" fmla="*/ 150 h 221"/>
              <a:gd name="T32" fmla="*/ 101 w 221"/>
              <a:gd name="T33" fmla="*/ 75 h 221"/>
              <a:gd name="T34" fmla="*/ 69 w 221"/>
              <a:gd name="T35" fmla="*/ 70 h 221"/>
              <a:gd name="T36" fmla="*/ 64 w 221"/>
              <a:gd name="T37" fmla="*/ 54 h 221"/>
              <a:gd name="T38" fmla="*/ 52 w 221"/>
              <a:gd name="T39" fmla="*/ 75 h 221"/>
              <a:gd name="T40" fmla="*/ 21 w 221"/>
              <a:gd name="T41" fmla="*/ 69 h 221"/>
              <a:gd name="T42" fmla="*/ 81 w 221"/>
              <a:gd name="T43" fmla="*/ 24 h 221"/>
              <a:gd name="T44" fmla="*/ 75 w 221"/>
              <a:gd name="T45" fmla="*/ 42 h 221"/>
              <a:gd name="T46" fmla="*/ 102 w 221"/>
              <a:gd name="T47" fmla="*/ 22 h 221"/>
              <a:gd name="T48" fmla="*/ 117 w 221"/>
              <a:gd name="T49" fmla="*/ 26 h 221"/>
              <a:gd name="T50" fmla="*/ 152 w 221"/>
              <a:gd name="T51" fmla="*/ 70 h 221"/>
              <a:gd name="T52" fmla="*/ 121 w 221"/>
              <a:gd name="T53" fmla="*/ 75 h 221"/>
              <a:gd name="T54" fmla="*/ 117 w 221"/>
              <a:gd name="T55" fmla="*/ 91 h 221"/>
              <a:gd name="T56" fmla="*/ 158 w 221"/>
              <a:gd name="T57" fmla="*/ 90 h 221"/>
              <a:gd name="T58" fmla="*/ 121 w 221"/>
              <a:gd name="T59" fmla="*/ 135 h 221"/>
              <a:gd name="T60" fmla="*/ 201 w 221"/>
              <a:gd name="T61" fmla="*/ 152 h 221"/>
              <a:gd name="T62" fmla="*/ 140 w 221"/>
              <a:gd name="T63" fmla="*/ 202 h 221"/>
              <a:gd name="T64" fmla="*/ 149 w 221"/>
              <a:gd name="T65" fmla="*/ 182 h 221"/>
              <a:gd name="T66" fmla="*/ 139 w 221"/>
              <a:gd name="T67" fmla="*/ 179 h 221"/>
              <a:gd name="T68" fmla="*/ 117 w 221"/>
              <a:gd name="T69" fmla="*/ 195 h 221"/>
              <a:gd name="T70" fmla="*/ 149 w 221"/>
              <a:gd name="T71" fmla="*/ 146 h 221"/>
              <a:gd name="T72" fmla="*/ 152 w 221"/>
              <a:gd name="T73" fmla="*/ 153 h 221"/>
              <a:gd name="T74" fmla="*/ 161 w 221"/>
              <a:gd name="T75" fmla="*/ 162 h 221"/>
              <a:gd name="T76" fmla="*/ 197 w 221"/>
              <a:gd name="T77" fmla="*/ 146 h 221"/>
              <a:gd name="T78" fmla="*/ 208 w 221"/>
              <a:gd name="T79" fmla="*/ 90 h 221"/>
              <a:gd name="T80" fmla="*/ 204 w 221"/>
              <a:gd name="T81" fmla="*/ 135 h 221"/>
              <a:gd name="T82" fmla="*/ 170 w 221"/>
              <a:gd name="T83" fmla="*/ 130 h 221"/>
              <a:gd name="T84" fmla="*/ 174 w 221"/>
              <a:gd name="T85" fmla="*/ 87 h 221"/>
              <a:gd name="T86" fmla="*/ 200 w 221"/>
              <a:gd name="T87" fmla="*/ 73 h 221"/>
              <a:gd name="T88" fmla="*/ 165 w 221"/>
              <a:gd name="T89" fmla="*/ 72 h 221"/>
              <a:gd name="T90" fmla="*/ 144 w 221"/>
              <a:gd name="T91" fmla="*/ 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21">
                <a:moveTo>
                  <a:pt x="111" y="0"/>
                </a:moveTo>
                <a:cubicBezTo>
                  <a:pt x="50" y="0"/>
                  <a:pt x="0" y="50"/>
                  <a:pt x="0" y="111"/>
                </a:cubicBezTo>
                <a:cubicBezTo>
                  <a:pt x="0" y="172"/>
                  <a:pt x="50" y="221"/>
                  <a:pt x="111" y="221"/>
                </a:cubicBezTo>
                <a:cubicBezTo>
                  <a:pt x="172" y="221"/>
                  <a:pt x="221" y="172"/>
                  <a:pt x="221" y="111"/>
                </a:cubicBezTo>
                <a:cubicBezTo>
                  <a:pt x="221" y="50"/>
                  <a:pt x="172" y="0"/>
                  <a:pt x="111" y="0"/>
                </a:cubicBezTo>
                <a:close/>
                <a:moveTo>
                  <a:pt x="14" y="132"/>
                </a:moveTo>
                <a:cubicBezTo>
                  <a:pt x="13" y="125"/>
                  <a:pt x="12" y="118"/>
                  <a:pt x="12" y="111"/>
                </a:cubicBezTo>
                <a:cubicBezTo>
                  <a:pt x="12" y="104"/>
                  <a:pt x="13" y="97"/>
                  <a:pt x="14" y="90"/>
                </a:cubicBezTo>
                <a:cubicBezTo>
                  <a:pt x="14" y="88"/>
                  <a:pt x="16" y="87"/>
                  <a:pt x="18" y="87"/>
                </a:cubicBezTo>
                <a:cubicBezTo>
                  <a:pt x="47" y="87"/>
                  <a:pt x="47" y="87"/>
                  <a:pt x="47" y="87"/>
                </a:cubicBezTo>
                <a:cubicBezTo>
                  <a:pt x="49" y="87"/>
                  <a:pt x="50" y="87"/>
                  <a:pt x="51" y="88"/>
                </a:cubicBezTo>
                <a:cubicBezTo>
                  <a:pt x="51" y="89"/>
                  <a:pt x="52" y="90"/>
                  <a:pt x="51" y="91"/>
                </a:cubicBezTo>
                <a:cubicBezTo>
                  <a:pt x="50" y="104"/>
                  <a:pt x="50" y="117"/>
                  <a:pt x="52" y="130"/>
                </a:cubicBezTo>
                <a:cubicBezTo>
                  <a:pt x="52" y="131"/>
                  <a:pt x="51" y="132"/>
                  <a:pt x="51" y="133"/>
                </a:cubicBezTo>
                <a:cubicBezTo>
                  <a:pt x="50" y="134"/>
                  <a:pt x="49" y="135"/>
                  <a:pt x="48" y="135"/>
                </a:cubicBezTo>
                <a:cubicBezTo>
                  <a:pt x="18" y="135"/>
                  <a:pt x="18" y="135"/>
                  <a:pt x="18" y="135"/>
                </a:cubicBezTo>
                <a:cubicBezTo>
                  <a:pt x="16" y="135"/>
                  <a:pt x="14" y="133"/>
                  <a:pt x="14" y="132"/>
                </a:cubicBezTo>
                <a:close/>
                <a:moveTo>
                  <a:pt x="82" y="202"/>
                </a:moveTo>
                <a:cubicBezTo>
                  <a:pt x="81" y="203"/>
                  <a:pt x="80" y="204"/>
                  <a:pt x="78" y="204"/>
                </a:cubicBezTo>
                <a:cubicBezTo>
                  <a:pt x="78" y="204"/>
                  <a:pt x="78" y="204"/>
                  <a:pt x="77" y="204"/>
                </a:cubicBezTo>
                <a:cubicBezTo>
                  <a:pt x="52" y="195"/>
                  <a:pt x="32" y="176"/>
                  <a:pt x="21" y="152"/>
                </a:cubicBezTo>
                <a:cubicBezTo>
                  <a:pt x="20" y="151"/>
                  <a:pt x="20" y="149"/>
                  <a:pt x="21" y="148"/>
                </a:cubicBezTo>
                <a:cubicBezTo>
                  <a:pt x="22" y="147"/>
                  <a:pt x="23" y="146"/>
                  <a:pt x="25" y="146"/>
                </a:cubicBezTo>
                <a:cubicBezTo>
                  <a:pt x="52" y="146"/>
                  <a:pt x="52" y="146"/>
                  <a:pt x="52" y="146"/>
                </a:cubicBezTo>
                <a:cubicBezTo>
                  <a:pt x="54" y="146"/>
                  <a:pt x="55" y="148"/>
                  <a:pt x="56" y="149"/>
                </a:cubicBezTo>
                <a:cubicBezTo>
                  <a:pt x="61" y="167"/>
                  <a:pt x="70" y="183"/>
                  <a:pt x="82" y="197"/>
                </a:cubicBezTo>
                <a:cubicBezTo>
                  <a:pt x="83" y="199"/>
                  <a:pt x="83" y="201"/>
                  <a:pt x="82" y="202"/>
                </a:cubicBezTo>
                <a:close/>
                <a:moveTo>
                  <a:pt x="105" y="196"/>
                </a:moveTo>
                <a:cubicBezTo>
                  <a:pt x="105" y="197"/>
                  <a:pt x="104" y="199"/>
                  <a:pt x="102" y="199"/>
                </a:cubicBezTo>
                <a:cubicBezTo>
                  <a:pt x="102" y="199"/>
                  <a:pt x="101" y="200"/>
                  <a:pt x="101" y="200"/>
                </a:cubicBezTo>
                <a:cubicBezTo>
                  <a:pt x="100" y="200"/>
                  <a:pt x="99" y="199"/>
                  <a:pt x="98" y="198"/>
                </a:cubicBezTo>
                <a:cubicBezTo>
                  <a:pt x="85" y="185"/>
                  <a:pt x="75" y="169"/>
                  <a:pt x="69" y="152"/>
                </a:cubicBezTo>
                <a:cubicBezTo>
                  <a:pt x="68" y="150"/>
                  <a:pt x="69" y="149"/>
                  <a:pt x="69" y="148"/>
                </a:cubicBezTo>
                <a:cubicBezTo>
                  <a:pt x="70" y="147"/>
                  <a:pt x="71" y="146"/>
                  <a:pt x="73" y="146"/>
                </a:cubicBezTo>
                <a:cubicBezTo>
                  <a:pt x="77" y="146"/>
                  <a:pt x="77" y="146"/>
                  <a:pt x="77" y="146"/>
                </a:cubicBezTo>
                <a:cubicBezTo>
                  <a:pt x="80" y="146"/>
                  <a:pt x="83" y="144"/>
                  <a:pt x="83" y="141"/>
                </a:cubicBezTo>
                <a:cubicBezTo>
                  <a:pt x="83" y="137"/>
                  <a:pt x="80" y="135"/>
                  <a:pt x="77" y="135"/>
                </a:cubicBezTo>
                <a:cubicBezTo>
                  <a:pt x="68" y="135"/>
                  <a:pt x="68" y="135"/>
                  <a:pt x="68" y="135"/>
                </a:cubicBezTo>
                <a:cubicBezTo>
                  <a:pt x="66" y="135"/>
                  <a:pt x="64" y="133"/>
                  <a:pt x="64" y="131"/>
                </a:cubicBezTo>
                <a:cubicBezTo>
                  <a:pt x="61" y="118"/>
                  <a:pt x="61" y="104"/>
                  <a:pt x="63" y="90"/>
                </a:cubicBezTo>
                <a:cubicBezTo>
                  <a:pt x="64" y="88"/>
                  <a:pt x="65" y="87"/>
                  <a:pt x="67" y="87"/>
                </a:cubicBezTo>
                <a:cubicBezTo>
                  <a:pt x="101" y="87"/>
                  <a:pt x="101" y="87"/>
                  <a:pt x="101" y="87"/>
                </a:cubicBezTo>
                <a:cubicBezTo>
                  <a:pt x="103" y="87"/>
                  <a:pt x="105" y="88"/>
                  <a:pt x="105" y="91"/>
                </a:cubicBezTo>
                <a:cubicBezTo>
                  <a:pt x="105" y="131"/>
                  <a:pt x="105" y="131"/>
                  <a:pt x="105" y="131"/>
                </a:cubicBezTo>
                <a:cubicBezTo>
                  <a:pt x="105" y="133"/>
                  <a:pt x="104" y="135"/>
                  <a:pt x="102" y="135"/>
                </a:cubicBezTo>
                <a:cubicBezTo>
                  <a:pt x="99" y="135"/>
                  <a:pt x="97" y="138"/>
                  <a:pt x="97" y="141"/>
                </a:cubicBezTo>
                <a:cubicBezTo>
                  <a:pt x="97" y="143"/>
                  <a:pt x="99" y="146"/>
                  <a:pt x="102" y="146"/>
                </a:cubicBezTo>
                <a:cubicBezTo>
                  <a:pt x="104" y="147"/>
                  <a:pt x="105" y="148"/>
                  <a:pt x="105" y="150"/>
                </a:cubicBezTo>
                <a:lnTo>
                  <a:pt x="105" y="196"/>
                </a:lnTo>
                <a:close/>
                <a:moveTo>
                  <a:pt x="105" y="71"/>
                </a:moveTo>
                <a:cubicBezTo>
                  <a:pt x="105" y="73"/>
                  <a:pt x="103" y="75"/>
                  <a:pt x="101" y="75"/>
                </a:cubicBezTo>
                <a:cubicBezTo>
                  <a:pt x="73" y="75"/>
                  <a:pt x="73" y="75"/>
                  <a:pt x="73" y="75"/>
                </a:cubicBezTo>
                <a:cubicBezTo>
                  <a:pt x="71" y="75"/>
                  <a:pt x="70" y="74"/>
                  <a:pt x="69" y="73"/>
                </a:cubicBezTo>
                <a:cubicBezTo>
                  <a:pt x="68" y="72"/>
                  <a:pt x="68" y="71"/>
                  <a:pt x="69" y="70"/>
                </a:cubicBezTo>
                <a:cubicBezTo>
                  <a:pt x="70" y="67"/>
                  <a:pt x="71" y="65"/>
                  <a:pt x="72" y="62"/>
                </a:cubicBezTo>
                <a:cubicBezTo>
                  <a:pt x="73" y="59"/>
                  <a:pt x="72" y="55"/>
                  <a:pt x="69" y="54"/>
                </a:cubicBezTo>
                <a:cubicBezTo>
                  <a:pt x="67" y="54"/>
                  <a:pt x="66" y="54"/>
                  <a:pt x="64" y="54"/>
                </a:cubicBezTo>
                <a:cubicBezTo>
                  <a:pt x="63" y="55"/>
                  <a:pt x="62" y="56"/>
                  <a:pt x="61" y="57"/>
                </a:cubicBezTo>
                <a:cubicBezTo>
                  <a:pt x="59" y="62"/>
                  <a:pt x="57" y="66"/>
                  <a:pt x="56" y="72"/>
                </a:cubicBezTo>
                <a:cubicBezTo>
                  <a:pt x="55" y="74"/>
                  <a:pt x="54" y="75"/>
                  <a:pt x="52" y="75"/>
                </a:cubicBezTo>
                <a:cubicBezTo>
                  <a:pt x="25" y="75"/>
                  <a:pt x="25" y="75"/>
                  <a:pt x="25" y="75"/>
                </a:cubicBezTo>
                <a:cubicBezTo>
                  <a:pt x="23" y="75"/>
                  <a:pt x="22" y="74"/>
                  <a:pt x="21" y="73"/>
                </a:cubicBezTo>
                <a:cubicBezTo>
                  <a:pt x="20" y="72"/>
                  <a:pt x="20" y="71"/>
                  <a:pt x="21" y="69"/>
                </a:cubicBezTo>
                <a:cubicBezTo>
                  <a:pt x="32" y="46"/>
                  <a:pt x="52" y="27"/>
                  <a:pt x="77" y="18"/>
                </a:cubicBezTo>
                <a:cubicBezTo>
                  <a:pt x="79" y="17"/>
                  <a:pt x="80" y="18"/>
                  <a:pt x="82" y="19"/>
                </a:cubicBezTo>
                <a:cubicBezTo>
                  <a:pt x="83" y="21"/>
                  <a:pt x="82" y="23"/>
                  <a:pt x="81" y="24"/>
                </a:cubicBezTo>
                <a:cubicBezTo>
                  <a:pt x="78" y="28"/>
                  <a:pt x="76" y="31"/>
                  <a:pt x="74" y="34"/>
                </a:cubicBezTo>
                <a:cubicBezTo>
                  <a:pt x="73" y="35"/>
                  <a:pt x="73" y="37"/>
                  <a:pt x="73" y="38"/>
                </a:cubicBezTo>
                <a:cubicBezTo>
                  <a:pt x="73" y="40"/>
                  <a:pt x="74" y="41"/>
                  <a:pt x="75" y="42"/>
                </a:cubicBezTo>
                <a:cubicBezTo>
                  <a:pt x="78" y="44"/>
                  <a:pt x="82" y="43"/>
                  <a:pt x="83" y="40"/>
                </a:cubicBezTo>
                <a:cubicBezTo>
                  <a:pt x="88" y="34"/>
                  <a:pt x="93" y="29"/>
                  <a:pt x="98" y="23"/>
                </a:cubicBezTo>
                <a:cubicBezTo>
                  <a:pt x="99" y="22"/>
                  <a:pt x="101" y="21"/>
                  <a:pt x="102" y="22"/>
                </a:cubicBezTo>
                <a:cubicBezTo>
                  <a:pt x="104" y="23"/>
                  <a:pt x="105" y="24"/>
                  <a:pt x="105" y="26"/>
                </a:cubicBezTo>
                <a:lnTo>
                  <a:pt x="105" y="71"/>
                </a:lnTo>
                <a:close/>
                <a:moveTo>
                  <a:pt x="117" y="26"/>
                </a:moveTo>
                <a:cubicBezTo>
                  <a:pt x="117" y="24"/>
                  <a:pt x="118" y="23"/>
                  <a:pt x="119" y="22"/>
                </a:cubicBezTo>
                <a:cubicBezTo>
                  <a:pt x="121" y="22"/>
                  <a:pt x="122" y="22"/>
                  <a:pt x="123" y="23"/>
                </a:cubicBezTo>
                <a:cubicBezTo>
                  <a:pt x="137" y="37"/>
                  <a:pt x="146" y="52"/>
                  <a:pt x="152" y="70"/>
                </a:cubicBezTo>
                <a:cubicBezTo>
                  <a:pt x="153" y="71"/>
                  <a:pt x="153" y="72"/>
                  <a:pt x="152" y="73"/>
                </a:cubicBezTo>
                <a:cubicBezTo>
                  <a:pt x="151" y="74"/>
                  <a:pt x="150" y="75"/>
                  <a:pt x="149" y="75"/>
                </a:cubicBezTo>
                <a:cubicBezTo>
                  <a:pt x="121" y="75"/>
                  <a:pt x="121" y="75"/>
                  <a:pt x="121" y="75"/>
                </a:cubicBezTo>
                <a:cubicBezTo>
                  <a:pt x="118" y="75"/>
                  <a:pt x="117" y="73"/>
                  <a:pt x="117" y="71"/>
                </a:cubicBezTo>
                <a:lnTo>
                  <a:pt x="117" y="26"/>
                </a:lnTo>
                <a:close/>
                <a:moveTo>
                  <a:pt x="117" y="91"/>
                </a:moveTo>
                <a:cubicBezTo>
                  <a:pt x="117" y="88"/>
                  <a:pt x="118" y="87"/>
                  <a:pt x="121" y="87"/>
                </a:cubicBezTo>
                <a:cubicBezTo>
                  <a:pt x="154" y="87"/>
                  <a:pt x="154" y="87"/>
                  <a:pt x="154" y="87"/>
                </a:cubicBezTo>
                <a:cubicBezTo>
                  <a:pt x="156" y="87"/>
                  <a:pt x="157" y="88"/>
                  <a:pt x="158" y="90"/>
                </a:cubicBezTo>
                <a:cubicBezTo>
                  <a:pt x="160" y="104"/>
                  <a:pt x="160" y="118"/>
                  <a:pt x="158" y="131"/>
                </a:cubicBezTo>
                <a:cubicBezTo>
                  <a:pt x="157" y="133"/>
                  <a:pt x="156" y="135"/>
                  <a:pt x="154" y="135"/>
                </a:cubicBezTo>
                <a:cubicBezTo>
                  <a:pt x="121" y="135"/>
                  <a:pt x="121" y="135"/>
                  <a:pt x="121" y="135"/>
                </a:cubicBezTo>
                <a:cubicBezTo>
                  <a:pt x="118" y="135"/>
                  <a:pt x="117" y="133"/>
                  <a:pt x="117" y="131"/>
                </a:cubicBezTo>
                <a:lnTo>
                  <a:pt x="117" y="91"/>
                </a:lnTo>
                <a:close/>
                <a:moveTo>
                  <a:pt x="201" y="152"/>
                </a:moveTo>
                <a:cubicBezTo>
                  <a:pt x="190" y="176"/>
                  <a:pt x="169" y="195"/>
                  <a:pt x="144" y="204"/>
                </a:cubicBezTo>
                <a:cubicBezTo>
                  <a:pt x="144" y="204"/>
                  <a:pt x="143" y="204"/>
                  <a:pt x="143" y="204"/>
                </a:cubicBezTo>
                <a:cubicBezTo>
                  <a:pt x="142" y="204"/>
                  <a:pt x="140" y="203"/>
                  <a:pt x="140" y="202"/>
                </a:cubicBezTo>
                <a:cubicBezTo>
                  <a:pt x="139" y="201"/>
                  <a:pt x="139" y="199"/>
                  <a:pt x="140" y="197"/>
                </a:cubicBezTo>
                <a:cubicBezTo>
                  <a:pt x="143" y="193"/>
                  <a:pt x="146" y="190"/>
                  <a:pt x="149" y="186"/>
                </a:cubicBezTo>
                <a:cubicBezTo>
                  <a:pt x="149" y="185"/>
                  <a:pt x="150" y="183"/>
                  <a:pt x="149" y="182"/>
                </a:cubicBezTo>
                <a:cubicBezTo>
                  <a:pt x="149" y="180"/>
                  <a:pt x="148" y="179"/>
                  <a:pt x="147" y="178"/>
                </a:cubicBezTo>
                <a:cubicBezTo>
                  <a:pt x="146" y="177"/>
                  <a:pt x="144" y="177"/>
                  <a:pt x="143" y="177"/>
                </a:cubicBezTo>
                <a:cubicBezTo>
                  <a:pt x="141" y="177"/>
                  <a:pt x="140" y="178"/>
                  <a:pt x="139" y="179"/>
                </a:cubicBezTo>
                <a:cubicBezTo>
                  <a:pt x="135" y="186"/>
                  <a:pt x="129" y="192"/>
                  <a:pt x="123" y="198"/>
                </a:cubicBezTo>
                <a:cubicBezTo>
                  <a:pt x="122" y="199"/>
                  <a:pt x="121" y="200"/>
                  <a:pt x="119" y="199"/>
                </a:cubicBezTo>
                <a:cubicBezTo>
                  <a:pt x="118" y="198"/>
                  <a:pt x="117" y="197"/>
                  <a:pt x="117" y="195"/>
                </a:cubicBezTo>
                <a:cubicBezTo>
                  <a:pt x="117" y="150"/>
                  <a:pt x="117" y="150"/>
                  <a:pt x="117" y="150"/>
                </a:cubicBezTo>
                <a:cubicBezTo>
                  <a:pt x="117" y="148"/>
                  <a:pt x="118" y="146"/>
                  <a:pt x="121" y="146"/>
                </a:cubicBezTo>
                <a:cubicBezTo>
                  <a:pt x="149" y="146"/>
                  <a:pt x="149" y="146"/>
                  <a:pt x="149" y="146"/>
                </a:cubicBezTo>
                <a:cubicBezTo>
                  <a:pt x="150" y="146"/>
                  <a:pt x="151" y="147"/>
                  <a:pt x="152" y="148"/>
                </a:cubicBezTo>
                <a:cubicBezTo>
                  <a:pt x="153" y="149"/>
                  <a:pt x="153" y="150"/>
                  <a:pt x="153" y="152"/>
                </a:cubicBezTo>
                <a:cubicBezTo>
                  <a:pt x="152" y="153"/>
                  <a:pt x="152" y="153"/>
                  <a:pt x="152" y="153"/>
                </a:cubicBezTo>
                <a:cubicBezTo>
                  <a:pt x="152" y="155"/>
                  <a:pt x="151" y="156"/>
                  <a:pt x="150" y="158"/>
                </a:cubicBezTo>
                <a:cubicBezTo>
                  <a:pt x="149" y="161"/>
                  <a:pt x="150" y="164"/>
                  <a:pt x="153" y="166"/>
                </a:cubicBezTo>
                <a:cubicBezTo>
                  <a:pt x="156" y="167"/>
                  <a:pt x="160" y="165"/>
                  <a:pt x="161" y="162"/>
                </a:cubicBezTo>
                <a:cubicBezTo>
                  <a:pt x="163" y="159"/>
                  <a:pt x="164" y="154"/>
                  <a:pt x="166" y="149"/>
                </a:cubicBezTo>
                <a:cubicBezTo>
                  <a:pt x="166" y="148"/>
                  <a:pt x="168" y="146"/>
                  <a:pt x="169" y="146"/>
                </a:cubicBezTo>
                <a:cubicBezTo>
                  <a:pt x="197" y="146"/>
                  <a:pt x="197" y="146"/>
                  <a:pt x="197" y="146"/>
                </a:cubicBezTo>
                <a:cubicBezTo>
                  <a:pt x="198" y="146"/>
                  <a:pt x="200" y="147"/>
                  <a:pt x="200" y="148"/>
                </a:cubicBezTo>
                <a:cubicBezTo>
                  <a:pt x="201" y="149"/>
                  <a:pt x="201" y="151"/>
                  <a:pt x="201" y="152"/>
                </a:cubicBezTo>
                <a:close/>
                <a:moveTo>
                  <a:pt x="208" y="90"/>
                </a:moveTo>
                <a:cubicBezTo>
                  <a:pt x="209" y="97"/>
                  <a:pt x="210" y="104"/>
                  <a:pt x="210" y="111"/>
                </a:cubicBezTo>
                <a:cubicBezTo>
                  <a:pt x="210" y="118"/>
                  <a:pt x="209" y="125"/>
                  <a:pt x="208" y="132"/>
                </a:cubicBezTo>
                <a:cubicBezTo>
                  <a:pt x="207" y="133"/>
                  <a:pt x="206" y="135"/>
                  <a:pt x="204" y="135"/>
                </a:cubicBezTo>
                <a:cubicBezTo>
                  <a:pt x="174" y="135"/>
                  <a:pt x="174" y="135"/>
                  <a:pt x="174" y="135"/>
                </a:cubicBezTo>
                <a:cubicBezTo>
                  <a:pt x="173" y="135"/>
                  <a:pt x="172" y="134"/>
                  <a:pt x="171" y="133"/>
                </a:cubicBezTo>
                <a:cubicBezTo>
                  <a:pt x="170" y="132"/>
                  <a:pt x="170" y="131"/>
                  <a:pt x="170" y="130"/>
                </a:cubicBezTo>
                <a:cubicBezTo>
                  <a:pt x="172" y="117"/>
                  <a:pt x="172" y="104"/>
                  <a:pt x="170" y="91"/>
                </a:cubicBezTo>
                <a:cubicBezTo>
                  <a:pt x="170" y="90"/>
                  <a:pt x="170" y="89"/>
                  <a:pt x="171" y="88"/>
                </a:cubicBezTo>
                <a:cubicBezTo>
                  <a:pt x="171" y="87"/>
                  <a:pt x="172" y="87"/>
                  <a:pt x="174" y="87"/>
                </a:cubicBezTo>
                <a:cubicBezTo>
                  <a:pt x="204" y="87"/>
                  <a:pt x="204" y="87"/>
                  <a:pt x="204" y="87"/>
                </a:cubicBezTo>
                <a:cubicBezTo>
                  <a:pt x="206" y="87"/>
                  <a:pt x="207" y="88"/>
                  <a:pt x="208" y="90"/>
                </a:cubicBezTo>
                <a:close/>
                <a:moveTo>
                  <a:pt x="200" y="73"/>
                </a:moveTo>
                <a:cubicBezTo>
                  <a:pt x="200" y="74"/>
                  <a:pt x="198" y="75"/>
                  <a:pt x="197" y="75"/>
                </a:cubicBezTo>
                <a:cubicBezTo>
                  <a:pt x="169" y="75"/>
                  <a:pt x="169" y="75"/>
                  <a:pt x="169" y="75"/>
                </a:cubicBezTo>
                <a:cubicBezTo>
                  <a:pt x="168" y="75"/>
                  <a:pt x="166" y="74"/>
                  <a:pt x="165" y="72"/>
                </a:cubicBezTo>
                <a:cubicBezTo>
                  <a:pt x="160" y="54"/>
                  <a:pt x="151" y="38"/>
                  <a:pt x="140" y="24"/>
                </a:cubicBezTo>
                <a:cubicBezTo>
                  <a:pt x="139" y="22"/>
                  <a:pt x="138" y="20"/>
                  <a:pt x="140" y="19"/>
                </a:cubicBezTo>
                <a:cubicBezTo>
                  <a:pt x="141" y="18"/>
                  <a:pt x="142" y="17"/>
                  <a:pt x="144" y="18"/>
                </a:cubicBezTo>
                <a:cubicBezTo>
                  <a:pt x="169" y="26"/>
                  <a:pt x="190" y="45"/>
                  <a:pt x="201" y="69"/>
                </a:cubicBezTo>
                <a:cubicBezTo>
                  <a:pt x="201" y="71"/>
                  <a:pt x="201" y="72"/>
                  <a:pt x="200" y="73"/>
                </a:cubicBezTo>
                <a:close/>
              </a:path>
            </a:pathLst>
          </a:custGeom>
          <a:solidFill>
            <a:srgbClr val="2E6EB7"/>
          </a:solidFill>
          <a:ln w="9525">
            <a:no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51" name="Group 50">
            <a:extLst>
              <a:ext uri="{FF2B5EF4-FFF2-40B4-BE49-F238E27FC236}">
                <a16:creationId xmlns:a16="http://schemas.microsoft.com/office/drawing/2014/main" id="{6F83AC45-46F5-4F5D-BE1D-CDBFC61DA393}"/>
              </a:ext>
            </a:extLst>
          </p:cNvPr>
          <p:cNvGrpSpPr/>
          <p:nvPr/>
        </p:nvGrpSpPr>
        <p:grpSpPr>
          <a:xfrm>
            <a:off x="4969393" y="5167744"/>
            <a:ext cx="3714083" cy="915633"/>
            <a:chOff x="701683" y="2426884"/>
            <a:chExt cx="3714083" cy="915633"/>
          </a:xfrm>
        </p:grpSpPr>
        <p:sp>
          <p:nvSpPr>
            <p:cNvPr id="52" name="Rounded Rectangle 6">
              <a:extLst>
                <a:ext uri="{FF2B5EF4-FFF2-40B4-BE49-F238E27FC236}">
                  <a16:creationId xmlns:a16="http://schemas.microsoft.com/office/drawing/2014/main" id="{881BC2D8-C6F1-45E9-B5A1-DA8AFA09727E}"/>
                </a:ext>
              </a:extLst>
            </p:cNvPr>
            <p:cNvSpPr/>
            <p:nvPr/>
          </p:nvSpPr>
          <p:spPr bwMode="auto">
            <a:xfrm>
              <a:off x="1073030" y="2525758"/>
              <a:ext cx="3342736" cy="816759"/>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53" name="Oval 52">
              <a:extLst>
                <a:ext uri="{FF2B5EF4-FFF2-40B4-BE49-F238E27FC236}">
                  <a16:creationId xmlns:a16="http://schemas.microsoft.com/office/drawing/2014/main" id="{C529F981-B163-4B8A-986A-94768EAB25C0}"/>
                </a:ext>
              </a:extLst>
            </p:cNvPr>
            <p:cNvSpPr/>
            <p:nvPr/>
          </p:nvSpPr>
          <p:spPr bwMode="auto">
            <a:xfrm>
              <a:off x="751704" y="2451600"/>
              <a:ext cx="692493" cy="705607"/>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54" name="TextBox 53">
              <a:extLst>
                <a:ext uri="{FF2B5EF4-FFF2-40B4-BE49-F238E27FC236}">
                  <a16:creationId xmlns:a16="http://schemas.microsoft.com/office/drawing/2014/main" id="{7E138581-B048-418B-A66F-7A3389A167C8}"/>
                </a:ext>
              </a:extLst>
            </p:cNvPr>
            <p:cNvSpPr txBox="1"/>
            <p:nvPr/>
          </p:nvSpPr>
          <p:spPr>
            <a:xfrm>
              <a:off x="1470423" y="2566004"/>
              <a:ext cx="2871657" cy="738664"/>
            </a:xfrm>
            <a:prstGeom prst="rect">
              <a:avLst/>
            </a:prstGeom>
            <a:noFill/>
          </p:spPr>
          <p:txBody>
            <a:bodyPr wrap="square" rtlCol="0">
              <a:spAutoFit/>
            </a:bodyPr>
            <a:lstStyle/>
            <a:p>
              <a:pPr eaLnBrk="0" fontAlgn="base" hangingPunct="0">
                <a:spcBef>
                  <a:spcPct val="0"/>
                </a:spcBef>
                <a:spcAft>
                  <a:spcPct val="0"/>
                </a:spcAft>
              </a:pPr>
              <a:r>
                <a:rPr lang="en-NZ" sz="1400">
                  <a:solidFill>
                    <a:srgbClr val="B6231D"/>
                  </a:solidFill>
                  <a:latin typeface="Arial" panose="020B0604020202020204" pitchFamily="34" charset="0"/>
                  <a:ea typeface="ＭＳ Ｐゴシック" charset="0"/>
                  <a:cs typeface="Arial" panose="020B0604020202020204" pitchFamily="34" charset="0"/>
                </a:rPr>
                <a:t>Education.govt.nz </a:t>
              </a:r>
              <a:r>
                <a:rPr lang="en-NZ" sz="1400" b="1">
                  <a:solidFill>
                    <a:srgbClr val="B6231D"/>
                  </a:solidFill>
                  <a:latin typeface="Arial" panose="020B0604020202020204" pitchFamily="34" charset="0"/>
                  <a:ea typeface="ＭＳ Ｐゴシック" charset="0"/>
                  <a:cs typeface="Arial" panose="020B0604020202020204" pitchFamily="34" charset="0"/>
                </a:rPr>
                <a:t>&gt;</a:t>
              </a:r>
              <a:r>
                <a:rPr lang="en-NZ" sz="1400">
                  <a:solidFill>
                    <a:srgbClr val="B6231D"/>
                  </a:solidFill>
                  <a:latin typeface="Arial" panose="020B0604020202020204" pitchFamily="34" charset="0"/>
                  <a:ea typeface="ＭＳ Ｐゴシック" charset="0"/>
                  <a:cs typeface="Arial" panose="020B0604020202020204" pitchFamily="34" charset="0"/>
                </a:rPr>
                <a:t> search ‘Kaiārahi i te reo pay equity’ </a:t>
              </a:r>
              <a:r>
                <a:rPr lang="en-NZ" sz="1400" b="1">
                  <a:solidFill>
                    <a:srgbClr val="B6231D"/>
                  </a:solidFill>
                  <a:latin typeface="Arial" panose="020B0604020202020204" pitchFamily="34" charset="0"/>
                  <a:ea typeface="ＭＳ Ｐゴシック" charset="0"/>
                  <a:cs typeface="Arial" panose="020B0604020202020204" pitchFamily="34" charset="0"/>
                </a:rPr>
                <a:t>&gt;</a:t>
              </a:r>
              <a:r>
                <a:rPr lang="en-NZ" sz="1400">
                  <a:solidFill>
                    <a:srgbClr val="B6231D"/>
                  </a:solidFill>
                  <a:latin typeface="Arial" panose="020B0604020202020204" pitchFamily="34" charset="0"/>
                  <a:ea typeface="ＭＳ Ｐゴシック" charset="0"/>
                  <a:cs typeface="Arial" panose="020B0604020202020204" pitchFamily="34" charset="0"/>
                </a:rPr>
                <a:t> click first option</a:t>
              </a:r>
            </a:p>
          </p:txBody>
        </p:sp>
        <p:grpSp>
          <p:nvGrpSpPr>
            <p:cNvPr id="55" name="Group 54">
              <a:extLst>
                <a:ext uri="{FF2B5EF4-FFF2-40B4-BE49-F238E27FC236}">
                  <a16:creationId xmlns:a16="http://schemas.microsoft.com/office/drawing/2014/main" id="{9FED09C8-B5C6-4E31-8145-8B5731240ACA}"/>
                </a:ext>
              </a:extLst>
            </p:cNvPr>
            <p:cNvGrpSpPr>
              <a:grpSpLocks noChangeAspect="1"/>
            </p:cNvGrpSpPr>
            <p:nvPr/>
          </p:nvGrpSpPr>
          <p:grpSpPr bwMode="auto">
            <a:xfrm>
              <a:off x="701683" y="2426884"/>
              <a:ext cx="767652" cy="753779"/>
              <a:chOff x="6518" y="2261"/>
              <a:chExt cx="830" cy="815"/>
            </a:xfrm>
            <a:solidFill>
              <a:srgbClr val="2E6EB7"/>
            </a:solidFill>
          </p:grpSpPr>
          <p:sp>
            <p:nvSpPr>
              <p:cNvPr id="56" name="Freeform 245">
                <a:extLst>
                  <a:ext uri="{FF2B5EF4-FFF2-40B4-BE49-F238E27FC236}">
                    <a16:creationId xmlns:a16="http://schemas.microsoft.com/office/drawing/2014/main" id="{C6A47EAF-E1C4-48DA-9C9E-92A52486E42B}"/>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7" name="Freeform 246">
                <a:extLst>
                  <a:ext uri="{FF2B5EF4-FFF2-40B4-BE49-F238E27FC236}">
                    <a16:creationId xmlns:a16="http://schemas.microsoft.com/office/drawing/2014/main" id="{8609B904-AC28-4A2D-8CD2-7E41BD256600}"/>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8" name="Freeform 247">
                <a:extLst>
                  <a:ext uri="{FF2B5EF4-FFF2-40B4-BE49-F238E27FC236}">
                    <a16:creationId xmlns:a16="http://schemas.microsoft.com/office/drawing/2014/main" id="{4AFB3796-51CD-43BE-BECC-3B8632BE089C}"/>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59" name="Freeform 228">
            <a:extLst>
              <a:ext uri="{FF2B5EF4-FFF2-40B4-BE49-F238E27FC236}">
                <a16:creationId xmlns:a16="http://schemas.microsoft.com/office/drawing/2014/main" id="{72D6693B-1948-41E8-8018-3CB1881A5032}"/>
              </a:ext>
            </a:extLst>
          </p:cNvPr>
          <p:cNvSpPr>
            <a:spLocks noEditPoints="1"/>
          </p:cNvSpPr>
          <p:nvPr/>
        </p:nvSpPr>
        <p:spPr bwMode="auto">
          <a:xfrm>
            <a:off x="5147944" y="5340161"/>
            <a:ext cx="434430" cy="435826"/>
          </a:xfrm>
          <a:custGeom>
            <a:avLst/>
            <a:gdLst>
              <a:gd name="T0" fmla="*/ 111 w 221"/>
              <a:gd name="T1" fmla="*/ 221 h 221"/>
              <a:gd name="T2" fmla="*/ 14 w 221"/>
              <a:gd name="T3" fmla="*/ 132 h 221"/>
              <a:gd name="T4" fmla="*/ 18 w 221"/>
              <a:gd name="T5" fmla="*/ 87 h 221"/>
              <a:gd name="T6" fmla="*/ 51 w 221"/>
              <a:gd name="T7" fmla="*/ 91 h 221"/>
              <a:gd name="T8" fmla="*/ 48 w 221"/>
              <a:gd name="T9" fmla="*/ 135 h 221"/>
              <a:gd name="T10" fmla="*/ 82 w 221"/>
              <a:gd name="T11" fmla="*/ 202 h 221"/>
              <a:gd name="T12" fmla="*/ 21 w 221"/>
              <a:gd name="T13" fmla="*/ 152 h 221"/>
              <a:gd name="T14" fmla="*/ 52 w 221"/>
              <a:gd name="T15" fmla="*/ 146 h 221"/>
              <a:gd name="T16" fmla="*/ 82 w 221"/>
              <a:gd name="T17" fmla="*/ 202 h 221"/>
              <a:gd name="T18" fmla="*/ 101 w 221"/>
              <a:gd name="T19" fmla="*/ 200 h 221"/>
              <a:gd name="T20" fmla="*/ 69 w 221"/>
              <a:gd name="T21" fmla="*/ 148 h 221"/>
              <a:gd name="T22" fmla="*/ 83 w 221"/>
              <a:gd name="T23" fmla="*/ 141 h 221"/>
              <a:gd name="T24" fmla="*/ 64 w 221"/>
              <a:gd name="T25" fmla="*/ 131 h 221"/>
              <a:gd name="T26" fmla="*/ 101 w 221"/>
              <a:gd name="T27" fmla="*/ 87 h 221"/>
              <a:gd name="T28" fmla="*/ 102 w 221"/>
              <a:gd name="T29" fmla="*/ 135 h 221"/>
              <a:gd name="T30" fmla="*/ 105 w 221"/>
              <a:gd name="T31" fmla="*/ 150 h 221"/>
              <a:gd name="T32" fmla="*/ 101 w 221"/>
              <a:gd name="T33" fmla="*/ 75 h 221"/>
              <a:gd name="T34" fmla="*/ 69 w 221"/>
              <a:gd name="T35" fmla="*/ 70 h 221"/>
              <a:gd name="T36" fmla="*/ 64 w 221"/>
              <a:gd name="T37" fmla="*/ 54 h 221"/>
              <a:gd name="T38" fmla="*/ 52 w 221"/>
              <a:gd name="T39" fmla="*/ 75 h 221"/>
              <a:gd name="T40" fmla="*/ 21 w 221"/>
              <a:gd name="T41" fmla="*/ 69 h 221"/>
              <a:gd name="T42" fmla="*/ 81 w 221"/>
              <a:gd name="T43" fmla="*/ 24 h 221"/>
              <a:gd name="T44" fmla="*/ 75 w 221"/>
              <a:gd name="T45" fmla="*/ 42 h 221"/>
              <a:gd name="T46" fmla="*/ 102 w 221"/>
              <a:gd name="T47" fmla="*/ 22 h 221"/>
              <a:gd name="T48" fmla="*/ 117 w 221"/>
              <a:gd name="T49" fmla="*/ 26 h 221"/>
              <a:gd name="T50" fmla="*/ 152 w 221"/>
              <a:gd name="T51" fmla="*/ 70 h 221"/>
              <a:gd name="T52" fmla="*/ 121 w 221"/>
              <a:gd name="T53" fmla="*/ 75 h 221"/>
              <a:gd name="T54" fmla="*/ 117 w 221"/>
              <a:gd name="T55" fmla="*/ 91 h 221"/>
              <a:gd name="T56" fmla="*/ 158 w 221"/>
              <a:gd name="T57" fmla="*/ 90 h 221"/>
              <a:gd name="T58" fmla="*/ 121 w 221"/>
              <a:gd name="T59" fmla="*/ 135 h 221"/>
              <a:gd name="T60" fmla="*/ 201 w 221"/>
              <a:gd name="T61" fmla="*/ 152 h 221"/>
              <a:gd name="T62" fmla="*/ 140 w 221"/>
              <a:gd name="T63" fmla="*/ 202 h 221"/>
              <a:gd name="T64" fmla="*/ 149 w 221"/>
              <a:gd name="T65" fmla="*/ 182 h 221"/>
              <a:gd name="T66" fmla="*/ 139 w 221"/>
              <a:gd name="T67" fmla="*/ 179 h 221"/>
              <a:gd name="T68" fmla="*/ 117 w 221"/>
              <a:gd name="T69" fmla="*/ 195 h 221"/>
              <a:gd name="T70" fmla="*/ 149 w 221"/>
              <a:gd name="T71" fmla="*/ 146 h 221"/>
              <a:gd name="T72" fmla="*/ 152 w 221"/>
              <a:gd name="T73" fmla="*/ 153 h 221"/>
              <a:gd name="T74" fmla="*/ 161 w 221"/>
              <a:gd name="T75" fmla="*/ 162 h 221"/>
              <a:gd name="T76" fmla="*/ 197 w 221"/>
              <a:gd name="T77" fmla="*/ 146 h 221"/>
              <a:gd name="T78" fmla="*/ 208 w 221"/>
              <a:gd name="T79" fmla="*/ 90 h 221"/>
              <a:gd name="T80" fmla="*/ 204 w 221"/>
              <a:gd name="T81" fmla="*/ 135 h 221"/>
              <a:gd name="T82" fmla="*/ 170 w 221"/>
              <a:gd name="T83" fmla="*/ 130 h 221"/>
              <a:gd name="T84" fmla="*/ 174 w 221"/>
              <a:gd name="T85" fmla="*/ 87 h 221"/>
              <a:gd name="T86" fmla="*/ 200 w 221"/>
              <a:gd name="T87" fmla="*/ 73 h 221"/>
              <a:gd name="T88" fmla="*/ 165 w 221"/>
              <a:gd name="T89" fmla="*/ 72 h 221"/>
              <a:gd name="T90" fmla="*/ 144 w 221"/>
              <a:gd name="T91" fmla="*/ 1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21">
                <a:moveTo>
                  <a:pt x="111" y="0"/>
                </a:moveTo>
                <a:cubicBezTo>
                  <a:pt x="50" y="0"/>
                  <a:pt x="0" y="50"/>
                  <a:pt x="0" y="111"/>
                </a:cubicBezTo>
                <a:cubicBezTo>
                  <a:pt x="0" y="172"/>
                  <a:pt x="50" y="221"/>
                  <a:pt x="111" y="221"/>
                </a:cubicBezTo>
                <a:cubicBezTo>
                  <a:pt x="172" y="221"/>
                  <a:pt x="221" y="172"/>
                  <a:pt x="221" y="111"/>
                </a:cubicBezTo>
                <a:cubicBezTo>
                  <a:pt x="221" y="50"/>
                  <a:pt x="172" y="0"/>
                  <a:pt x="111" y="0"/>
                </a:cubicBezTo>
                <a:close/>
                <a:moveTo>
                  <a:pt x="14" y="132"/>
                </a:moveTo>
                <a:cubicBezTo>
                  <a:pt x="13" y="125"/>
                  <a:pt x="12" y="118"/>
                  <a:pt x="12" y="111"/>
                </a:cubicBezTo>
                <a:cubicBezTo>
                  <a:pt x="12" y="104"/>
                  <a:pt x="13" y="97"/>
                  <a:pt x="14" y="90"/>
                </a:cubicBezTo>
                <a:cubicBezTo>
                  <a:pt x="14" y="88"/>
                  <a:pt x="16" y="87"/>
                  <a:pt x="18" y="87"/>
                </a:cubicBezTo>
                <a:cubicBezTo>
                  <a:pt x="47" y="87"/>
                  <a:pt x="47" y="87"/>
                  <a:pt x="47" y="87"/>
                </a:cubicBezTo>
                <a:cubicBezTo>
                  <a:pt x="49" y="87"/>
                  <a:pt x="50" y="87"/>
                  <a:pt x="51" y="88"/>
                </a:cubicBezTo>
                <a:cubicBezTo>
                  <a:pt x="51" y="89"/>
                  <a:pt x="52" y="90"/>
                  <a:pt x="51" y="91"/>
                </a:cubicBezTo>
                <a:cubicBezTo>
                  <a:pt x="50" y="104"/>
                  <a:pt x="50" y="117"/>
                  <a:pt x="52" y="130"/>
                </a:cubicBezTo>
                <a:cubicBezTo>
                  <a:pt x="52" y="131"/>
                  <a:pt x="51" y="132"/>
                  <a:pt x="51" y="133"/>
                </a:cubicBezTo>
                <a:cubicBezTo>
                  <a:pt x="50" y="134"/>
                  <a:pt x="49" y="135"/>
                  <a:pt x="48" y="135"/>
                </a:cubicBezTo>
                <a:cubicBezTo>
                  <a:pt x="18" y="135"/>
                  <a:pt x="18" y="135"/>
                  <a:pt x="18" y="135"/>
                </a:cubicBezTo>
                <a:cubicBezTo>
                  <a:pt x="16" y="135"/>
                  <a:pt x="14" y="133"/>
                  <a:pt x="14" y="132"/>
                </a:cubicBezTo>
                <a:close/>
                <a:moveTo>
                  <a:pt x="82" y="202"/>
                </a:moveTo>
                <a:cubicBezTo>
                  <a:pt x="81" y="203"/>
                  <a:pt x="80" y="204"/>
                  <a:pt x="78" y="204"/>
                </a:cubicBezTo>
                <a:cubicBezTo>
                  <a:pt x="78" y="204"/>
                  <a:pt x="78" y="204"/>
                  <a:pt x="77" y="204"/>
                </a:cubicBezTo>
                <a:cubicBezTo>
                  <a:pt x="52" y="195"/>
                  <a:pt x="32" y="176"/>
                  <a:pt x="21" y="152"/>
                </a:cubicBezTo>
                <a:cubicBezTo>
                  <a:pt x="20" y="151"/>
                  <a:pt x="20" y="149"/>
                  <a:pt x="21" y="148"/>
                </a:cubicBezTo>
                <a:cubicBezTo>
                  <a:pt x="22" y="147"/>
                  <a:pt x="23" y="146"/>
                  <a:pt x="25" y="146"/>
                </a:cubicBezTo>
                <a:cubicBezTo>
                  <a:pt x="52" y="146"/>
                  <a:pt x="52" y="146"/>
                  <a:pt x="52" y="146"/>
                </a:cubicBezTo>
                <a:cubicBezTo>
                  <a:pt x="54" y="146"/>
                  <a:pt x="55" y="148"/>
                  <a:pt x="56" y="149"/>
                </a:cubicBezTo>
                <a:cubicBezTo>
                  <a:pt x="61" y="167"/>
                  <a:pt x="70" y="183"/>
                  <a:pt x="82" y="197"/>
                </a:cubicBezTo>
                <a:cubicBezTo>
                  <a:pt x="83" y="199"/>
                  <a:pt x="83" y="201"/>
                  <a:pt x="82" y="202"/>
                </a:cubicBezTo>
                <a:close/>
                <a:moveTo>
                  <a:pt x="105" y="196"/>
                </a:moveTo>
                <a:cubicBezTo>
                  <a:pt x="105" y="197"/>
                  <a:pt x="104" y="199"/>
                  <a:pt x="102" y="199"/>
                </a:cubicBezTo>
                <a:cubicBezTo>
                  <a:pt x="102" y="199"/>
                  <a:pt x="101" y="200"/>
                  <a:pt x="101" y="200"/>
                </a:cubicBezTo>
                <a:cubicBezTo>
                  <a:pt x="100" y="200"/>
                  <a:pt x="99" y="199"/>
                  <a:pt x="98" y="198"/>
                </a:cubicBezTo>
                <a:cubicBezTo>
                  <a:pt x="85" y="185"/>
                  <a:pt x="75" y="169"/>
                  <a:pt x="69" y="152"/>
                </a:cubicBezTo>
                <a:cubicBezTo>
                  <a:pt x="68" y="150"/>
                  <a:pt x="69" y="149"/>
                  <a:pt x="69" y="148"/>
                </a:cubicBezTo>
                <a:cubicBezTo>
                  <a:pt x="70" y="147"/>
                  <a:pt x="71" y="146"/>
                  <a:pt x="73" y="146"/>
                </a:cubicBezTo>
                <a:cubicBezTo>
                  <a:pt x="77" y="146"/>
                  <a:pt x="77" y="146"/>
                  <a:pt x="77" y="146"/>
                </a:cubicBezTo>
                <a:cubicBezTo>
                  <a:pt x="80" y="146"/>
                  <a:pt x="83" y="144"/>
                  <a:pt x="83" y="141"/>
                </a:cubicBezTo>
                <a:cubicBezTo>
                  <a:pt x="83" y="137"/>
                  <a:pt x="80" y="135"/>
                  <a:pt x="77" y="135"/>
                </a:cubicBezTo>
                <a:cubicBezTo>
                  <a:pt x="68" y="135"/>
                  <a:pt x="68" y="135"/>
                  <a:pt x="68" y="135"/>
                </a:cubicBezTo>
                <a:cubicBezTo>
                  <a:pt x="66" y="135"/>
                  <a:pt x="64" y="133"/>
                  <a:pt x="64" y="131"/>
                </a:cubicBezTo>
                <a:cubicBezTo>
                  <a:pt x="61" y="118"/>
                  <a:pt x="61" y="104"/>
                  <a:pt x="63" y="90"/>
                </a:cubicBezTo>
                <a:cubicBezTo>
                  <a:pt x="64" y="88"/>
                  <a:pt x="65" y="87"/>
                  <a:pt x="67" y="87"/>
                </a:cubicBezTo>
                <a:cubicBezTo>
                  <a:pt x="101" y="87"/>
                  <a:pt x="101" y="87"/>
                  <a:pt x="101" y="87"/>
                </a:cubicBezTo>
                <a:cubicBezTo>
                  <a:pt x="103" y="87"/>
                  <a:pt x="105" y="88"/>
                  <a:pt x="105" y="91"/>
                </a:cubicBezTo>
                <a:cubicBezTo>
                  <a:pt x="105" y="131"/>
                  <a:pt x="105" y="131"/>
                  <a:pt x="105" y="131"/>
                </a:cubicBezTo>
                <a:cubicBezTo>
                  <a:pt x="105" y="133"/>
                  <a:pt x="104" y="135"/>
                  <a:pt x="102" y="135"/>
                </a:cubicBezTo>
                <a:cubicBezTo>
                  <a:pt x="99" y="135"/>
                  <a:pt x="97" y="138"/>
                  <a:pt x="97" y="141"/>
                </a:cubicBezTo>
                <a:cubicBezTo>
                  <a:pt x="97" y="143"/>
                  <a:pt x="99" y="146"/>
                  <a:pt x="102" y="146"/>
                </a:cubicBezTo>
                <a:cubicBezTo>
                  <a:pt x="104" y="147"/>
                  <a:pt x="105" y="148"/>
                  <a:pt x="105" y="150"/>
                </a:cubicBezTo>
                <a:lnTo>
                  <a:pt x="105" y="196"/>
                </a:lnTo>
                <a:close/>
                <a:moveTo>
                  <a:pt x="105" y="71"/>
                </a:moveTo>
                <a:cubicBezTo>
                  <a:pt x="105" y="73"/>
                  <a:pt x="103" y="75"/>
                  <a:pt x="101" y="75"/>
                </a:cubicBezTo>
                <a:cubicBezTo>
                  <a:pt x="73" y="75"/>
                  <a:pt x="73" y="75"/>
                  <a:pt x="73" y="75"/>
                </a:cubicBezTo>
                <a:cubicBezTo>
                  <a:pt x="71" y="75"/>
                  <a:pt x="70" y="74"/>
                  <a:pt x="69" y="73"/>
                </a:cubicBezTo>
                <a:cubicBezTo>
                  <a:pt x="68" y="72"/>
                  <a:pt x="68" y="71"/>
                  <a:pt x="69" y="70"/>
                </a:cubicBezTo>
                <a:cubicBezTo>
                  <a:pt x="70" y="67"/>
                  <a:pt x="71" y="65"/>
                  <a:pt x="72" y="62"/>
                </a:cubicBezTo>
                <a:cubicBezTo>
                  <a:pt x="73" y="59"/>
                  <a:pt x="72" y="55"/>
                  <a:pt x="69" y="54"/>
                </a:cubicBezTo>
                <a:cubicBezTo>
                  <a:pt x="67" y="54"/>
                  <a:pt x="66" y="54"/>
                  <a:pt x="64" y="54"/>
                </a:cubicBezTo>
                <a:cubicBezTo>
                  <a:pt x="63" y="55"/>
                  <a:pt x="62" y="56"/>
                  <a:pt x="61" y="57"/>
                </a:cubicBezTo>
                <a:cubicBezTo>
                  <a:pt x="59" y="62"/>
                  <a:pt x="57" y="66"/>
                  <a:pt x="56" y="72"/>
                </a:cubicBezTo>
                <a:cubicBezTo>
                  <a:pt x="55" y="74"/>
                  <a:pt x="54" y="75"/>
                  <a:pt x="52" y="75"/>
                </a:cubicBezTo>
                <a:cubicBezTo>
                  <a:pt x="25" y="75"/>
                  <a:pt x="25" y="75"/>
                  <a:pt x="25" y="75"/>
                </a:cubicBezTo>
                <a:cubicBezTo>
                  <a:pt x="23" y="75"/>
                  <a:pt x="22" y="74"/>
                  <a:pt x="21" y="73"/>
                </a:cubicBezTo>
                <a:cubicBezTo>
                  <a:pt x="20" y="72"/>
                  <a:pt x="20" y="71"/>
                  <a:pt x="21" y="69"/>
                </a:cubicBezTo>
                <a:cubicBezTo>
                  <a:pt x="32" y="46"/>
                  <a:pt x="52" y="27"/>
                  <a:pt x="77" y="18"/>
                </a:cubicBezTo>
                <a:cubicBezTo>
                  <a:pt x="79" y="17"/>
                  <a:pt x="80" y="18"/>
                  <a:pt x="82" y="19"/>
                </a:cubicBezTo>
                <a:cubicBezTo>
                  <a:pt x="83" y="21"/>
                  <a:pt x="82" y="23"/>
                  <a:pt x="81" y="24"/>
                </a:cubicBezTo>
                <a:cubicBezTo>
                  <a:pt x="78" y="28"/>
                  <a:pt x="76" y="31"/>
                  <a:pt x="74" y="34"/>
                </a:cubicBezTo>
                <a:cubicBezTo>
                  <a:pt x="73" y="35"/>
                  <a:pt x="73" y="37"/>
                  <a:pt x="73" y="38"/>
                </a:cubicBezTo>
                <a:cubicBezTo>
                  <a:pt x="73" y="40"/>
                  <a:pt x="74" y="41"/>
                  <a:pt x="75" y="42"/>
                </a:cubicBezTo>
                <a:cubicBezTo>
                  <a:pt x="78" y="44"/>
                  <a:pt x="82" y="43"/>
                  <a:pt x="83" y="40"/>
                </a:cubicBezTo>
                <a:cubicBezTo>
                  <a:pt x="88" y="34"/>
                  <a:pt x="93" y="29"/>
                  <a:pt x="98" y="23"/>
                </a:cubicBezTo>
                <a:cubicBezTo>
                  <a:pt x="99" y="22"/>
                  <a:pt x="101" y="21"/>
                  <a:pt x="102" y="22"/>
                </a:cubicBezTo>
                <a:cubicBezTo>
                  <a:pt x="104" y="23"/>
                  <a:pt x="105" y="24"/>
                  <a:pt x="105" y="26"/>
                </a:cubicBezTo>
                <a:lnTo>
                  <a:pt x="105" y="71"/>
                </a:lnTo>
                <a:close/>
                <a:moveTo>
                  <a:pt x="117" y="26"/>
                </a:moveTo>
                <a:cubicBezTo>
                  <a:pt x="117" y="24"/>
                  <a:pt x="118" y="23"/>
                  <a:pt x="119" y="22"/>
                </a:cubicBezTo>
                <a:cubicBezTo>
                  <a:pt x="121" y="22"/>
                  <a:pt x="122" y="22"/>
                  <a:pt x="123" y="23"/>
                </a:cubicBezTo>
                <a:cubicBezTo>
                  <a:pt x="137" y="37"/>
                  <a:pt x="146" y="52"/>
                  <a:pt x="152" y="70"/>
                </a:cubicBezTo>
                <a:cubicBezTo>
                  <a:pt x="153" y="71"/>
                  <a:pt x="153" y="72"/>
                  <a:pt x="152" y="73"/>
                </a:cubicBezTo>
                <a:cubicBezTo>
                  <a:pt x="151" y="74"/>
                  <a:pt x="150" y="75"/>
                  <a:pt x="149" y="75"/>
                </a:cubicBezTo>
                <a:cubicBezTo>
                  <a:pt x="121" y="75"/>
                  <a:pt x="121" y="75"/>
                  <a:pt x="121" y="75"/>
                </a:cubicBezTo>
                <a:cubicBezTo>
                  <a:pt x="118" y="75"/>
                  <a:pt x="117" y="73"/>
                  <a:pt x="117" y="71"/>
                </a:cubicBezTo>
                <a:lnTo>
                  <a:pt x="117" y="26"/>
                </a:lnTo>
                <a:close/>
                <a:moveTo>
                  <a:pt x="117" y="91"/>
                </a:moveTo>
                <a:cubicBezTo>
                  <a:pt x="117" y="88"/>
                  <a:pt x="118" y="87"/>
                  <a:pt x="121" y="87"/>
                </a:cubicBezTo>
                <a:cubicBezTo>
                  <a:pt x="154" y="87"/>
                  <a:pt x="154" y="87"/>
                  <a:pt x="154" y="87"/>
                </a:cubicBezTo>
                <a:cubicBezTo>
                  <a:pt x="156" y="87"/>
                  <a:pt x="157" y="88"/>
                  <a:pt x="158" y="90"/>
                </a:cubicBezTo>
                <a:cubicBezTo>
                  <a:pt x="160" y="104"/>
                  <a:pt x="160" y="118"/>
                  <a:pt x="158" y="131"/>
                </a:cubicBezTo>
                <a:cubicBezTo>
                  <a:pt x="157" y="133"/>
                  <a:pt x="156" y="135"/>
                  <a:pt x="154" y="135"/>
                </a:cubicBezTo>
                <a:cubicBezTo>
                  <a:pt x="121" y="135"/>
                  <a:pt x="121" y="135"/>
                  <a:pt x="121" y="135"/>
                </a:cubicBezTo>
                <a:cubicBezTo>
                  <a:pt x="118" y="135"/>
                  <a:pt x="117" y="133"/>
                  <a:pt x="117" y="131"/>
                </a:cubicBezTo>
                <a:lnTo>
                  <a:pt x="117" y="91"/>
                </a:lnTo>
                <a:close/>
                <a:moveTo>
                  <a:pt x="201" y="152"/>
                </a:moveTo>
                <a:cubicBezTo>
                  <a:pt x="190" y="176"/>
                  <a:pt x="169" y="195"/>
                  <a:pt x="144" y="204"/>
                </a:cubicBezTo>
                <a:cubicBezTo>
                  <a:pt x="144" y="204"/>
                  <a:pt x="143" y="204"/>
                  <a:pt x="143" y="204"/>
                </a:cubicBezTo>
                <a:cubicBezTo>
                  <a:pt x="142" y="204"/>
                  <a:pt x="140" y="203"/>
                  <a:pt x="140" y="202"/>
                </a:cubicBezTo>
                <a:cubicBezTo>
                  <a:pt x="139" y="201"/>
                  <a:pt x="139" y="199"/>
                  <a:pt x="140" y="197"/>
                </a:cubicBezTo>
                <a:cubicBezTo>
                  <a:pt x="143" y="193"/>
                  <a:pt x="146" y="190"/>
                  <a:pt x="149" y="186"/>
                </a:cubicBezTo>
                <a:cubicBezTo>
                  <a:pt x="149" y="185"/>
                  <a:pt x="150" y="183"/>
                  <a:pt x="149" y="182"/>
                </a:cubicBezTo>
                <a:cubicBezTo>
                  <a:pt x="149" y="180"/>
                  <a:pt x="148" y="179"/>
                  <a:pt x="147" y="178"/>
                </a:cubicBezTo>
                <a:cubicBezTo>
                  <a:pt x="146" y="177"/>
                  <a:pt x="144" y="177"/>
                  <a:pt x="143" y="177"/>
                </a:cubicBezTo>
                <a:cubicBezTo>
                  <a:pt x="141" y="177"/>
                  <a:pt x="140" y="178"/>
                  <a:pt x="139" y="179"/>
                </a:cubicBezTo>
                <a:cubicBezTo>
                  <a:pt x="135" y="186"/>
                  <a:pt x="129" y="192"/>
                  <a:pt x="123" y="198"/>
                </a:cubicBezTo>
                <a:cubicBezTo>
                  <a:pt x="122" y="199"/>
                  <a:pt x="121" y="200"/>
                  <a:pt x="119" y="199"/>
                </a:cubicBezTo>
                <a:cubicBezTo>
                  <a:pt x="118" y="198"/>
                  <a:pt x="117" y="197"/>
                  <a:pt x="117" y="195"/>
                </a:cubicBezTo>
                <a:cubicBezTo>
                  <a:pt x="117" y="150"/>
                  <a:pt x="117" y="150"/>
                  <a:pt x="117" y="150"/>
                </a:cubicBezTo>
                <a:cubicBezTo>
                  <a:pt x="117" y="148"/>
                  <a:pt x="118" y="146"/>
                  <a:pt x="121" y="146"/>
                </a:cubicBezTo>
                <a:cubicBezTo>
                  <a:pt x="149" y="146"/>
                  <a:pt x="149" y="146"/>
                  <a:pt x="149" y="146"/>
                </a:cubicBezTo>
                <a:cubicBezTo>
                  <a:pt x="150" y="146"/>
                  <a:pt x="151" y="147"/>
                  <a:pt x="152" y="148"/>
                </a:cubicBezTo>
                <a:cubicBezTo>
                  <a:pt x="153" y="149"/>
                  <a:pt x="153" y="150"/>
                  <a:pt x="153" y="152"/>
                </a:cubicBezTo>
                <a:cubicBezTo>
                  <a:pt x="152" y="153"/>
                  <a:pt x="152" y="153"/>
                  <a:pt x="152" y="153"/>
                </a:cubicBezTo>
                <a:cubicBezTo>
                  <a:pt x="152" y="155"/>
                  <a:pt x="151" y="156"/>
                  <a:pt x="150" y="158"/>
                </a:cubicBezTo>
                <a:cubicBezTo>
                  <a:pt x="149" y="161"/>
                  <a:pt x="150" y="164"/>
                  <a:pt x="153" y="166"/>
                </a:cubicBezTo>
                <a:cubicBezTo>
                  <a:pt x="156" y="167"/>
                  <a:pt x="160" y="165"/>
                  <a:pt x="161" y="162"/>
                </a:cubicBezTo>
                <a:cubicBezTo>
                  <a:pt x="163" y="159"/>
                  <a:pt x="164" y="154"/>
                  <a:pt x="166" y="149"/>
                </a:cubicBezTo>
                <a:cubicBezTo>
                  <a:pt x="166" y="148"/>
                  <a:pt x="168" y="146"/>
                  <a:pt x="169" y="146"/>
                </a:cubicBezTo>
                <a:cubicBezTo>
                  <a:pt x="197" y="146"/>
                  <a:pt x="197" y="146"/>
                  <a:pt x="197" y="146"/>
                </a:cubicBezTo>
                <a:cubicBezTo>
                  <a:pt x="198" y="146"/>
                  <a:pt x="200" y="147"/>
                  <a:pt x="200" y="148"/>
                </a:cubicBezTo>
                <a:cubicBezTo>
                  <a:pt x="201" y="149"/>
                  <a:pt x="201" y="151"/>
                  <a:pt x="201" y="152"/>
                </a:cubicBezTo>
                <a:close/>
                <a:moveTo>
                  <a:pt x="208" y="90"/>
                </a:moveTo>
                <a:cubicBezTo>
                  <a:pt x="209" y="97"/>
                  <a:pt x="210" y="104"/>
                  <a:pt x="210" y="111"/>
                </a:cubicBezTo>
                <a:cubicBezTo>
                  <a:pt x="210" y="118"/>
                  <a:pt x="209" y="125"/>
                  <a:pt x="208" y="132"/>
                </a:cubicBezTo>
                <a:cubicBezTo>
                  <a:pt x="207" y="133"/>
                  <a:pt x="206" y="135"/>
                  <a:pt x="204" y="135"/>
                </a:cubicBezTo>
                <a:cubicBezTo>
                  <a:pt x="174" y="135"/>
                  <a:pt x="174" y="135"/>
                  <a:pt x="174" y="135"/>
                </a:cubicBezTo>
                <a:cubicBezTo>
                  <a:pt x="173" y="135"/>
                  <a:pt x="172" y="134"/>
                  <a:pt x="171" y="133"/>
                </a:cubicBezTo>
                <a:cubicBezTo>
                  <a:pt x="170" y="132"/>
                  <a:pt x="170" y="131"/>
                  <a:pt x="170" y="130"/>
                </a:cubicBezTo>
                <a:cubicBezTo>
                  <a:pt x="172" y="117"/>
                  <a:pt x="172" y="104"/>
                  <a:pt x="170" y="91"/>
                </a:cubicBezTo>
                <a:cubicBezTo>
                  <a:pt x="170" y="90"/>
                  <a:pt x="170" y="89"/>
                  <a:pt x="171" y="88"/>
                </a:cubicBezTo>
                <a:cubicBezTo>
                  <a:pt x="171" y="87"/>
                  <a:pt x="172" y="87"/>
                  <a:pt x="174" y="87"/>
                </a:cubicBezTo>
                <a:cubicBezTo>
                  <a:pt x="204" y="87"/>
                  <a:pt x="204" y="87"/>
                  <a:pt x="204" y="87"/>
                </a:cubicBezTo>
                <a:cubicBezTo>
                  <a:pt x="206" y="87"/>
                  <a:pt x="207" y="88"/>
                  <a:pt x="208" y="90"/>
                </a:cubicBezTo>
                <a:close/>
                <a:moveTo>
                  <a:pt x="200" y="73"/>
                </a:moveTo>
                <a:cubicBezTo>
                  <a:pt x="200" y="74"/>
                  <a:pt x="198" y="75"/>
                  <a:pt x="197" y="75"/>
                </a:cubicBezTo>
                <a:cubicBezTo>
                  <a:pt x="169" y="75"/>
                  <a:pt x="169" y="75"/>
                  <a:pt x="169" y="75"/>
                </a:cubicBezTo>
                <a:cubicBezTo>
                  <a:pt x="168" y="75"/>
                  <a:pt x="166" y="74"/>
                  <a:pt x="165" y="72"/>
                </a:cubicBezTo>
                <a:cubicBezTo>
                  <a:pt x="160" y="54"/>
                  <a:pt x="151" y="38"/>
                  <a:pt x="140" y="24"/>
                </a:cubicBezTo>
                <a:cubicBezTo>
                  <a:pt x="139" y="22"/>
                  <a:pt x="138" y="20"/>
                  <a:pt x="140" y="19"/>
                </a:cubicBezTo>
                <a:cubicBezTo>
                  <a:pt x="141" y="18"/>
                  <a:pt x="142" y="17"/>
                  <a:pt x="144" y="18"/>
                </a:cubicBezTo>
                <a:cubicBezTo>
                  <a:pt x="169" y="26"/>
                  <a:pt x="190" y="45"/>
                  <a:pt x="201" y="69"/>
                </a:cubicBezTo>
                <a:cubicBezTo>
                  <a:pt x="201" y="71"/>
                  <a:pt x="201" y="72"/>
                  <a:pt x="200" y="73"/>
                </a:cubicBezTo>
                <a:close/>
              </a:path>
            </a:pathLst>
          </a:custGeom>
          <a:solidFill>
            <a:srgbClr val="B6231D"/>
          </a:solidFill>
          <a:ln w="9525">
            <a:no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7" name="Group 6">
            <a:extLst>
              <a:ext uri="{FF2B5EF4-FFF2-40B4-BE49-F238E27FC236}">
                <a16:creationId xmlns:a16="http://schemas.microsoft.com/office/drawing/2014/main" id="{2A8315B6-0B66-45CF-BAE6-C0F8B687570B}"/>
              </a:ext>
            </a:extLst>
          </p:cNvPr>
          <p:cNvGrpSpPr/>
          <p:nvPr/>
        </p:nvGrpSpPr>
        <p:grpSpPr>
          <a:xfrm>
            <a:off x="681406" y="1577541"/>
            <a:ext cx="7275429" cy="1087477"/>
            <a:chOff x="681407" y="1528732"/>
            <a:chExt cx="6367358" cy="1087477"/>
          </a:xfrm>
        </p:grpSpPr>
        <p:sp>
          <p:nvSpPr>
            <p:cNvPr id="45" name="TextBox 44">
              <a:extLst>
                <a:ext uri="{FF2B5EF4-FFF2-40B4-BE49-F238E27FC236}">
                  <a16:creationId xmlns:a16="http://schemas.microsoft.com/office/drawing/2014/main" id="{1857949D-4F4B-49E6-ACCD-89F77023A759}"/>
                </a:ext>
              </a:extLst>
            </p:cNvPr>
            <p:cNvSpPr txBox="1"/>
            <p:nvPr/>
          </p:nvSpPr>
          <p:spPr>
            <a:xfrm>
              <a:off x="970652" y="1528732"/>
              <a:ext cx="6078113" cy="1087477"/>
            </a:xfrm>
            <a:prstGeom prst="rect">
              <a:avLst/>
            </a:prstGeom>
            <a:noFill/>
          </p:spPr>
          <p:txBody>
            <a:bodyPr wrap="square" rtlCol="0">
              <a:spAutoFit/>
            </a:bodyPr>
            <a:lstStyle/>
            <a:p>
              <a:pPr eaLnBrk="0" fontAlgn="base" hangingPunct="0">
                <a:spcBef>
                  <a:spcPct val="0"/>
                </a:spcBef>
                <a:spcAft>
                  <a:spcPts val="400"/>
                </a:spcAft>
              </a:pPr>
              <a:r>
                <a:rPr lang="en-US" sz="1600" b="1" dirty="0">
                  <a:solidFill>
                    <a:srgbClr val="000000"/>
                  </a:solidFill>
                  <a:latin typeface="Arial" panose="020B0604020202020204" pitchFamily="34" charset="0"/>
                  <a:ea typeface="ＭＳ Ｐゴシック" charset="0"/>
                  <a:cs typeface="Arial" panose="020B0604020202020204" pitchFamily="34" charset="0"/>
                </a:rPr>
                <a:t>Ohumahi Support Team</a:t>
              </a:r>
              <a:endParaRPr lang="en-NZ" sz="1600" b="1" dirty="0">
                <a:solidFill>
                  <a:srgbClr val="000000"/>
                </a:solidFill>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ts val="400"/>
                </a:spcAft>
              </a:pPr>
              <a:r>
                <a:rPr lang="en-NZ" sz="1400" dirty="0">
                  <a:solidFill>
                    <a:srgbClr val="000000"/>
                  </a:solidFill>
                  <a:latin typeface="Arial" panose="020B0604020202020204" pitchFamily="34" charset="0"/>
                  <a:ea typeface="ＭＳ Ｐゴシック" charset="0"/>
                  <a:cs typeface="Arial" panose="020B0604020202020204" pitchFamily="34" charset="0"/>
                </a:rPr>
                <a:t>Ministry of Education is available for general enquiries relating to pay equity or funding at </a:t>
              </a:r>
              <a:r>
                <a:rPr lang="en-NZ" sz="1400" dirty="0">
                  <a:solidFill>
                    <a:srgbClr val="0070C0"/>
                  </a:solidFill>
                  <a:latin typeface="Arial" panose="020B0604020202020204" pitchFamily="34" charset="0"/>
                  <a:ea typeface="ＭＳ Ｐゴシック" charset="0"/>
                  <a:cs typeface="Arial" panose="020B0604020202020204" pitchFamily="34" charset="0"/>
                  <a:hlinkClick r:id="rId3">
                    <a:extLst>
                      <a:ext uri="{A12FA001-AC4F-418D-AE19-62706E023703}">
                        <ahyp:hlinkClr xmlns:ahyp="http://schemas.microsoft.com/office/drawing/2018/hyperlinkcolor" val="tx"/>
                      </a:ext>
                    </a:extLst>
                  </a:hlinkClick>
                </a:rPr>
                <a:t>ohumahi.support@education.govt.nz</a:t>
              </a:r>
              <a:r>
                <a:rPr lang="en-NZ" sz="1400" dirty="0">
                  <a:solidFill>
                    <a:srgbClr val="000000"/>
                  </a:solidFill>
                  <a:latin typeface="Arial" panose="020B0604020202020204" pitchFamily="34" charset="0"/>
                  <a:ea typeface="ＭＳ Ｐゴシック" charset="0"/>
                  <a:cs typeface="Arial" panose="020B0604020202020204" pitchFamily="34" charset="0"/>
                </a:rPr>
                <a:t>, or on </a:t>
              </a:r>
              <a:r>
                <a:rPr lang="en-NZ" sz="1400" dirty="0">
                  <a:solidFill>
                    <a:srgbClr val="2A6EBB"/>
                  </a:solidFill>
                  <a:latin typeface="Arial" panose="020B0604020202020204" pitchFamily="34" charset="0"/>
                  <a:ea typeface="ＭＳ Ｐゴシック" charset="0"/>
                  <a:cs typeface="Arial" panose="020B0604020202020204" pitchFamily="34" charset="0"/>
                </a:rPr>
                <a:t>0800 114 117</a:t>
              </a:r>
              <a:endParaRPr lang="en-NZ" sz="1400" dirty="0">
                <a:solidFill>
                  <a:srgbClr val="2E6EB7"/>
                </a:solidFill>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ts val="400"/>
                </a:spcAft>
              </a:pPr>
              <a:r>
                <a:rPr lang="en-NZ" sz="1400" dirty="0">
                  <a:solidFill>
                    <a:srgbClr val="000000"/>
                  </a:solidFill>
                  <a:latin typeface="Arial" panose="020B0604020202020204" pitchFamily="34" charset="0"/>
                  <a:ea typeface="ＭＳ Ｐゴシック" charset="0"/>
                  <a:cs typeface="Arial" panose="020B0604020202020204" pitchFamily="34" charset="0"/>
                </a:rPr>
                <a:t>Visit the </a:t>
              </a:r>
              <a:r>
                <a:rPr lang="en-NZ" sz="1400" dirty="0" err="1">
                  <a:solidFill>
                    <a:srgbClr val="000000"/>
                  </a:solidFill>
                  <a:latin typeface="Arial" panose="020B0604020202020204" pitchFamily="34" charset="0"/>
                  <a:ea typeface="ＭＳ Ｐゴシック" charset="0"/>
                  <a:cs typeface="Arial" panose="020B0604020202020204" pitchFamily="34" charset="0"/>
                </a:rPr>
                <a:t>Taku</a:t>
              </a:r>
              <a:r>
                <a:rPr lang="en-NZ" sz="1400" dirty="0">
                  <a:solidFill>
                    <a:srgbClr val="000000"/>
                  </a:solidFill>
                  <a:latin typeface="Arial" panose="020B0604020202020204" pitchFamily="34" charset="0"/>
                  <a:ea typeface="ＭＳ Ｐゴシック" charset="0"/>
                  <a:cs typeface="Arial" panose="020B0604020202020204" pitchFamily="34" charset="0"/>
                </a:rPr>
                <a:t> portal on </a:t>
              </a:r>
              <a:r>
                <a:rPr lang="en-NZ" sz="1400" dirty="0">
                  <a:solidFill>
                    <a:srgbClr val="000000"/>
                  </a:solidFill>
                  <a:latin typeface="Arial" panose="020B0604020202020204" pitchFamily="34" charset="0"/>
                  <a:ea typeface="ＭＳ Ｐゴシック" charset="0"/>
                  <a:cs typeface="Arial" panose="020B0604020202020204" pitchFamily="34" charset="0"/>
                  <a:hlinkClick r:id="rId4"/>
                </a:rPr>
                <a:t>education.govt.nz/</a:t>
              </a:r>
              <a:r>
                <a:rPr lang="en-NZ" sz="1400" dirty="0" err="1">
                  <a:solidFill>
                    <a:srgbClr val="000000"/>
                  </a:solidFill>
                  <a:latin typeface="Arial" panose="020B0604020202020204" pitchFamily="34" charset="0"/>
                  <a:ea typeface="ＭＳ Ｐゴシック" charset="0"/>
                  <a:cs typeface="Arial" panose="020B0604020202020204" pitchFamily="34" charset="0"/>
                  <a:hlinkClick r:id="rId4"/>
                </a:rPr>
                <a:t>taku</a:t>
              </a:r>
              <a:endParaRPr lang="en-NZ" sz="14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3" name="Rectangle 32">
              <a:extLst>
                <a:ext uri="{FF2B5EF4-FFF2-40B4-BE49-F238E27FC236}">
                  <a16:creationId xmlns:a16="http://schemas.microsoft.com/office/drawing/2014/main" id="{FABAA125-4F0A-4626-9F39-76F0A5C249C0}"/>
                </a:ext>
              </a:extLst>
            </p:cNvPr>
            <p:cNvSpPr/>
            <p:nvPr/>
          </p:nvSpPr>
          <p:spPr>
            <a:xfrm>
              <a:off x="681407" y="1546067"/>
              <a:ext cx="123407" cy="1068344"/>
            </a:xfrm>
            <a:prstGeom prst="rect">
              <a:avLst/>
            </a:prstGeom>
            <a:solidFill>
              <a:srgbClr val="2E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8" name="Group 7">
            <a:extLst>
              <a:ext uri="{FF2B5EF4-FFF2-40B4-BE49-F238E27FC236}">
                <a16:creationId xmlns:a16="http://schemas.microsoft.com/office/drawing/2014/main" id="{F233142A-C340-4CA6-B2DB-A04C36E56F47}"/>
              </a:ext>
            </a:extLst>
          </p:cNvPr>
          <p:cNvGrpSpPr/>
          <p:nvPr/>
        </p:nvGrpSpPr>
        <p:grpSpPr>
          <a:xfrm>
            <a:off x="681766" y="2752198"/>
            <a:ext cx="7780468" cy="897792"/>
            <a:chOff x="681766" y="2703389"/>
            <a:chExt cx="7780468" cy="897792"/>
          </a:xfrm>
        </p:grpSpPr>
        <p:sp>
          <p:nvSpPr>
            <p:cNvPr id="38" name="TextBox 37">
              <a:extLst>
                <a:ext uri="{FF2B5EF4-FFF2-40B4-BE49-F238E27FC236}">
                  <a16:creationId xmlns:a16="http://schemas.microsoft.com/office/drawing/2014/main" id="{9ADAC468-DA0A-4460-AB6F-CD7D7E73D18C}"/>
                </a:ext>
              </a:extLst>
            </p:cNvPr>
            <p:cNvSpPr txBox="1"/>
            <p:nvPr/>
          </p:nvSpPr>
          <p:spPr>
            <a:xfrm>
              <a:off x="970652" y="2729147"/>
              <a:ext cx="7491582" cy="872034"/>
            </a:xfrm>
            <a:prstGeom prst="rect">
              <a:avLst/>
            </a:prstGeom>
            <a:noFill/>
          </p:spPr>
          <p:txBody>
            <a:bodyPr wrap="square" rtlCol="0">
              <a:spAutoFit/>
            </a:bodyPr>
            <a:lstStyle/>
            <a:p>
              <a:pPr eaLnBrk="0" fontAlgn="base" hangingPunct="0">
                <a:spcBef>
                  <a:spcPct val="0"/>
                </a:spcBef>
                <a:spcAft>
                  <a:spcPts val="400"/>
                </a:spcAft>
              </a:pPr>
              <a:r>
                <a:rPr lang="en-NZ" sz="1600" b="1">
                  <a:solidFill>
                    <a:srgbClr val="000000"/>
                  </a:solidFill>
                  <a:latin typeface="Arial" panose="020B0604020202020204" pitchFamily="34" charset="0"/>
                  <a:ea typeface="ＭＳ Ｐゴシック" charset="0"/>
                  <a:cs typeface="Arial" panose="020B0604020202020204" pitchFamily="34" charset="0"/>
                </a:rPr>
                <a:t>NZEI Te </a:t>
              </a:r>
              <a:r>
                <a:rPr lang="en-NZ" sz="1600" b="1" err="1">
                  <a:solidFill>
                    <a:srgbClr val="000000"/>
                  </a:solidFill>
                  <a:latin typeface="Arial" panose="020B0604020202020204" pitchFamily="34" charset="0"/>
                  <a:ea typeface="ＭＳ Ｐゴシック" charset="0"/>
                  <a:cs typeface="Arial" panose="020B0604020202020204" pitchFamily="34" charset="0"/>
                </a:rPr>
                <a:t>Riu</a:t>
              </a:r>
              <a:r>
                <a:rPr lang="en-NZ" sz="1600" b="1">
                  <a:solidFill>
                    <a:srgbClr val="000000"/>
                  </a:solidFill>
                  <a:latin typeface="Arial" panose="020B0604020202020204" pitchFamily="34" charset="0"/>
                  <a:ea typeface="ＭＳ Ｐゴシック" charset="0"/>
                  <a:cs typeface="Arial" panose="020B0604020202020204" pitchFamily="34" charset="0"/>
                </a:rPr>
                <a:t> </a:t>
              </a:r>
              <a:r>
                <a:rPr lang="en-NZ" sz="1600" b="1" err="1">
                  <a:solidFill>
                    <a:srgbClr val="000000"/>
                  </a:solidFill>
                  <a:latin typeface="Arial" panose="020B0604020202020204" pitchFamily="34" charset="0"/>
                  <a:ea typeface="ＭＳ Ｐゴシック" charset="0"/>
                  <a:cs typeface="Arial" panose="020B0604020202020204" pitchFamily="34" charset="0"/>
                </a:rPr>
                <a:t>Roa</a:t>
              </a:r>
              <a:endParaRPr lang="en-NZ" sz="1600" b="1">
                <a:solidFill>
                  <a:srgbClr val="000000"/>
                </a:solidFill>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ts val="400"/>
                </a:spcAft>
              </a:pPr>
              <a:r>
                <a:rPr lang="en-NZ" sz="1400">
                  <a:solidFill>
                    <a:srgbClr val="000000"/>
                  </a:solidFill>
                  <a:latin typeface="Arial" panose="020B0604020202020204" pitchFamily="34" charset="0"/>
                  <a:ea typeface="ＭＳ Ｐゴシック" charset="0"/>
                  <a:cs typeface="Arial" panose="020B0604020202020204" pitchFamily="34" charset="0"/>
                </a:rPr>
                <a:t>NZEI Te </a:t>
              </a:r>
              <a:r>
                <a:rPr lang="en-NZ" sz="1400" err="1">
                  <a:solidFill>
                    <a:srgbClr val="000000"/>
                  </a:solidFill>
                  <a:latin typeface="Arial" panose="020B0604020202020204" pitchFamily="34" charset="0"/>
                  <a:ea typeface="ＭＳ Ｐゴシック" charset="0"/>
                  <a:cs typeface="Arial" panose="020B0604020202020204" pitchFamily="34" charset="0"/>
                </a:rPr>
                <a:t>Riu</a:t>
              </a:r>
              <a:r>
                <a:rPr lang="en-NZ" sz="1400">
                  <a:solidFill>
                    <a:srgbClr val="000000"/>
                  </a:solidFill>
                  <a:latin typeface="Arial" panose="020B0604020202020204" pitchFamily="34" charset="0"/>
                  <a:ea typeface="ＭＳ Ｐゴシック" charset="0"/>
                  <a:cs typeface="Arial" panose="020B0604020202020204" pitchFamily="34" charset="0"/>
                </a:rPr>
                <a:t> </a:t>
              </a:r>
              <a:r>
                <a:rPr lang="en-NZ" sz="1400" err="1">
                  <a:solidFill>
                    <a:srgbClr val="000000"/>
                  </a:solidFill>
                  <a:latin typeface="Arial" panose="020B0604020202020204" pitchFamily="34" charset="0"/>
                  <a:ea typeface="ＭＳ Ｐゴシック" charset="0"/>
                  <a:cs typeface="Arial" panose="020B0604020202020204" pitchFamily="34" charset="0"/>
                </a:rPr>
                <a:t>Roa</a:t>
              </a:r>
              <a:r>
                <a:rPr lang="en-NZ" sz="1400">
                  <a:solidFill>
                    <a:srgbClr val="000000"/>
                  </a:solidFill>
                  <a:latin typeface="Arial" panose="020B0604020202020204" pitchFamily="34" charset="0"/>
                  <a:ea typeface="ＭＳ Ｐゴシック" charset="0"/>
                  <a:cs typeface="Arial" panose="020B0604020202020204" pitchFamily="34" charset="0"/>
                </a:rPr>
                <a:t> is available for employees to seek advice on employment matters.</a:t>
              </a:r>
            </a:p>
            <a:p>
              <a:pPr eaLnBrk="0" fontAlgn="base" hangingPunct="0">
                <a:spcBef>
                  <a:spcPct val="0"/>
                </a:spcBef>
                <a:spcAft>
                  <a:spcPts val="400"/>
                </a:spcAft>
              </a:pPr>
              <a:r>
                <a:rPr lang="en-NZ" sz="1400">
                  <a:solidFill>
                    <a:srgbClr val="000000"/>
                  </a:solidFill>
                  <a:latin typeface="Arial" panose="020B0604020202020204" pitchFamily="34" charset="0"/>
                  <a:ea typeface="ＭＳ Ｐゴシック" charset="0"/>
                  <a:cs typeface="Arial" panose="020B0604020202020204" pitchFamily="34" charset="0"/>
                </a:rPr>
                <a:t>NZEI Te </a:t>
              </a:r>
              <a:r>
                <a:rPr lang="en-NZ" sz="1400" err="1">
                  <a:solidFill>
                    <a:srgbClr val="000000"/>
                  </a:solidFill>
                  <a:latin typeface="Arial" panose="020B0604020202020204" pitchFamily="34" charset="0"/>
                  <a:ea typeface="ＭＳ Ｐゴシック" charset="0"/>
                  <a:cs typeface="Arial" panose="020B0604020202020204" pitchFamily="34" charset="0"/>
                </a:rPr>
                <a:t>Riu</a:t>
              </a:r>
              <a:r>
                <a:rPr lang="en-NZ" sz="1400">
                  <a:solidFill>
                    <a:srgbClr val="000000"/>
                  </a:solidFill>
                  <a:latin typeface="Arial" panose="020B0604020202020204" pitchFamily="34" charset="0"/>
                  <a:ea typeface="ＭＳ Ｐゴシック" charset="0"/>
                  <a:cs typeface="Arial" panose="020B0604020202020204" pitchFamily="34" charset="0"/>
                </a:rPr>
                <a:t> </a:t>
              </a:r>
              <a:r>
                <a:rPr lang="en-NZ" sz="1400" err="1">
                  <a:solidFill>
                    <a:srgbClr val="000000"/>
                  </a:solidFill>
                  <a:latin typeface="Arial" panose="020B0604020202020204" pitchFamily="34" charset="0"/>
                  <a:ea typeface="ＭＳ Ｐゴシック" charset="0"/>
                  <a:cs typeface="Arial" panose="020B0604020202020204" pitchFamily="34" charset="0"/>
                </a:rPr>
                <a:t>Roa</a:t>
              </a:r>
              <a:r>
                <a:rPr lang="en-NZ" sz="1400">
                  <a:solidFill>
                    <a:srgbClr val="000000"/>
                  </a:solidFill>
                  <a:latin typeface="Arial" panose="020B0604020202020204" pitchFamily="34" charset="0"/>
                  <a:ea typeface="ＭＳ Ｐゴシック" charset="0"/>
                  <a:cs typeface="Arial" panose="020B0604020202020204" pitchFamily="34" charset="0"/>
                </a:rPr>
                <a:t> can be contacted by emailing </a:t>
              </a:r>
              <a:r>
                <a:rPr lang="en-NZ" sz="1400">
                  <a:solidFill>
                    <a:srgbClr val="000000"/>
                  </a:solidFill>
                  <a:latin typeface="Arial" panose="020B0604020202020204" pitchFamily="34" charset="0"/>
                  <a:ea typeface="ＭＳ Ｐゴシック" charset="0"/>
                  <a:cs typeface="Arial" panose="020B0604020202020204" pitchFamily="34" charset="0"/>
                  <a:hlinkClick r:id="rId5"/>
                </a:rPr>
                <a:t>nzei@nzei.org.nz</a:t>
              </a:r>
              <a:r>
                <a:rPr lang="en-NZ" sz="1400">
                  <a:solidFill>
                    <a:srgbClr val="000000"/>
                  </a:solidFill>
                  <a:latin typeface="Arial" panose="020B0604020202020204" pitchFamily="34" charset="0"/>
                  <a:ea typeface="ＭＳ Ｐゴシック" charset="0"/>
                  <a:cs typeface="Arial" panose="020B0604020202020204" pitchFamily="34" charset="0"/>
                </a:rPr>
                <a:t> or on </a:t>
              </a:r>
              <a:r>
                <a:rPr lang="en-NZ" sz="1400">
                  <a:solidFill>
                    <a:srgbClr val="2A6EBB"/>
                  </a:solidFill>
                  <a:latin typeface="Arial" panose="020B0604020202020204" pitchFamily="34" charset="0"/>
                  <a:ea typeface="ＭＳ Ｐゴシック" charset="0"/>
                  <a:cs typeface="Arial" panose="020B0604020202020204" pitchFamily="34" charset="0"/>
                </a:rPr>
                <a:t>0800 693 443</a:t>
              </a:r>
              <a:endParaRPr lang="en-NZ" sz="1400">
                <a:solidFill>
                  <a:srgbClr val="000000"/>
                </a:solidFill>
                <a:latin typeface="Arial" panose="020B0604020202020204" pitchFamily="34" charset="0"/>
                <a:ea typeface="ＭＳ Ｐゴシック" charset="0"/>
                <a:cs typeface="Arial" panose="020B0604020202020204" pitchFamily="34" charset="0"/>
              </a:endParaRPr>
            </a:p>
          </p:txBody>
        </p:sp>
        <p:sp>
          <p:nvSpPr>
            <p:cNvPr id="39" name="Rectangle 38">
              <a:extLst>
                <a:ext uri="{FF2B5EF4-FFF2-40B4-BE49-F238E27FC236}">
                  <a16:creationId xmlns:a16="http://schemas.microsoft.com/office/drawing/2014/main" id="{E3B7CC09-9564-448C-8F4A-5B91E8BEF62A}"/>
                </a:ext>
              </a:extLst>
            </p:cNvPr>
            <p:cNvSpPr/>
            <p:nvPr/>
          </p:nvSpPr>
          <p:spPr>
            <a:xfrm>
              <a:off x="681766" y="2703389"/>
              <a:ext cx="141007" cy="872034"/>
            </a:xfrm>
            <a:prstGeom prst="rect">
              <a:avLst/>
            </a:prstGeom>
            <a:solidFill>
              <a:srgbClr val="6E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9" name="Group 8">
            <a:extLst>
              <a:ext uri="{FF2B5EF4-FFF2-40B4-BE49-F238E27FC236}">
                <a16:creationId xmlns:a16="http://schemas.microsoft.com/office/drawing/2014/main" id="{96A096B8-F120-4281-953A-E1A6666A7D79}"/>
              </a:ext>
            </a:extLst>
          </p:cNvPr>
          <p:cNvGrpSpPr/>
          <p:nvPr/>
        </p:nvGrpSpPr>
        <p:grpSpPr>
          <a:xfrm>
            <a:off x="681585" y="3717328"/>
            <a:ext cx="8001891" cy="1100968"/>
            <a:chOff x="681585" y="3668519"/>
            <a:chExt cx="8001891" cy="1100968"/>
          </a:xfrm>
        </p:grpSpPr>
        <p:sp>
          <p:nvSpPr>
            <p:cNvPr id="41" name="Rectangle 40">
              <a:extLst>
                <a:ext uri="{FF2B5EF4-FFF2-40B4-BE49-F238E27FC236}">
                  <a16:creationId xmlns:a16="http://schemas.microsoft.com/office/drawing/2014/main" id="{CF9A5ED2-3D6E-483F-8830-166610E73AE0}"/>
                </a:ext>
              </a:extLst>
            </p:cNvPr>
            <p:cNvSpPr/>
            <p:nvPr/>
          </p:nvSpPr>
          <p:spPr>
            <a:xfrm>
              <a:off x="681585" y="3668519"/>
              <a:ext cx="141007" cy="1100967"/>
            </a:xfrm>
            <a:prstGeom prst="rect">
              <a:avLst/>
            </a:prstGeom>
            <a:solidFill>
              <a:srgbClr val="C5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TextBox 42">
              <a:extLst>
                <a:ext uri="{FF2B5EF4-FFF2-40B4-BE49-F238E27FC236}">
                  <a16:creationId xmlns:a16="http://schemas.microsoft.com/office/drawing/2014/main" id="{C9ECBF25-16A0-4E21-AFF8-60F7FF66A6C0}"/>
                </a:ext>
              </a:extLst>
            </p:cNvPr>
            <p:cNvSpPr txBox="1"/>
            <p:nvPr/>
          </p:nvSpPr>
          <p:spPr>
            <a:xfrm>
              <a:off x="970652" y="3682010"/>
              <a:ext cx="7712824" cy="1087477"/>
            </a:xfrm>
            <a:prstGeom prst="rect">
              <a:avLst/>
            </a:prstGeom>
            <a:noFill/>
          </p:spPr>
          <p:txBody>
            <a:bodyPr wrap="square" rtlCol="0">
              <a:spAutoFit/>
            </a:bodyPr>
            <a:lstStyle/>
            <a:p>
              <a:pPr eaLnBrk="0" fontAlgn="base" hangingPunct="0">
                <a:spcBef>
                  <a:spcPct val="0"/>
                </a:spcBef>
                <a:spcAft>
                  <a:spcPts val="400"/>
                </a:spcAft>
              </a:pPr>
              <a:r>
                <a:rPr lang="en-NZ" sz="1600" b="1">
                  <a:solidFill>
                    <a:srgbClr val="000000"/>
                  </a:solidFill>
                  <a:latin typeface="Arial" panose="020B0604020202020204" pitchFamily="34" charset="0"/>
                  <a:ea typeface="ＭＳ Ｐゴシック" charset="0"/>
                  <a:cs typeface="Arial" panose="020B0604020202020204" pitchFamily="34" charset="0"/>
                </a:rPr>
                <a:t>NZSTA</a:t>
              </a:r>
            </a:p>
            <a:p>
              <a:pPr eaLnBrk="0" fontAlgn="base" hangingPunct="0">
                <a:spcBef>
                  <a:spcPct val="0"/>
                </a:spcBef>
                <a:spcAft>
                  <a:spcPts val="400"/>
                </a:spcAft>
              </a:pPr>
              <a:r>
                <a:rPr lang="en-NZ" sz="1400">
                  <a:solidFill>
                    <a:srgbClr val="000000"/>
                  </a:solidFill>
                  <a:latin typeface="Arial" panose="020B0604020202020204" pitchFamily="34" charset="0"/>
                  <a:ea typeface="ＭＳ Ｐゴシック" charset="0"/>
                  <a:cs typeface="Arial" panose="020B0604020202020204" pitchFamily="34" charset="0"/>
                </a:rPr>
                <a:t>Schools, kura and school boards should seek advice from NZSTA for employment relations questions or specific questions for managing staff.</a:t>
              </a:r>
            </a:p>
            <a:p>
              <a:pPr eaLnBrk="0" fontAlgn="base" hangingPunct="0">
                <a:spcBef>
                  <a:spcPct val="0"/>
                </a:spcBef>
                <a:spcAft>
                  <a:spcPts val="400"/>
                </a:spcAft>
              </a:pPr>
              <a:r>
                <a:rPr lang="en-NZ" sz="1400">
                  <a:solidFill>
                    <a:srgbClr val="000000"/>
                  </a:solidFill>
                  <a:latin typeface="Arial" panose="020B0604020202020204" pitchFamily="34" charset="0"/>
                  <a:ea typeface="ＭＳ Ｐゴシック" charset="0"/>
                  <a:cs typeface="Arial" panose="020B0604020202020204" pitchFamily="34" charset="0"/>
                </a:rPr>
                <a:t>NZSTA can be contacted by emailing </a:t>
              </a:r>
              <a:r>
                <a:rPr lang="en-NZ" sz="1400">
                  <a:solidFill>
                    <a:srgbClr val="000000"/>
                  </a:solidFill>
                  <a:latin typeface="Arial" panose="020B0604020202020204" pitchFamily="34" charset="0"/>
                  <a:ea typeface="ＭＳ Ｐゴシック" charset="0"/>
                  <a:cs typeface="Arial" panose="020B0604020202020204" pitchFamily="34" charset="0"/>
                  <a:hlinkClick r:id="rId6"/>
                </a:rPr>
                <a:t>eradvice@nzsta.org.nz</a:t>
              </a:r>
              <a:r>
                <a:rPr lang="en-NZ" sz="1400">
                  <a:solidFill>
                    <a:srgbClr val="000000"/>
                  </a:solidFill>
                  <a:latin typeface="Arial" panose="020B0604020202020204" pitchFamily="34" charset="0"/>
                  <a:ea typeface="ＭＳ Ｐゴシック" charset="0"/>
                  <a:cs typeface="Arial" panose="020B0604020202020204" pitchFamily="34" charset="0"/>
                </a:rPr>
                <a:t>, or on </a:t>
              </a:r>
              <a:r>
                <a:rPr lang="en-NZ" sz="1400">
                  <a:solidFill>
                    <a:srgbClr val="2A6EBB"/>
                  </a:solidFill>
                  <a:latin typeface="Arial" panose="020B0604020202020204" pitchFamily="34" charset="0"/>
                  <a:ea typeface="ＭＳ Ｐゴシック" charset="0"/>
                  <a:cs typeface="Arial" panose="020B0604020202020204" pitchFamily="34" charset="0"/>
                </a:rPr>
                <a:t>0800 782 435 (option #2)</a:t>
              </a:r>
              <a:endParaRPr lang="en-NZ" sz="1400">
                <a:solidFill>
                  <a:srgbClr val="000000"/>
                </a:solidFill>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69662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5</a:t>
            </a:fld>
            <a:endParaRPr lang="en-NZ"/>
          </a:p>
        </p:txBody>
      </p:sp>
      <p:sp>
        <p:nvSpPr>
          <p:cNvPr id="7" name="Title 1">
            <a:extLst>
              <a:ext uri="{FF2B5EF4-FFF2-40B4-BE49-F238E27FC236}">
                <a16:creationId xmlns:a16="http://schemas.microsoft.com/office/drawing/2014/main" id="{F15EB8B7-0312-47E3-A83B-10C87AB73FE6}"/>
              </a:ext>
            </a:extLst>
          </p:cNvPr>
          <p:cNvSpPr>
            <a:spLocks noGrp="1"/>
          </p:cNvSpPr>
          <p:nvPr>
            <p:ph type="title"/>
          </p:nvPr>
        </p:nvSpPr>
        <p:spPr>
          <a:xfrm>
            <a:off x="404293" y="1468173"/>
            <a:ext cx="8289480" cy="720436"/>
          </a:xfrm>
        </p:spPr>
        <p:txBody>
          <a:bodyPr>
            <a:normAutofit/>
          </a:bodyPr>
          <a:lstStyle/>
          <a:p>
            <a:r>
              <a:rPr lang="en-NZ" sz="3200"/>
              <a:t>Pay equity claims overview</a:t>
            </a:r>
          </a:p>
        </p:txBody>
      </p:sp>
      <p:sp>
        <p:nvSpPr>
          <p:cNvPr id="4" name="Oval 3">
            <a:extLst>
              <a:ext uri="{FF2B5EF4-FFF2-40B4-BE49-F238E27FC236}">
                <a16:creationId xmlns:a16="http://schemas.microsoft.com/office/drawing/2014/main" id="{6800C052-0F26-4139-8C5D-E272FF39C682}"/>
              </a:ext>
            </a:extLst>
          </p:cNvPr>
          <p:cNvSpPr/>
          <p:nvPr/>
        </p:nvSpPr>
        <p:spPr>
          <a:xfrm>
            <a:off x="1535465" y="3212969"/>
            <a:ext cx="520700" cy="520700"/>
          </a:xfrm>
          <a:prstGeom prst="ellipse">
            <a:avLst/>
          </a:prstGeom>
          <a:ln>
            <a:solidFill>
              <a:srgbClr val="F47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a:extLst>
              <a:ext uri="{FF2B5EF4-FFF2-40B4-BE49-F238E27FC236}">
                <a16:creationId xmlns:a16="http://schemas.microsoft.com/office/drawing/2014/main" id="{79726A1C-8DAE-40A4-A5C9-2297B5BDDE1E}"/>
              </a:ext>
            </a:extLst>
          </p:cNvPr>
          <p:cNvSpPr/>
          <p:nvPr/>
        </p:nvSpPr>
        <p:spPr>
          <a:xfrm>
            <a:off x="2636382" y="3224129"/>
            <a:ext cx="520700" cy="520700"/>
          </a:xfrm>
          <a:prstGeom prst="ellipse">
            <a:avLst/>
          </a:prstGeom>
          <a:ln>
            <a:solidFill>
              <a:srgbClr val="F47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a:extLst>
              <a:ext uri="{FF2B5EF4-FFF2-40B4-BE49-F238E27FC236}">
                <a16:creationId xmlns:a16="http://schemas.microsoft.com/office/drawing/2014/main" id="{A54388D4-AD58-4482-9D90-E1FAD6306B59}"/>
              </a:ext>
            </a:extLst>
          </p:cNvPr>
          <p:cNvSpPr/>
          <p:nvPr/>
        </p:nvSpPr>
        <p:spPr>
          <a:xfrm>
            <a:off x="3651841" y="3224129"/>
            <a:ext cx="520700" cy="520700"/>
          </a:xfrm>
          <a:prstGeom prst="ellipse">
            <a:avLst/>
          </a:prstGeom>
          <a:ln>
            <a:solidFill>
              <a:srgbClr val="F47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extLst>
              <a:ext uri="{FF2B5EF4-FFF2-40B4-BE49-F238E27FC236}">
                <a16:creationId xmlns:a16="http://schemas.microsoft.com/office/drawing/2014/main" id="{B43D186D-3B2A-4DDA-B4FA-009FEF20EC2F}"/>
              </a:ext>
            </a:extLst>
          </p:cNvPr>
          <p:cNvSpPr/>
          <p:nvPr/>
        </p:nvSpPr>
        <p:spPr>
          <a:xfrm>
            <a:off x="646508" y="3212969"/>
            <a:ext cx="520700" cy="520700"/>
          </a:xfrm>
          <a:prstGeom prst="ellipse">
            <a:avLst/>
          </a:prstGeom>
          <a:ln>
            <a:solidFill>
              <a:srgbClr val="F47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a:extLst>
              <a:ext uri="{FF2B5EF4-FFF2-40B4-BE49-F238E27FC236}">
                <a16:creationId xmlns:a16="http://schemas.microsoft.com/office/drawing/2014/main" id="{8561EC8D-F802-44D5-8686-1E3E2271E14A}"/>
              </a:ext>
            </a:extLst>
          </p:cNvPr>
          <p:cNvSpPr/>
          <p:nvPr/>
        </p:nvSpPr>
        <p:spPr>
          <a:xfrm>
            <a:off x="4835023" y="3224129"/>
            <a:ext cx="520700" cy="520700"/>
          </a:xfrm>
          <a:prstGeom prst="ellipse">
            <a:avLst/>
          </a:prstGeom>
          <a:ln>
            <a:solidFill>
              <a:srgbClr val="F47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28F0DAAF-291A-4B7B-BFBE-CCD27814877A}"/>
              </a:ext>
            </a:extLst>
          </p:cNvPr>
          <p:cNvSpPr txBox="1"/>
          <p:nvPr/>
        </p:nvSpPr>
        <p:spPr>
          <a:xfrm>
            <a:off x="736043" y="2573428"/>
            <a:ext cx="1203960" cy="369332"/>
          </a:xfrm>
          <a:prstGeom prst="rect">
            <a:avLst/>
          </a:prstGeom>
          <a:noFill/>
        </p:spPr>
        <p:txBody>
          <a:bodyPr wrap="square" rtlCol="0">
            <a:spAutoFit/>
          </a:bodyPr>
          <a:lstStyle/>
          <a:p>
            <a:pPr algn="ctr"/>
            <a:r>
              <a:rPr lang="en-NZ"/>
              <a:t>RAISING</a:t>
            </a:r>
          </a:p>
        </p:txBody>
      </p:sp>
      <p:sp>
        <p:nvSpPr>
          <p:cNvPr id="15" name="TextBox 14">
            <a:extLst>
              <a:ext uri="{FF2B5EF4-FFF2-40B4-BE49-F238E27FC236}">
                <a16:creationId xmlns:a16="http://schemas.microsoft.com/office/drawing/2014/main" id="{56194036-E8EC-43C9-A557-617C54D33423}"/>
              </a:ext>
            </a:extLst>
          </p:cNvPr>
          <p:cNvSpPr txBox="1"/>
          <p:nvPr/>
        </p:nvSpPr>
        <p:spPr>
          <a:xfrm>
            <a:off x="2630761" y="2573817"/>
            <a:ext cx="1541780" cy="369332"/>
          </a:xfrm>
          <a:prstGeom prst="rect">
            <a:avLst/>
          </a:prstGeom>
          <a:noFill/>
        </p:spPr>
        <p:txBody>
          <a:bodyPr wrap="square" rtlCol="0">
            <a:spAutoFit/>
          </a:bodyPr>
          <a:lstStyle/>
          <a:p>
            <a:pPr algn="ctr"/>
            <a:r>
              <a:rPr lang="en-NZ"/>
              <a:t>ASSESSING</a:t>
            </a:r>
          </a:p>
        </p:txBody>
      </p:sp>
      <p:sp>
        <p:nvSpPr>
          <p:cNvPr id="16" name="TextBox 15">
            <a:extLst>
              <a:ext uri="{FF2B5EF4-FFF2-40B4-BE49-F238E27FC236}">
                <a16:creationId xmlns:a16="http://schemas.microsoft.com/office/drawing/2014/main" id="{E143176E-869E-4153-90F4-FC791A6A5868}"/>
              </a:ext>
            </a:extLst>
          </p:cNvPr>
          <p:cNvSpPr txBox="1"/>
          <p:nvPr/>
        </p:nvSpPr>
        <p:spPr>
          <a:xfrm>
            <a:off x="4324483" y="2573428"/>
            <a:ext cx="1541780" cy="369332"/>
          </a:xfrm>
          <a:prstGeom prst="rect">
            <a:avLst/>
          </a:prstGeom>
          <a:noFill/>
        </p:spPr>
        <p:txBody>
          <a:bodyPr wrap="square" rtlCol="0">
            <a:spAutoFit/>
          </a:bodyPr>
          <a:lstStyle/>
          <a:p>
            <a:pPr algn="ctr"/>
            <a:r>
              <a:rPr lang="en-NZ"/>
              <a:t>SETTLING</a:t>
            </a:r>
          </a:p>
        </p:txBody>
      </p:sp>
      <p:sp>
        <p:nvSpPr>
          <p:cNvPr id="17" name="TextBox 16">
            <a:extLst>
              <a:ext uri="{FF2B5EF4-FFF2-40B4-BE49-F238E27FC236}">
                <a16:creationId xmlns:a16="http://schemas.microsoft.com/office/drawing/2014/main" id="{5B3ED7B7-7121-459E-82F0-29EDE4455F65}"/>
              </a:ext>
            </a:extLst>
          </p:cNvPr>
          <p:cNvSpPr txBox="1"/>
          <p:nvPr/>
        </p:nvSpPr>
        <p:spPr>
          <a:xfrm>
            <a:off x="6257531" y="2576364"/>
            <a:ext cx="2056050" cy="369332"/>
          </a:xfrm>
          <a:prstGeom prst="rect">
            <a:avLst/>
          </a:prstGeom>
          <a:noFill/>
        </p:spPr>
        <p:txBody>
          <a:bodyPr wrap="square" rtlCol="0">
            <a:spAutoFit/>
          </a:bodyPr>
          <a:lstStyle/>
          <a:p>
            <a:pPr algn="ctr"/>
            <a:r>
              <a:rPr lang="en-NZ"/>
              <a:t>IMPLEMENTING</a:t>
            </a:r>
          </a:p>
        </p:txBody>
      </p:sp>
      <p:sp>
        <p:nvSpPr>
          <p:cNvPr id="18" name="TextBox 17">
            <a:extLst>
              <a:ext uri="{FF2B5EF4-FFF2-40B4-BE49-F238E27FC236}">
                <a16:creationId xmlns:a16="http://schemas.microsoft.com/office/drawing/2014/main" id="{721A1F7B-F71B-47ED-8EA6-169EF1335971}"/>
              </a:ext>
            </a:extLst>
          </p:cNvPr>
          <p:cNvSpPr txBox="1"/>
          <p:nvPr/>
        </p:nvSpPr>
        <p:spPr>
          <a:xfrm>
            <a:off x="475693" y="3860780"/>
            <a:ext cx="862330" cy="246221"/>
          </a:xfrm>
          <a:prstGeom prst="rect">
            <a:avLst/>
          </a:prstGeom>
          <a:noFill/>
        </p:spPr>
        <p:txBody>
          <a:bodyPr wrap="square" rtlCol="0">
            <a:spAutoFit/>
          </a:bodyPr>
          <a:lstStyle/>
          <a:p>
            <a:pPr algn="ctr"/>
            <a:r>
              <a:rPr lang="en-NZ" sz="1000"/>
              <a:t>LODGED</a:t>
            </a:r>
          </a:p>
        </p:txBody>
      </p:sp>
      <p:sp>
        <p:nvSpPr>
          <p:cNvPr id="19" name="TextBox 18">
            <a:extLst>
              <a:ext uri="{FF2B5EF4-FFF2-40B4-BE49-F238E27FC236}">
                <a16:creationId xmlns:a16="http://schemas.microsoft.com/office/drawing/2014/main" id="{B25D3170-681E-477E-A4E1-4D5A8F7425FA}"/>
              </a:ext>
            </a:extLst>
          </p:cNvPr>
          <p:cNvSpPr txBox="1"/>
          <p:nvPr/>
        </p:nvSpPr>
        <p:spPr>
          <a:xfrm>
            <a:off x="1252372" y="3860780"/>
            <a:ext cx="1086885" cy="246221"/>
          </a:xfrm>
          <a:prstGeom prst="rect">
            <a:avLst/>
          </a:prstGeom>
          <a:noFill/>
        </p:spPr>
        <p:txBody>
          <a:bodyPr wrap="square" rtlCol="0">
            <a:spAutoFit/>
          </a:bodyPr>
          <a:lstStyle/>
          <a:p>
            <a:pPr algn="ctr"/>
            <a:r>
              <a:rPr lang="en-NZ" sz="1000"/>
              <a:t>ARGUABILITY</a:t>
            </a:r>
          </a:p>
        </p:txBody>
      </p:sp>
      <p:sp>
        <p:nvSpPr>
          <p:cNvPr id="20" name="TextBox 19">
            <a:extLst>
              <a:ext uri="{FF2B5EF4-FFF2-40B4-BE49-F238E27FC236}">
                <a16:creationId xmlns:a16="http://schemas.microsoft.com/office/drawing/2014/main" id="{D8762F7F-3742-461B-A953-FB0A183ECC67}"/>
              </a:ext>
            </a:extLst>
          </p:cNvPr>
          <p:cNvSpPr txBox="1"/>
          <p:nvPr/>
        </p:nvSpPr>
        <p:spPr>
          <a:xfrm>
            <a:off x="2320562" y="3860780"/>
            <a:ext cx="1158876" cy="400110"/>
          </a:xfrm>
          <a:prstGeom prst="rect">
            <a:avLst/>
          </a:prstGeom>
          <a:noFill/>
        </p:spPr>
        <p:txBody>
          <a:bodyPr wrap="square" rtlCol="0">
            <a:spAutoFit/>
          </a:bodyPr>
          <a:lstStyle/>
          <a:p>
            <a:pPr algn="ctr"/>
            <a:r>
              <a:rPr lang="en-NZ" sz="1000"/>
              <a:t>CLAIMANT</a:t>
            </a:r>
          </a:p>
          <a:p>
            <a:pPr algn="ctr"/>
            <a:r>
              <a:rPr lang="en-NZ" sz="1000"/>
              <a:t>INTERVIEWS</a:t>
            </a:r>
          </a:p>
        </p:txBody>
      </p:sp>
      <p:grpSp>
        <p:nvGrpSpPr>
          <p:cNvPr id="27" name="Group 26">
            <a:extLst>
              <a:ext uri="{FF2B5EF4-FFF2-40B4-BE49-F238E27FC236}">
                <a16:creationId xmlns:a16="http://schemas.microsoft.com/office/drawing/2014/main" id="{28FAD7A2-DBCA-4ACA-9F25-DAF1A5EE5F94}"/>
              </a:ext>
            </a:extLst>
          </p:cNvPr>
          <p:cNvGrpSpPr/>
          <p:nvPr/>
        </p:nvGrpSpPr>
        <p:grpSpPr>
          <a:xfrm>
            <a:off x="426196" y="2934425"/>
            <a:ext cx="1863564" cy="396558"/>
            <a:chOff x="227758" y="2904331"/>
            <a:chExt cx="1863564" cy="396558"/>
          </a:xfrm>
        </p:grpSpPr>
        <p:cxnSp>
          <p:nvCxnSpPr>
            <p:cNvPr id="13" name="Straight Connector 12">
              <a:extLst>
                <a:ext uri="{FF2B5EF4-FFF2-40B4-BE49-F238E27FC236}">
                  <a16:creationId xmlns:a16="http://schemas.microsoft.com/office/drawing/2014/main" id="{1FBA4EBB-2819-47FB-AC07-16EF420B569A}"/>
                </a:ext>
              </a:extLst>
            </p:cNvPr>
            <p:cNvCxnSpPr>
              <a:cxnSpLocks/>
            </p:cNvCxnSpPr>
            <p:nvPr/>
          </p:nvCxnSpPr>
          <p:spPr>
            <a:xfrm>
              <a:off x="227758" y="2921000"/>
              <a:ext cx="18635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771CE1-035F-4BD4-B24A-98635F2F5AF9}"/>
                </a:ext>
              </a:extLst>
            </p:cNvPr>
            <p:cNvCxnSpPr>
              <a:cxnSpLocks/>
            </p:cNvCxnSpPr>
            <p:nvPr/>
          </p:nvCxnSpPr>
          <p:spPr>
            <a:xfrm>
              <a:off x="2091322" y="2904331"/>
              <a:ext cx="0" cy="3965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C946AC-1CD1-491A-B215-FB1837131E8D}"/>
                </a:ext>
              </a:extLst>
            </p:cNvPr>
            <p:cNvCxnSpPr>
              <a:cxnSpLocks/>
            </p:cNvCxnSpPr>
            <p:nvPr/>
          </p:nvCxnSpPr>
          <p:spPr>
            <a:xfrm>
              <a:off x="227758" y="2904331"/>
              <a:ext cx="0" cy="39655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40BC37A4-EE1B-4D47-98FF-1EF7B535A68D}"/>
              </a:ext>
            </a:extLst>
          </p:cNvPr>
          <p:cNvGrpSpPr/>
          <p:nvPr/>
        </p:nvGrpSpPr>
        <p:grpSpPr>
          <a:xfrm>
            <a:off x="2379229" y="2934425"/>
            <a:ext cx="2080336" cy="396558"/>
            <a:chOff x="227758" y="2904331"/>
            <a:chExt cx="2080336" cy="396558"/>
          </a:xfrm>
        </p:grpSpPr>
        <p:cxnSp>
          <p:nvCxnSpPr>
            <p:cNvPr id="29" name="Straight Connector 28">
              <a:extLst>
                <a:ext uri="{FF2B5EF4-FFF2-40B4-BE49-F238E27FC236}">
                  <a16:creationId xmlns:a16="http://schemas.microsoft.com/office/drawing/2014/main" id="{CE16469A-6648-4BC9-858C-9F65D43C630D}"/>
                </a:ext>
              </a:extLst>
            </p:cNvPr>
            <p:cNvCxnSpPr>
              <a:cxnSpLocks/>
            </p:cNvCxnSpPr>
            <p:nvPr/>
          </p:nvCxnSpPr>
          <p:spPr>
            <a:xfrm>
              <a:off x="227758" y="2921000"/>
              <a:ext cx="20803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22E984-C750-4278-BB58-66448B6E271E}"/>
                </a:ext>
              </a:extLst>
            </p:cNvPr>
            <p:cNvCxnSpPr>
              <a:cxnSpLocks/>
            </p:cNvCxnSpPr>
            <p:nvPr/>
          </p:nvCxnSpPr>
          <p:spPr>
            <a:xfrm>
              <a:off x="2308094" y="2904331"/>
              <a:ext cx="0" cy="3965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DE5F18-7831-40C0-8552-FAA6DB8A23F3}"/>
                </a:ext>
              </a:extLst>
            </p:cNvPr>
            <p:cNvCxnSpPr>
              <a:cxnSpLocks/>
            </p:cNvCxnSpPr>
            <p:nvPr/>
          </p:nvCxnSpPr>
          <p:spPr>
            <a:xfrm>
              <a:off x="227758" y="2904331"/>
              <a:ext cx="0" cy="39655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CEF5B7DE-C9EB-4718-AB29-0DE81FA2F371}"/>
              </a:ext>
            </a:extLst>
          </p:cNvPr>
          <p:cNvSpPr txBox="1"/>
          <p:nvPr/>
        </p:nvSpPr>
        <p:spPr>
          <a:xfrm>
            <a:off x="3332753" y="3858550"/>
            <a:ext cx="1158876" cy="400110"/>
          </a:xfrm>
          <a:prstGeom prst="rect">
            <a:avLst/>
          </a:prstGeom>
          <a:noFill/>
        </p:spPr>
        <p:txBody>
          <a:bodyPr wrap="square" rtlCol="0">
            <a:spAutoFit/>
          </a:bodyPr>
          <a:lstStyle/>
          <a:p>
            <a:pPr algn="ctr"/>
            <a:r>
              <a:rPr lang="en-NZ" sz="1000"/>
              <a:t>COMPARATOR</a:t>
            </a:r>
          </a:p>
          <a:p>
            <a:pPr algn="ctr"/>
            <a:r>
              <a:rPr lang="en-NZ" sz="1000"/>
              <a:t>INTERVIEWS</a:t>
            </a:r>
          </a:p>
        </p:txBody>
      </p:sp>
      <p:grpSp>
        <p:nvGrpSpPr>
          <p:cNvPr id="36" name="Group 35">
            <a:extLst>
              <a:ext uri="{FF2B5EF4-FFF2-40B4-BE49-F238E27FC236}">
                <a16:creationId xmlns:a16="http://schemas.microsoft.com/office/drawing/2014/main" id="{F30B981B-E816-4D4D-A7EE-73FAAC428BFB}"/>
              </a:ext>
            </a:extLst>
          </p:cNvPr>
          <p:cNvGrpSpPr/>
          <p:nvPr/>
        </p:nvGrpSpPr>
        <p:grpSpPr>
          <a:xfrm>
            <a:off x="4549033" y="2934425"/>
            <a:ext cx="1092680" cy="396558"/>
            <a:chOff x="227758" y="2904331"/>
            <a:chExt cx="2080336" cy="396558"/>
          </a:xfrm>
        </p:grpSpPr>
        <p:cxnSp>
          <p:nvCxnSpPr>
            <p:cNvPr id="37" name="Straight Connector 36">
              <a:extLst>
                <a:ext uri="{FF2B5EF4-FFF2-40B4-BE49-F238E27FC236}">
                  <a16:creationId xmlns:a16="http://schemas.microsoft.com/office/drawing/2014/main" id="{D7EE6A0D-C20B-4D2B-B817-2D4C2C22B833}"/>
                </a:ext>
              </a:extLst>
            </p:cNvPr>
            <p:cNvCxnSpPr>
              <a:cxnSpLocks/>
            </p:cNvCxnSpPr>
            <p:nvPr/>
          </p:nvCxnSpPr>
          <p:spPr>
            <a:xfrm>
              <a:off x="227758" y="2921000"/>
              <a:ext cx="20803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59F8BD-1B7B-4ED6-B357-4D247AA58FD3}"/>
                </a:ext>
              </a:extLst>
            </p:cNvPr>
            <p:cNvCxnSpPr>
              <a:cxnSpLocks/>
            </p:cNvCxnSpPr>
            <p:nvPr/>
          </p:nvCxnSpPr>
          <p:spPr>
            <a:xfrm>
              <a:off x="2308094" y="2904331"/>
              <a:ext cx="0" cy="3965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AAFB76-70C3-4073-857F-51AB25CE3636}"/>
                </a:ext>
              </a:extLst>
            </p:cNvPr>
            <p:cNvCxnSpPr>
              <a:cxnSpLocks/>
            </p:cNvCxnSpPr>
            <p:nvPr/>
          </p:nvCxnSpPr>
          <p:spPr>
            <a:xfrm>
              <a:off x="227758" y="2904331"/>
              <a:ext cx="0" cy="39655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7919A7D8-8C00-4AEB-A80D-E38E483E37F5}"/>
              </a:ext>
            </a:extLst>
          </p:cNvPr>
          <p:cNvSpPr txBox="1"/>
          <p:nvPr/>
        </p:nvSpPr>
        <p:spPr>
          <a:xfrm>
            <a:off x="4515935" y="3858550"/>
            <a:ext cx="1158876" cy="246221"/>
          </a:xfrm>
          <a:prstGeom prst="rect">
            <a:avLst/>
          </a:prstGeom>
          <a:noFill/>
        </p:spPr>
        <p:txBody>
          <a:bodyPr wrap="square" rtlCol="0">
            <a:spAutoFit/>
          </a:bodyPr>
          <a:lstStyle/>
          <a:p>
            <a:pPr algn="ctr"/>
            <a:r>
              <a:rPr lang="en-NZ" sz="1000"/>
              <a:t>SETTLING</a:t>
            </a:r>
          </a:p>
        </p:txBody>
      </p:sp>
      <p:grpSp>
        <p:nvGrpSpPr>
          <p:cNvPr id="41" name="Group 40">
            <a:extLst>
              <a:ext uri="{FF2B5EF4-FFF2-40B4-BE49-F238E27FC236}">
                <a16:creationId xmlns:a16="http://schemas.microsoft.com/office/drawing/2014/main" id="{2C6AF42F-ED35-4786-871B-EB55E5ADDD68}"/>
              </a:ext>
            </a:extLst>
          </p:cNvPr>
          <p:cNvGrpSpPr/>
          <p:nvPr/>
        </p:nvGrpSpPr>
        <p:grpSpPr>
          <a:xfrm>
            <a:off x="5731180" y="2934425"/>
            <a:ext cx="3130878" cy="396558"/>
            <a:chOff x="227758" y="2904331"/>
            <a:chExt cx="2080336" cy="396558"/>
          </a:xfrm>
        </p:grpSpPr>
        <p:cxnSp>
          <p:nvCxnSpPr>
            <p:cNvPr id="42" name="Straight Connector 41">
              <a:extLst>
                <a:ext uri="{FF2B5EF4-FFF2-40B4-BE49-F238E27FC236}">
                  <a16:creationId xmlns:a16="http://schemas.microsoft.com/office/drawing/2014/main" id="{03A6BA1E-203B-4B63-B576-EE38953F0A2F}"/>
                </a:ext>
              </a:extLst>
            </p:cNvPr>
            <p:cNvCxnSpPr>
              <a:cxnSpLocks/>
            </p:cNvCxnSpPr>
            <p:nvPr/>
          </p:nvCxnSpPr>
          <p:spPr>
            <a:xfrm>
              <a:off x="227758" y="2921000"/>
              <a:ext cx="20803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9482644-6258-4EE3-9F33-381D1383D89D}"/>
                </a:ext>
              </a:extLst>
            </p:cNvPr>
            <p:cNvCxnSpPr>
              <a:cxnSpLocks/>
            </p:cNvCxnSpPr>
            <p:nvPr/>
          </p:nvCxnSpPr>
          <p:spPr>
            <a:xfrm>
              <a:off x="2308094" y="2904331"/>
              <a:ext cx="0" cy="3965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E7746E-46A6-445E-B29E-398F9218E33B}"/>
                </a:ext>
              </a:extLst>
            </p:cNvPr>
            <p:cNvCxnSpPr>
              <a:cxnSpLocks/>
            </p:cNvCxnSpPr>
            <p:nvPr/>
          </p:nvCxnSpPr>
          <p:spPr>
            <a:xfrm>
              <a:off x="227758" y="2904331"/>
              <a:ext cx="0" cy="39655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92D36D1-F407-4EB3-BA1C-57BC068D10B2}"/>
              </a:ext>
            </a:extLst>
          </p:cNvPr>
          <p:cNvGrpSpPr/>
          <p:nvPr/>
        </p:nvGrpSpPr>
        <p:grpSpPr>
          <a:xfrm>
            <a:off x="5651498" y="3215447"/>
            <a:ext cx="3210950" cy="1197101"/>
            <a:chOff x="5453060" y="3185353"/>
            <a:chExt cx="3210950" cy="1197101"/>
          </a:xfrm>
        </p:grpSpPr>
        <p:sp>
          <p:nvSpPr>
            <p:cNvPr id="9" name="Oval 8">
              <a:extLst>
                <a:ext uri="{FF2B5EF4-FFF2-40B4-BE49-F238E27FC236}">
                  <a16:creationId xmlns:a16="http://schemas.microsoft.com/office/drawing/2014/main" id="{3C6D4858-CF61-4B27-A49D-4A00EC505DB8}"/>
                </a:ext>
              </a:extLst>
            </p:cNvPr>
            <p:cNvSpPr/>
            <p:nvPr/>
          </p:nvSpPr>
          <p:spPr>
            <a:xfrm>
              <a:off x="6824572" y="3188218"/>
              <a:ext cx="520700" cy="520700"/>
            </a:xfrm>
            <a:prstGeom prst="ellipse">
              <a:avLst/>
            </a:prstGeom>
            <a:noFill/>
            <a:ln w="38100">
              <a:solidFill>
                <a:srgbClr val="F47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923792FB-F8C0-41F5-8C1C-758DDE27C926}"/>
                </a:ext>
              </a:extLst>
            </p:cNvPr>
            <p:cNvSpPr/>
            <p:nvPr/>
          </p:nvSpPr>
          <p:spPr>
            <a:xfrm>
              <a:off x="5772148" y="3185353"/>
              <a:ext cx="520700" cy="520700"/>
            </a:xfrm>
            <a:prstGeom prst="ellipse">
              <a:avLst/>
            </a:prstGeom>
            <a:ln>
              <a:solidFill>
                <a:srgbClr val="F47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 name="Oval 44">
              <a:extLst>
                <a:ext uri="{FF2B5EF4-FFF2-40B4-BE49-F238E27FC236}">
                  <a16:creationId xmlns:a16="http://schemas.microsoft.com/office/drawing/2014/main" id="{E400B34B-7D4A-4CFC-ABF4-CE28375B28A0}"/>
                </a:ext>
              </a:extLst>
            </p:cNvPr>
            <p:cNvSpPr/>
            <p:nvPr/>
          </p:nvSpPr>
          <p:spPr>
            <a:xfrm>
              <a:off x="7845027" y="3194035"/>
              <a:ext cx="520700" cy="520700"/>
            </a:xfrm>
            <a:prstGeom prst="ellipse">
              <a:avLst/>
            </a:prstGeom>
            <a:solidFill>
              <a:schemeClr val="bg1"/>
            </a:solidFill>
            <a:ln w="38100">
              <a:solidFill>
                <a:srgbClr val="F47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TextBox 45">
              <a:extLst>
                <a:ext uri="{FF2B5EF4-FFF2-40B4-BE49-F238E27FC236}">
                  <a16:creationId xmlns:a16="http://schemas.microsoft.com/office/drawing/2014/main" id="{D2F1AD5C-4DAB-427F-86DC-05222C37E5DA}"/>
                </a:ext>
              </a:extLst>
            </p:cNvPr>
            <p:cNvSpPr txBox="1"/>
            <p:nvPr/>
          </p:nvSpPr>
          <p:spPr>
            <a:xfrm>
              <a:off x="5453060" y="3832723"/>
              <a:ext cx="1115772" cy="400110"/>
            </a:xfrm>
            <a:prstGeom prst="rect">
              <a:avLst/>
            </a:prstGeom>
            <a:noFill/>
            <a:ln>
              <a:noFill/>
            </a:ln>
          </p:spPr>
          <p:txBody>
            <a:bodyPr wrap="square" rtlCol="0">
              <a:spAutoFit/>
            </a:bodyPr>
            <a:lstStyle/>
            <a:p>
              <a:pPr algn="ctr"/>
              <a:r>
                <a:rPr lang="en-NZ" sz="1000"/>
                <a:t>GUIDANCE RELEASED</a:t>
              </a:r>
            </a:p>
          </p:txBody>
        </p:sp>
        <p:sp>
          <p:nvSpPr>
            <p:cNvPr id="47" name="TextBox 46">
              <a:extLst>
                <a:ext uri="{FF2B5EF4-FFF2-40B4-BE49-F238E27FC236}">
                  <a16:creationId xmlns:a16="http://schemas.microsoft.com/office/drawing/2014/main" id="{F2E67A30-CD77-4CB4-8199-05C8D5AD3749}"/>
                </a:ext>
              </a:extLst>
            </p:cNvPr>
            <p:cNvSpPr txBox="1"/>
            <p:nvPr/>
          </p:nvSpPr>
          <p:spPr>
            <a:xfrm>
              <a:off x="6568832" y="3828454"/>
              <a:ext cx="1026356" cy="553998"/>
            </a:xfrm>
            <a:prstGeom prst="rect">
              <a:avLst/>
            </a:prstGeom>
            <a:noFill/>
            <a:ln>
              <a:noFill/>
            </a:ln>
          </p:spPr>
          <p:txBody>
            <a:bodyPr wrap="square" rtlCol="0">
              <a:spAutoFit/>
            </a:bodyPr>
            <a:lstStyle/>
            <a:p>
              <a:pPr algn="ctr"/>
              <a:r>
                <a:rPr lang="en-NZ" sz="1000"/>
                <a:t>FUNDING TO SCHOOLS AND KURA</a:t>
              </a:r>
            </a:p>
          </p:txBody>
        </p:sp>
        <p:sp>
          <p:nvSpPr>
            <p:cNvPr id="48" name="TextBox 47">
              <a:extLst>
                <a:ext uri="{FF2B5EF4-FFF2-40B4-BE49-F238E27FC236}">
                  <a16:creationId xmlns:a16="http://schemas.microsoft.com/office/drawing/2014/main" id="{8C77555D-73A4-4872-8C79-E43F90E44559}"/>
                </a:ext>
              </a:extLst>
            </p:cNvPr>
            <p:cNvSpPr txBox="1"/>
            <p:nvPr/>
          </p:nvSpPr>
          <p:spPr>
            <a:xfrm>
              <a:off x="7546743" y="3828456"/>
              <a:ext cx="1117267" cy="553998"/>
            </a:xfrm>
            <a:prstGeom prst="rect">
              <a:avLst/>
            </a:prstGeom>
            <a:noFill/>
            <a:ln>
              <a:noFill/>
            </a:ln>
          </p:spPr>
          <p:txBody>
            <a:bodyPr wrap="square" rtlCol="0">
              <a:spAutoFit/>
            </a:bodyPr>
            <a:lstStyle/>
            <a:p>
              <a:pPr algn="ctr"/>
              <a:r>
                <a:rPr lang="en-NZ" sz="1000"/>
                <a:t>PAYMENT TO COVERED EMPLOYEES</a:t>
              </a:r>
            </a:p>
          </p:txBody>
        </p:sp>
      </p:grpSp>
      <p:cxnSp>
        <p:nvCxnSpPr>
          <p:cNvPr id="51" name="Straight Arrow Connector 50">
            <a:extLst>
              <a:ext uri="{FF2B5EF4-FFF2-40B4-BE49-F238E27FC236}">
                <a16:creationId xmlns:a16="http://schemas.microsoft.com/office/drawing/2014/main" id="{C75E3E76-1149-42C4-AEFC-7FF305185D48}"/>
              </a:ext>
            </a:extLst>
          </p:cNvPr>
          <p:cNvCxnSpPr>
            <a:cxnSpLocks/>
          </p:cNvCxnSpPr>
          <p:nvPr/>
        </p:nvCxnSpPr>
        <p:spPr>
          <a:xfrm>
            <a:off x="1218024" y="3469957"/>
            <a:ext cx="270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3F6B4C9-EA1F-45BA-8214-A4D8530BA5FE}"/>
              </a:ext>
            </a:extLst>
          </p:cNvPr>
          <p:cNvCxnSpPr>
            <a:cxnSpLocks/>
          </p:cNvCxnSpPr>
          <p:nvPr/>
        </p:nvCxnSpPr>
        <p:spPr>
          <a:xfrm>
            <a:off x="2228543" y="3469957"/>
            <a:ext cx="270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3420131-DB75-41BB-9FAB-DF492F4C8710}"/>
              </a:ext>
            </a:extLst>
          </p:cNvPr>
          <p:cNvCxnSpPr>
            <a:cxnSpLocks/>
          </p:cNvCxnSpPr>
          <p:nvPr/>
        </p:nvCxnSpPr>
        <p:spPr>
          <a:xfrm>
            <a:off x="3280361" y="3469957"/>
            <a:ext cx="270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6C09E0D-7A12-4D3A-8FB6-5889F5EE98AB}"/>
              </a:ext>
            </a:extLst>
          </p:cNvPr>
          <p:cNvCxnSpPr>
            <a:cxnSpLocks/>
          </p:cNvCxnSpPr>
          <p:nvPr/>
        </p:nvCxnSpPr>
        <p:spPr>
          <a:xfrm>
            <a:off x="4380697" y="3472814"/>
            <a:ext cx="270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89ACAE5-859A-43A0-8192-ED2C84492D86}"/>
              </a:ext>
            </a:extLst>
          </p:cNvPr>
          <p:cNvCxnSpPr>
            <a:cxnSpLocks/>
          </p:cNvCxnSpPr>
          <p:nvPr/>
        </p:nvCxnSpPr>
        <p:spPr>
          <a:xfrm>
            <a:off x="5539573" y="3469957"/>
            <a:ext cx="270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ED3953F-5BDD-4681-ABF9-684953A4B3D7}"/>
              </a:ext>
            </a:extLst>
          </p:cNvPr>
          <p:cNvCxnSpPr>
            <a:cxnSpLocks/>
          </p:cNvCxnSpPr>
          <p:nvPr/>
        </p:nvCxnSpPr>
        <p:spPr>
          <a:xfrm>
            <a:off x="6632032" y="3469957"/>
            <a:ext cx="270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9DA093-E9CA-4AD6-B472-A3C72901653D}"/>
              </a:ext>
            </a:extLst>
          </p:cNvPr>
          <p:cNvCxnSpPr>
            <a:cxnSpLocks/>
          </p:cNvCxnSpPr>
          <p:nvPr/>
        </p:nvCxnSpPr>
        <p:spPr>
          <a:xfrm>
            <a:off x="7658388" y="3469957"/>
            <a:ext cx="2704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05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721" y="1064083"/>
            <a:ext cx="5336504" cy="733495"/>
          </a:xfrm>
        </p:spPr>
        <p:txBody>
          <a:bodyPr>
            <a:noAutofit/>
          </a:bodyPr>
          <a:lstStyle/>
          <a:p>
            <a:r>
              <a:rPr lang="en-NZ" sz="3200"/>
              <a:t>Who is covered by the settlement</a:t>
            </a: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6</a:t>
            </a:fld>
            <a:endParaRPr lang="en-NZ"/>
          </a:p>
        </p:txBody>
      </p:sp>
      <p:sp>
        <p:nvSpPr>
          <p:cNvPr id="5" name="Content Placeholder 2"/>
          <p:cNvSpPr txBox="1">
            <a:spLocks/>
          </p:cNvSpPr>
          <p:nvPr/>
        </p:nvSpPr>
        <p:spPr bwMode="auto">
          <a:xfrm>
            <a:off x="3009340" y="2371813"/>
            <a:ext cx="5143130" cy="733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 typeface="Webdings" charset="2"/>
              <a:buChar char="4"/>
              <a:defRPr sz="2800" b="1" i="0">
                <a:solidFill>
                  <a:srgbClr val="00528B"/>
                </a:solidFill>
                <a:latin typeface="Calibri"/>
                <a:ea typeface="+mn-ea"/>
                <a:cs typeface="Calibri"/>
              </a:defRPr>
            </a:lvl1pPr>
            <a:lvl2pPr marL="742950" indent="-285750" algn="l" rtl="0" eaLnBrk="1" fontAlgn="base" hangingPunct="1">
              <a:spcBef>
                <a:spcPct val="20000"/>
              </a:spcBef>
              <a:spcAft>
                <a:spcPct val="0"/>
              </a:spcAft>
              <a:buSzPct val="80000"/>
              <a:buFont typeface="Webdings" charset="0"/>
              <a:buChar char="4"/>
              <a:defRPr sz="2800" b="0" i="0">
                <a:solidFill>
                  <a:srgbClr val="606060"/>
                </a:solidFill>
                <a:latin typeface="Calibri"/>
                <a:ea typeface="+mn-ea"/>
                <a:cs typeface="Calibri"/>
              </a:defRPr>
            </a:lvl2pPr>
            <a:lvl3pPr marL="1143000" indent="-228600" algn="l" rtl="0" eaLnBrk="1" fontAlgn="base" hangingPunct="1">
              <a:spcBef>
                <a:spcPct val="20000"/>
              </a:spcBef>
              <a:spcAft>
                <a:spcPct val="0"/>
              </a:spcAft>
              <a:buSzPct val="80000"/>
              <a:buFont typeface="Webdings" charset="0"/>
              <a:buChar char="4"/>
              <a:defRPr sz="2400" b="0" i="0">
                <a:solidFill>
                  <a:srgbClr val="606060"/>
                </a:solidFill>
                <a:latin typeface="Calibri"/>
                <a:ea typeface="+mn-ea"/>
                <a:cs typeface="Calibri"/>
              </a:defRPr>
            </a:lvl3pPr>
            <a:lvl4pPr marL="16002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4pPr>
            <a:lvl5pPr marL="20574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5pPr>
            <a:lvl6pPr marL="25146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6pPr>
            <a:lvl7pPr marL="29718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7pPr>
            <a:lvl8pPr marL="34290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8pPr>
            <a:lvl9pPr marL="38862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9pPr>
          </a:lstStyle>
          <a:p>
            <a:pPr marL="0" indent="0">
              <a:buNone/>
              <a:defRPr/>
            </a:pPr>
            <a:r>
              <a:rPr lang="en-NZ" sz="1400" b="0" kern="0">
                <a:solidFill>
                  <a:srgbClr val="000000"/>
                </a:solidFill>
                <a:latin typeface="Arial" panose="020B0604020202020204" pitchFamily="34" charset="0"/>
                <a:ea typeface="ＭＳ Ｐゴシック"/>
                <a:cs typeface="Arial" panose="020B0604020202020204" pitchFamily="34" charset="0"/>
              </a:rPr>
              <a:t>School administration support staff and anyone who completes tasks described</a:t>
            </a:r>
            <a:r>
              <a:rPr lang="en-NZ" sz="1400" b="0" kern="0">
                <a:solidFill>
                  <a:srgbClr val="FF0000"/>
                </a:solidFill>
                <a:latin typeface="Arial" panose="020B0604020202020204" pitchFamily="34" charset="0"/>
                <a:ea typeface="ＭＳ Ｐゴシック"/>
                <a:cs typeface="Arial" panose="020B0604020202020204" pitchFamily="34" charset="0"/>
              </a:rPr>
              <a:t> </a:t>
            </a:r>
            <a:r>
              <a:rPr lang="en-NZ" sz="1400" b="0" kern="0">
                <a:solidFill>
                  <a:srgbClr val="000000"/>
                </a:solidFill>
                <a:latin typeface="Arial" panose="020B0604020202020204" pitchFamily="34" charset="0"/>
                <a:ea typeface="ＭＳ Ｐゴシック"/>
                <a:cs typeface="Arial" panose="020B0604020202020204" pitchFamily="34" charset="0"/>
              </a:rPr>
              <a:t>in the Work Matrix, employed in state or state-integrated schools and kura.</a:t>
            </a:r>
          </a:p>
          <a:p>
            <a:pPr marL="0" indent="0">
              <a:buNone/>
              <a:defRPr/>
            </a:pPr>
            <a:endParaRPr lang="en-NZ" sz="1400" b="0" kern="0">
              <a:solidFill>
                <a:srgbClr val="000000"/>
              </a:solidFill>
              <a:latin typeface="Arial" panose="020B0604020202020204" pitchFamily="34" charset="0"/>
              <a:ea typeface="ＭＳ Ｐゴシック"/>
              <a:cs typeface="Arial" panose="020B0604020202020204" pitchFamily="34" charset="0"/>
            </a:endParaRPr>
          </a:p>
          <a:p>
            <a:pPr>
              <a:defRPr/>
            </a:pPr>
            <a:endParaRPr lang="en-NZ" kern="0">
              <a:ea typeface="ＭＳ Ｐゴシック"/>
            </a:endParaRPr>
          </a:p>
        </p:txBody>
      </p:sp>
      <p:sp>
        <p:nvSpPr>
          <p:cNvPr id="10" name="Rectangle 9">
            <a:extLst>
              <a:ext uri="{FF2B5EF4-FFF2-40B4-BE49-F238E27FC236}">
                <a16:creationId xmlns:a16="http://schemas.microsoft.com/office/drawing/2014/main" id="{4173773A-8619-498F-8113-8B2F15336C23}"/>
              </a:ext>
            </a:extLst>
          </p:cNvPr>
          <p:cNvSpPr/>
          <p:nvPr/>
        </p:nvSpPr>
        <p:spPr>
          <a:xfrm>
            <a:off x="2959100" y="3285962"/>
            <a:ext cx="5143130" cy="2815065"/>
          </a:xfrm>
          <a:prstGeom prst="rect">
            <a:avLst/>
          </a:prstGeom>
          <a:solidFill>
            <a:srgbClr val="C5D6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Content Placeholder 2">
            <a:extLst>
              <a:ext uri="{FF2B5EF4-FFF2-40B4-BE49-F238E27FC236}">
                <a16:creationId xmlns:a16="http://schemas.microsoft.com/office/drawing/2014/main" id="{C9C68CDA-35A4-472D-947E-7F3C151D3553}"/>
              </a:ext>
            </a:extLst>
          </p:cNvPr>
          <p:cNvSpPr txBox="1">
            <a:spLocks/>
          </p:cNvSpPr>
          <p:nvPr/>
        </p:nvSpPr>
        <p:spPr bwMode="auto">
          <a:xfrm>
            <a:off x="3162300" y="3500015"/>
            <a:ext cx="4939930" cy="2430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 typeface="Webdings" charset="2"/>
              <a:buChar char="4"/>
              <a:defRPr sz="2800" b="1" i="0">
                <a:solidFill>
                  <a:srgbClr val="00528B"/>
                </a:solidFill>
                <a:latin typeface="Calibri"/>
                <a:ea typeface="+mn-ea"/>
                <a:cs typeface="Calibri"/>
              </a:defRPr>
            </a:lvl1pPr>
            <a:lvl2pPr marL="742950" indent="-285750" algn="l" rtl="0" eaLnBrk="1" fontAlgn="base" hangingPunct="1">
              <a:spcBef>
                <a:spcPct val="20000"/>
              </a:spcBef>
              <a:spcAft>
                <a:spcPct val="0"/>
              </a:spcAft>
              <a:buSzPct val="80000"/>
              <a:buFont typeface="Webdings" charset="0"/>
              <a:buChar char="4"/>
              <a:defRPr sz="2800" b="0" i="0">
                <a:solidFill>
                  <a:srgbClr val="606060"/>
                </a:solidFill>
                <a:latin typeface="Calibri"/>
                <a:ea typeface="+mn-ea"/>
                <a:cs typeface="Calibri"/>
              </a:defRPr>
            </a:lvl2pPr>
            <a:lvl3pPr marL="1143000" indent="-228600" algn="l" rtl="0" eaLnBrk="1" fontAlgn="base" hangingPunct="1">
              <a:spcBef>
                <a:spcPct val="20000"/>
              </a:spcBef>
              <a:spcAft>
                <a:spcPct val="0"/>
              </a:spcAft>
              <a:buSzPct val="80000"/>
              <a:buFont typeface="Webdings" charset="0"/>
              <a:buChar char="4"/>
              <a:defRPr sz="2400" b="0" i="0">
                <a:solidFill>
                  <a:srgbClr val="606060"/>
                </a:solidFill>
                <a:latin typeface="Calibri"/>
                <a:ea typeface="+mn-ea"/>
                <a:cs typeface="Calibri"/>
              </a:defRPr>
            </a:lvl3pPr>
            <a:lvl4pPr marL="16002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4pPr>
            <a:lvl5pPr marL="20574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5pPr>
            <a:lvl6pPr marL="25146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6pPr>
            <a:lvl7pPr marL="29718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7pPr>
            <a:lvl8pPr marL="34290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8pPr>
            <a:lvl9pPr marL="38862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9pPr>
          </a:lstStyle>
          <a:p>
            <a:pPr marL="0" indent="0">
              <a:spcAft>
                <a:spcPts val="400"/>
              </a:spcAft>
              <a:buNone/>
              <a:defRPr/>
            </a:pPr>
            <a:r>
              <a:rPr lang="en-US" sz="1600" kern="0">
                <a:solidFill>
                  <a:srgbClr val="2E6EB7"/>
                </a:solidFill>
                <a:latin typeface="Arial" panose="020B0604020202020204" pitchFamily="34" charset="0"/>
                <a:ea typeface="ＭＳ Ｐゴシック"/>
                <a:cs typeface="Arial" panose="020B0604020202020204" pitchFamily="34" charset="0"/>
              </a:rPr>
              <a:t>Administration support staff job titles include:</a:t>
            </a:r>
          </a:p>
          <a:p>
            <a:pPr>
              <a:buFont typeface="Arial" panose="020B0604020202020204" pitchFamily="34" charset="0"/>
              <a:buChar char="•"/>
              <a:defRPr/>
            </a:pPr>
            <a:r>
              <a:rPr lang="en-US" sz="1400" b="0" kern="0">
                <a:solidFill>
                  <a:srgbClr val="000000"/>
                </a:solidFill>
                <a:latin typeface="Arial" panose="020B0604020202020204" pitchFamily="34" charset="0"/>
                <a:ea typeface="ＭＳ Ｐゴシック"/>
                <a:cs typeface="Arial" panose="020B0604020202020204" pitchFamily="34" charset="0"/>
              </a:rPr>
              <a:t>Personal/Executive Assistants</a:t>
            </a:r>
          </a:p>
          <a:p>
            <a:pPr>
              <a:buFont typeface="Arial" panose="020B0604020202020204" pitchFamily="34" charset="0"/>
              <a:buChar char="•"/>
              <a:defRPr/>
            </a:pPr>
            <a:r>
              <a:rPr lang="en-US" sz="1400" b="0" kern="0">
                <a:solidFill>
                  <a:srgbClr val="000000"/>
                </a:solidFill>
                <a:latin typeface="Arial" panose="020B0604020202020204" pitchFamily="34" charset="0"/>
                <a:ea typeface="ＭＳ Ｐゴシック"/>
                <a:cs typeface="Arial" panose="020B0604020202020204" pitchFamily="34" charset="0"/>
              </a:rPr>
              <a:t>Financial Administration</a:t>
            </a:r>
          </a:p>
          <a:p>
            <a:pPr>
              <a:buFont typeface="Arial" panose="020B0604020202020204" pitchFamily="34" charset="0"/>
              <a:buChar char="•"/>
              <a:defRPr/>
            </a:pPr>
            <a:r>
              <a:rPr lang="en-US" sz="1400" b="0" kern="0">
                <a:solidFill>
                  <a:srgbClr val="000000"/>
                </a:solidFill>
                <a:latin typeface="Arial" panose="020B0604020202020204" pitchFamily="34" charset="0"/>
                <a:ea typeface="ＭＳ Ｐゴシック"/>
                <a:cs typeface="Arial" panose="020B0604020202020204" pitchFamily="34" charset="0"/>
              </a:rPr>
              <a:t>Inquiry Clerks and Receptionists</a:t>
            </a:r>
          </a:p>
          <a:p>
            <a:pPr>
              <a:buFont typeface="Arial" panose="020B0604020202020204" pitchFamily="34" charset="0"/>
              <a:buChar char="•"/>
              <a:defRPr/>
            </a:pPr>
            <a:r>
              <a:rPr lang="en-US" sz="1400" b="0" kern="0">
                <a:solidFill>
                  <a:srgbClr val="000000"/>
                </a:solidFill>
                <a:latin typeface="Arial" panose="020B0604020202020204" pitchFamily="34" charset="0"/>
                <a:ea typeface="ＭＳ Ｐゴシック"/>
                <a:cs typeface="Arial" panose="020B0604020202020204" pitchFamily="34" charset="0"/>
              </a:rPr>
              <a:t>Administrative Assistants </a:t>
            </a:r>
          </a:p>
          <a:p>
            <a:pPr>
              <a:buFont typeface="Arial" panose="020B0604020202020204" pitchFamily="34" charset="0"/>
              <a:buChar char="•"/>
              <a:defRPr/>
            </a:pPr>
            <a:r>
              <a:rPr lang="en-US" sz="1400" b="0" kern="0">
                <a:solidFill>
                  <a:srgbClr val="000000"/>
                </a:solidFill>
                <a:latin typeface="Arial" panose="020B0604020202020204" pitchFamily="34" charset="0"/>
                <a:ea typeface="ＭＳ Ｐゴシック"/>
                <a:cs typeface="Arial" panose="020B0604020202020204" pitchFamily="34" charset="0"/>
              </a:rPr>
              <a:t>Executive Management</a:t>
            </a:r>
          </a:p>
          <a:p>
            <a:pPr>
              <a:buFont typeface="Arial" panose="020B0604020202020204" pitchFamily="34" charset="0"/>
              <a:buChar char="•"/>
              <a:defRPr/>
            </a:pPr>
            <a:r>
              <a:rPr lang="en-US" sz="1400" b="0" kern="0">
                <a:solidFill>
                  <a:srgbClr val="000000"/>
                </a:solidFill>
                <a:latin typeface="Arial" panose="020B0604020202020204" pitchFamily="34" charset="0"/>
                <a:ea typeface="ＭＳ Ｐゴシック"/>
                <a:cs typeface="Arial" panose="020B0604020202020204" pitchFamily="34" charset="0"/>
              </a:rPr>
              <a:t>Office Management</a:t>
            </a:r>
          </a:p>
          <a:p>
            <a:pPr>
              <a:buFont typeface="Arial" panose="020B0604020202020204" pitchFamily="34" charset="0"/>
              <a:buChar char="•"/>
              <a:defRPr/>
            </a:pPr>
            <a:r>
              <a:rPr lang="en-US" sz="1400" b="0" kern="0">
                <a:solidFill>
                  <a:srgbClr val="000000"/>
                </a:solidFill>
                <a:latin typeface="Arial" panose="020B0604020202020204" pitchFamily="34" charset="0"/>
                <a:ea typeface="ＭＳ Ｐゴシック"/>
                <a:cs typeface="Arial" panose="020B0604020202020204" pitchFamily="34" charset="0"/>
              </a:rPr>
              <a:t>Project, </a:t>
            </a:r>
            <a:r>
              <a:rPr lang="en-US" sz="1400" b="0" kern="0" err="1">
                <a:solidFill>
                  <a:srgbClr val="000000"/>
                </a:solidFill>
                <a:latin typeface="Arial" panose="020B0604020202020204" pitchFamily="34" charset="0"/>
                <a:ea typeface="ＭＳ Ｐゴシック"/>
                <a:cs typeface="Arial" panose="020B0604020202020204" pitchFamily="34" charset="0"/>
              </a:rPr>
              <a:t>Programme</a:t>
            </a:r>
            <a:r>
              <a:rPr lang="en-US" sz="1400" b="0" kern="0">
                <a:solidFill>
                  <a:srgbClr val="000000"/>
                </a:solidFill>
                <a:latin typeface="Arial" panose="020B0604020202020204" pitchFamily="34" charset="0"/>
                <a:ea typeface="ＭＳ Ｐゴシック"/>
                <a:cs typeface="Arial" panose="020B0604020202020204" pitchFamily="34" charset="0"/>
              </a:rPr>
              <a:t> and </a:t>
            </a:r>
          </a:p>
          <a:p>
            <a:pPr marL="0" indent="0">
              <a:buNone/>
              <a:defRPr/>
            </a:pPr>
            <a:r>
              <a:rPr lang="en-US" sz="1400" b="0" kern="0">
                <a:solidFill>
                  <a:srgbClr val="000000"/>
                </a:solidFill>
                <a:latin typeface="Arial" panose="020B0604020202020204" pitchFamily="34" charset="0"/>
                <a:ea typeface="ＭＳ Ｐゴシック"/>
                <a:cs typeface="Arial" panose="020B0604020202020204" pitchFamily="34" charset="0"/>
              </a:rPr>
              <a:t>       Contract Administrators. </a:t>
            </a:r>
            <a:endParaRPr lang="en-NZ" sz="1400" b="0" kern="0">
              <a:solidFill>
                <a:srgbClr val="000000"/>
              </a:solidFill>
              <a:latin typeface="Arial" panose="020B0604020202020204" pitchFamily="34" charset="0"/>
              <a:ea typeface="ＭＳ Ｐゴシック"/>
              <a:cs typeface="Arial" panose="020B0604020202020204" pitchFamily="34" charset="0"/>
            </a:endParaRPr>
          </a:p>
          <a:p>
            <a:pPr>
              <a:defRPr/>
            </a:pPr>
            <a:endParaRPr lang="en-NZ" kern="0">
              <a:ea typeface="ＭＳ Ｐゴシック"/>
            </a:endParaRPr>
          </a:p>
        </p:txBody>
      </p:sp>
      <p:sp>
        <p:nvSpPr>
          <p:cNvPr id="6" name="Rectangle: Rounded Corners 5">
            <a:extLst>
              <a:ext uri="{FF2B5EF4-FFF2-40B4-BE49-F238E27FC236}">
                <a16:creationId xmlns:a16="http://schemas.microsoft.com/office/drawing/2014/main" id="{10911D0F-AA99-4D2D-A791-4B1B5CD5395C}"/>
              </a:ext>
            </a:extLst>
          </p:cNvPr>
          <p:cNvSpPr/>
          <p:nvPr/>
        </p:nvSpPr>
        <p:spPr>
          <a:xfrm>
            <a:off x="6040878" y="4994864"/>
            <a:ext cx="2962443" cy="1431787"/>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a:t>
            </a:r>
            <a:r>
              <a:rPr lang="mi-NZ" sz="1600" err="1">
                <a:solidFill>
                  <a:schemeClr val="bg1"/>
                </a:solidFill>
                <a:latin typeface="Arial" panose="020B0604020202020204" pitchFamily="34" charset="0"/>
                <a:cs typeface="Arial" panose="020B0604020202020204" pitchFamily="34" charset="0"/>
              </a:rPr>
              <a:t>Consider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which</a:t>
            </a:r>
            <a:r>
              <a:rPr lang="mi-NZ" sz="1600">
                <a:solidFill>
                  <a:schemeClr val="bg1"/>
                </a:solidFill>
                <a:latin typeface="Arial" panose="020B0604020202020204" pitchFamily="34" charset="0"/>
                <a:cs typeface="Arial" panose="020B0604020202020204" pitchFamily="34" charset="0"/>
              </a:rPr>
              <a:t> of </a:t>
            </a:r>
            <a:r>
              <a:rPr lang="mi-NZ" sz="1600" err="1">
                <a:solidFill>
                  <a:schemeClr val="bg1"/>
                </a:solidFill>
                <a:latin typeface="Arial" panose="020B0604020202020204" pitchFamily="34" charset="0"/>
                <a:cs typeface="Arial" panose="020B0604020202020204" pitchFamily="34" charset="0"/>
              </a:rPr>
              <a:t>your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employees</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may</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be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covered</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by</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the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claim</a:t>
            </a:r>
            <a:endParaRPr lang="en-NZ" sz="160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1F070403-CDAA-4DF8-BF70-8671D2D23148}"/>
              </a:ext>
            </a:extLst>
          </p:cNvPr>
          <p:cNvSpPr txBox="1">
            <a:spLocks/>
          </p:cNvSpPr>
          <p:nvPr/>
        </p:nvSpPr>
        <p:spPr>
          <a:xfrm>
            <a:off x="2992721" y="1839939"/>
            <a:ext cx="4957479" cy="498451"/>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r>
              <a:rPr lang="en-NZ" sz="2200" b="0"/>
              <a:t>Administration support staff in schools</a:t>
            </a:r>
          </a:p>
        </p:txBody>
      </p:sp>
      <p:grpSp>
        <p:nvGrpSpPr>
          <p:cNvPr id="15" name="Group 14">
            <a:extLst>
              <a:ext uri="{FF2B5EF4-FFF2-40B4-BE49-F238E27FC236}">
                <a16:creationId xmlns:a16="http://schemas.microsoft.com/office/drawing/2014/main" id="{FDEC204B-8057-4171-9883-0962FA89C0F8}"/>
              </a:ext>
            </a:extLst>
          </p:cNvPr>
          <p:cNvGrpSpPr/>
          <p:nvPr/>
        </p:nvGrpSpPr>
        <p:grpSpPr>
          <a:xfrm>
            <a:off x="429135" y="362364"/>
            <a:ext cx="2302970" cy="5960634"/>
            <a:chOff x="1839207" y="1099089"/>
            <a:chExt cx="2106870" cy="5453081"/>
          </a:xfrm>
        </p:grpSpPr>
        <p:pic>
          <p:nvPicPr>
            <p:cNvPr id="12" name="Picture 11" descr="Graphical user interface, application&#10;&#10;Description automatically generated">
              <a:extLst>
                <a:ext uri="{FF2B5EF4-FFF2-40B4-BE49-F238E27FC236}">
                  <a16:creationId xmlns:a16="http://schemas.microsoft.com/office/drawing/2014/main" id="{0481988B-4B6C-469D-A48E-CC2B41A08A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0" t="3946" r="4378" b="4501"/>
            <a:stretch/>
          </p:blipFill>
          <p:spPr>
            <a:xfrm>
              <a:off x="1844438" y="3893695"/>
              <a:ext cx="2096409" cy="2658475"/>
            </a:xfrm>
            <a:prstGeom prst="rect">
              <a:avLst/>
            </a:prstGeom>
          </p:spPr>
        </p:pic>
        <p:pic>
          <p:nvPicPr>
            <p:cNvPr id="14" name="Picture 13" descr="Table&#10;&#10;Description automatically generated">
              <a:extLst>
                <a:ext uri="{FF2B5EF4-FFF2-40B4-BE49-F238E27FC236}">
                  <a16:creationId xmlns:a16="http://schemas.microsoft.com/office/drawing/2014/main" id="{F621F96E-1105-4395-984A-3DCF2D7D92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8" t="1018" r="1969" b="656"/>
            <a:stretch/>
          </p:blipFill>
          <p:spPr>
            <a:xfrm>
              <a:off x="1839207" y="1099089"/>
              <a:ext cx="2106870" cy="2811669"/>
            </a:xfrm>
            <a:prstGeom prst="rect">
              <a:avLst/>
            </a:prstGeom>
          </p:spPr>
        </p:pic>
      </p:grpSp>
    </p:spTree>
    <p:extLst>
      <p:ext uri="{BB962C8B-B14F-4D97-AF65-F5344CB8AC3E}">
        <p14:creationId xmlns:p14="http://schemas.microsoft.com/office/powerpoint/2010/main" val="235490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7</a:t>
            </a:fld>
            <a:endParaRPr lang="en-NZ"/>
          </a:p>
        </p:txBody>
      </p:sp>
      <p:sp>
        <p:nvSpPr>
          <p:cNvPr id="9" name="Rectangle 8">
            <a:extLst>
              <a:ext uri="{FF2B5EF4-FFF2-40B4-BE49-F238E27FC236}">
                <a16:creationId xmlns:a16="http://schemas.microsoft.com/office/drawing/2014/main" id="{54A9EB3B-2EA3-4B71-84F8-0B4B0938CBD0}"/>
              </a:ext>
            </a:extLst>
          </p:cNvPr>
          <p:cNvSpPr/>
          <p:nvPr/>
        </p:nvSpPr>
        <p:spPr>
          <a:xfrm>
            <a:off x="3691195" y="3047179"/>
            <a:ext cx="5452805" cy="2960522"/>
          </a:xfrm>
          <a:prstGeom prst="rect">
            <a:avLst/>
          </a:prstGeom>
          <a:solidFill>
            <a:srgbClr val="FCD2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Content Placeholder 2">
            <a:extLst>
              <a:ext uri="{FF2B5EF4-FFF2-40B4-BE49-F238E27FC236}">
                <a16:creationId xmlns:a16="http://schemas.microsoft.com/office/drawing/2014/main" id="{CACD3A19-91E7-4EB9-91C9-B3D900C7498B}"/>
              </a:ext>
            </a:extLst>
          </p:cNvPr>
          <p:cNvSpPr txBox="1">
            <a:spLocks/>
          </p:cNvSpPr>
          <p:nvPr/>
        </p:nvSpPr>
        <p:spPr bwMode="auto">
          <a:xfrm>
            <a:off x="3912798" y="3264299"/>
            <a:ext cx="4929009" cy="239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 typeface="Webdings" charset="2"/>
              <a:buChar char="4"/>
              <a:defRPr sz="2800" b="1" i="0">
                <a:solidFill>
                  <a:srgbClr val="00528B"/>
                </a:solidFill>
                <a:latin typeface="Calibri"/>
                <a:ea typeface="+mn-ea"/>
                <a:cs typeface="Calibri"/>
              </a:defRPr>
            </a:lvl1pPr>
            <a:lvl2pPr marL="742950" indent="-285750" algn="l" rtl="0" eaLnBrk="1" fontAlgn="base" hangingPunct="1">
              <a:spcBef>
                <a:spcPct val="20000"/>
              </a:spcBef>
              <a:spcAft>
                <a:spcPct val="0"/>
              </a:spcAft>
              <a:buSzPct val="80000"/>
              <a:buFont typeface="Webdings" charset="0"/>
              <a:buChar char="4"/>
              <a:defRPr sz="2800" b="0" i="0">
                <a:solidFill>
                  <a:srgbClr val="606060"/>
                </a:solidFill>
                <a:latin typeface="Calibri"/>
                <a:ea typeface="+mn-ea"/>
                <a:cs typeface="Calibri"/>
              </a:defRPr>
            </a:lvl2pPr>
            <a:lvl3pPr marL="1143000" indent="-228600" algn="l" rtl="0" eaLnBrk="1" fontAlgn="base" hangingPunct="1">
              <a:spcBef>
                <a:spcPct val="20000"/>
              </a:spcBef>
              <a:spcAft>
                <a:spcPct val="0"/>
              </a:spcAft>
              <a:buSzPct val="80000"/>
              <a:buFont typeface="Webdings" charset="0"/>
              <a:buChar char="4"/>
              <a:defRPr sz="2400" b="0" i="0">
                <a:solidFill>
                  <a:srgbClr val="606060"/>
                </a:solidFill>
                <a:latin typeface="Calibri"/>
                <a:ea typeface="+mn-ea"/>
                <a:cs typeface="Calibri"/>
              </a:defRPr>
            </a:lvl3pPr>
            <a:lvl4pPr marL="16002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4pPr>
            <a:lvl5pPr marL="20574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5pPr>
            <a:lvl6pPr marL="25146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6pPr>
            <a:lvl7pPr marL="29718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7pPr>
            <a:lvl8pPr marL="34290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8pPr>
            <a:lvl9pPr marL="38862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9pPr>
          </a:lstStyle>
          <a:p>
            <a:pPr marL="0" indent="0">
              <a:spcAft>
                <a:spcPts val="400"/>
              </a:spcAft>
              <a:buNone/>
              <a:defRPr/>
            </a:pPr>
            <a:r>
              <a:rPr lang="en-US" sz="1600" kern="0">
                <a:solidFill>
                  <a:srgbClr val="B6231D"/>
                </a:solidFill>
                <a:latin typeface="Arial" panose="020B0604020202020204" pitchFamily="34" charset="0"/>
                <a:ea typeface="ＭＳ Ｐゴシック"/>
                <a:cs typeface="Arial" panose="020B0604020202020204" pitchFamily="34" charset="0"/>
              </a:rPr>
              <a:t>Kaiārahi </a:t>
            </a:r>
            <a:r>
              <a:rPr lang="en-US" sz="1600" kern="0" err="1">
                <a:solidFill>
                  <a:srgbClr val="B6231D"/>
                </a:solidFill>
                <a:latin typeface="Arial" panose="020B0604020202020204" pitchFamily="34" charset="0"/>
                <a:ea typeface="ＭＳ Ｐゴシック"/>
                <a:cs typeface="Arial" panose="020B0604020202020204" pitchFamily="34" charset="0"/>
              </a:rPr>
              <a:t>i</a:t>
            </a:r>
            <a:r>
              <a:rPr lang="en-US" sz="1600" kern="0">
                <a:solidFill>
                  <a:srgbClr val="B6231D"/>
                </a:solidFill>
                <a:latin typeface="Arial" panose="020B0604020202020204" pitchFamily="34" charset="0"/>
                <a:ea typeface="ＭＳ Ｐゴシック"/>
                <a:cs typeface="Arial" panose="020B0604020202020204" pitchFamily="34" charset="0"/>
              </a:rPr>
              <a:t> te reo role</a:t>
            </a:r>
          </a:p>
          <a:p>
            <a:pPr marL="0" indent="0">
              <a:spcAft>
                <a:spcPts val="400"/>
              </a:spcAft>
              <a:buNone/>
              <a:defRPr/>
            </a:pPr>
            <a:r>
              <a:rPr lang="en-US" sz="1400" b="0" i="0">
                <a:solidFill>
                  <a:srgbClr val="000000"/>
                </a:solidFill>
                <a:effectLst/>
                <a:latin typeface="Arial" panose="020B0604020202020204" pitchFamily="34" charset="0"/>
                <a:cs typeface="Arial" panose="020B0604020202020204" pitchFamily="34" charset="0"/>
              </a:rPr>
              <a:t>Kaiārahi </a:t>
            </a:r>
            <a:r>
              <a:rPr lang="en-US" sz="1400" b="0" i="0" err="1">
                <a:solidFill>
                  <a:srgbClr val="000000"/>
                </a:solidFill>
                <a:effectLst/>
                <a:latin typeface="Arial" panose="020B0604020202020204" pitchFamily="34" charset="0"/>
                <a:cs typeface="Arial" panose="020B0604020202020204" pitchFamily="34" charset="0"/>
              </a:rPr>
              <a:t>i</a:t>
            </a:r>
            <a:r>
              <a:rPr lang="en-US" sz="1400" b="0" i="0">
                <a:solidFill>
                  <a:srgbClr val="000000"/>
                </a:solidFill>
                <a:effectLst/>
                <a:latin typeface="Arial" panose="020B0604020202020204" pitchFamily="34" charset="0"/>
                <a:cs typeface="Arial" panose="020B0604020202020204" pitchFamily="34" charset="0"/>
              </a:rPr>
              <a:t> te reo support the development and preservation of te reo Māori and tikanga Māori within schools and kura. They are </a:t>
            </a:r>
            <a:r>
              <a:rPr lang="en-US" sz="1400" b="0" i="0" err="1">
                <a:solidFill>
                  <a:srgbClr val="000000"/>
                </a:solidFill>
                <a:effectLst/>
                <a:latin typeface="Arial" panose="020B0604020202020204" pitchFamily="34" charset="0"/>
                <a:cs typeface="Arial" panose="020B0604020202020204" pitchFamily="34" charset="0"/>
              </a:rPr>
              <a:t>recognised</a:t>
            </a:r>
            <a:r>
              <a:rPr lang="en-US" sz="1400" b="0" i="0">
                <a:solidFill>
                  <a:srgbClr val="000000"/>
                </a:solidFill>
                <a:effectLst/>
                <a:latin typeface="Arial" panose="020B0604020202020204" pitchFamily="34" charset="0"/>
                <a:cs typeface="Arial" panose="020B0604020202020204" pitchFamily="34" charset="0"/>
              </a:rPr>
              <a:t> for their involvement within the wider school/kura community and their knowledge and experience of </a:t>
            </a:r>
            <a:r>
              <a:rPr lang="en-US" sz="1400" b="0" i="0" err="1">
                <a:solidFill>
                  <a:srgbClr val="000000"/>
                </a:solidFill>
                <a:effectLst/>
                <a:latin typeface="Arial" panose="020B0604020202020204" pitchFamily="34" charset="0"/>
                <a:cs typeface="Arial" panose="020B0604020202020204" pitchFamily="34" charset="0"/>
              </a:rPr>
              <a:t>mātauranga</a:t>
            </a:r>
            <a:r>
              <a:rPr lang="en-US" sz="1400" b="0" i="0">
                <a:solidFill>
                  <a:srgbClr val="000000"/>
                </a:solidFill>
                <a:effectLst/>
                <a:latin typeface="Arial" panose="020B0604020202020204" pitchFamily="34" charset="0"/>
                <a:cs typeface="Arial" panose="020B0604020202020204" pitchFamily="34" charset="0"/>
              </a:rPr>
              <a:t> te </a:t>
            </a:r>
            <a:r>
              <a:rPr lang="en-US" sz="1400" b="0" i="0" err="1">
                <a:solidFill>
                  <a:srgbClr val="000000"/>
                </a:solidFill>
                <a:effectLst/>
                <a:latin typeface="Arial" panose="020B0604020202020204" pitchFamily="34" charset="0"/>
                <a:cs typeface="Arial" panose="020B0604020202020204" pitchFamily="34" charset="0"/>
              </a:rPr>
              <a:t>ao</a:t>
            </a:r>
            <a:r>
              <a:rPr lang="en-US" sz="1400" b="0" i="0">
                <a:solidFill>
                  <a:srgbClr val="000000"/>
                </a:solidFill>
                <a:effectLst/>
                <a:latin typeface="Arial" panose="020B0604020202020204" pitchFamily="34" charset="0"/>
                <a:cs typeface="Arial" panose="020B0604020202020204" pitchFamily="34" charset="0"/>
              </a:rPr>
              <a:t> Māori. </a:t>
            </a:r>
          </a:p>
          <a:p>
            <a:pPr marL="0" indent="0">
              <a:spcAft>
                <a:spcPts val="400"/>
              </a:spcAft>
              <a:buNone/>
              <a:defRPr/>
            </a:pPr>
            <a:r>
              <a:rPr lang="en-US" sz="1400" b="0" i="0">
                <a:solidFill>
                  <a:srgbClr val="000000"/>
                </a:solidFill>
                <a:effectLst/>
                <a:latin typeface="Arial" panose="020B0604020202020204" pitchFamily="34" charset="0"/>
                <a:cs typeface="Arial" panose="020B0604020202020204" pitchFamily="34" charset="0"/>
              </a:rPr>
              <a:t>Kaiārahi </a:t>
            </a:r>
            <a:r>
              <a:rPr lang="en-US" sz="1400" b="0" i="0" err="1">
                <a:solidFill>
                  <a:srgbClr val="000000"/>
                </a:solidFill>
                <a:effectLst/>
                <a:latin typeface="Arial" panose="020B0604020202020204" pitchFamily="34" charset="0"/>
                <a:cs typeface="Arial" panose="020B0604020202020204" pitchFamily="34" charset="0"/>
              </a:rPr>
              <a:t>i</a:t>
            </a:r>
            <a:r>
              <a:rPr lang="en-US" sz="1400" b="0" i="0">
                <a:solidFill>
                  <a:srgbClr val="000000"/>
                </a:solidFill>
                <a:effectLst/>
                <a:latin typeface="Arial" panose="020B0604020202020204" pitchFamily="34" charset="0"/>
                <a:cs typeface="Arial" panose="020B0604020202020204" pitchFamily="34" charset="0"/>
              </a:rPr>
              <a:t> te reo contribute to creating inclusive and safe spaces by growing the cultural capability of school staff and students. </a:t>
            </a:r>
            <a:endParaRPr lang="en-NZ" sz="1400" kern="0">
              <a:latin typeface="Arial" panose="020B0604020202020204" pitchFamily="34" charset="0"/>
              <a:ea typeface="ＭＳ Ｐゴシック"/>
              <a:cs typeface="Arial" panose="020B0604020202020204" pitchFamily="34" charset="0"/>
            </a:endParaRPr>
          </a:p>
        </p:txBody>
      </p:sp>
      <p:grpSp>
        <p:nvGrpSpPr>
          <p:cNvPr id="19" name="Group 18">
            <a:extLst>
              <a:ext uri="{FF2B5EF4-FFF2-40B4-BE49-F238E27FC236}">
                <a16:creationId xmlns:a16="http://schemas.microsoft.com/office/drawing/2014/main" id="{D2D36774-8576-4495-9F49-26BF824669F6}"/>
              </a:ext>
            </a:extLst>
          </p:cNvPr>
          <p:cNvGrpSpPr/>
          <p:nvPr/>
        </p:nvGrpSpPr>
        <p:grpSpPr>
          <a:xfrm>
            <a:off x="224689" y="696224"/>
            <a:ext cx="3273373" cy="5311477"/>
            <a:chOff x="675780" y="2097163"/>
            <a:chExt cx="3159780" cy="4606222"/>
          </a:xfrm>
        </p:grpSpPr>
        <p:pic>
          <p:nvPicPr>
            <p:cNvPr id="16" name="Picture 15" descr="Table&#10;&#10;Description automatically generated">
              <a:extLst>
                <a:ext uri="{FF2B5EF4-FFF2-40B4-BE49-F238E27FC236}">
                  <a16:creationId xmlns:a16="http://schemas.microsoft.com/office/drawing/2014/main" id="{D79A3231-19B4-492E-BD4A-196D89C7236F}"/>
                </a:ext>
              </a:extLst>
            </p:cNvPr>
            <p:cNvPicPr>
              <a:picLocks noChangeAspect="1"/>
            </p:cNvPicPr>
            <p:nvPr/>
          </p:nvPicPr>
          <p:blipFill rotWithShape="1">
            <a:blip r:embed="rId3">
              <a:extLst>
                <a:ext uri="{28A0092B-C50C-407E-A947-70E740481C1C}">
                  <a14:useLocalDpi xmlns:a14="http://schemas.microsoft.com/office/drawing/2010/main" val="0"/>
                </a:ext>
              </a:extLst>
            </a:blip>
            <a:srcRect l="10308" t="2592" r="6997" b="6111"/>
            <a:stretch/>
          </p:blipFill>
          <p:spPr>
            <a:xfrm>
              <a:off x="675780" y="2097163"/>
              <a:ext cx="3137853" cy="3047258"/>
            </a:xfrm>
            <a:prstGeom prst="rect">
              <a:avLst/>
            </a:prstGeom>
          </p:spPr>
        </p:pic>
        <p:pic>
          <p:nvPicPr>
            <p:cNvPr id="18" name="Picture 17" descr="Table&#10;&#10;Description automatically generated">
              <a:extLst>
                <a:ext uri="{FF2B5EF4-FFF2-40B4-BE49-F238E27FC236}">
                  <a16:creationId xmlns:a16="http://schemas.microsoft.com/office/drawing/2014/main" id="{36E90B34-3803-4220-AFA6-9435A911D00A}"/>
                </a:ext>
              </a:extLst>
            </p:cNvPr>
            <p:cNvPicPr>
              <a:picLocks noChangeAspect="1"/>
            </p:cNvPicPr>
            <p:nvPr/>
          </p:nvPicPr>
          <p:blipFill rotWithShape="1">
            <a:blip r:embed="rId4">
              <a:extLst>
                <a:ext uri="{28A0092B-C50C-407E-A947-70E740481C1C}">
                  <a14:useLocalDpi xmlns:a14="http://schemas.microsoft.com/office/drawing/2010/main" val="0"/>
                </a:ext>
              </a:extLst>
            </a:blip>
            <a:srcRect l="5093" t="11904" r="3748" b="2524"/>
            <a:stretch/>
          </p:blipFill>
          <p:spPr>
            <a:xfrm>
              <a:off x="675780" y="5099244"/>
              <a:ext cx="3159780" cy="1604141"/>
            </a:xfrm>
            <a:prstGeom prst="rect">
              <a:avLst/>
            </a:prstGeom>
          </p:spPr>
        </p:pic>
      </p:grpSp>
      <p:sp>
        <p:nvSpPr>
          <p:cNvPr id="20" name="Title 1">
            <a:extLst>
              <a:ext uri="{FF2B5EF4-FFF2-40B4-BE49-F238E27FC236}">
                <a16:creationId xmlns:a16="http://schemas.microsoft.com/office/drawing/2014/main" id="{700E11E3-4D94-4633-B02F-1761D37FB2AA}"/>
              </a:ext>
            </a:extLst>
          </p:cNvPr>
          <p:cNvSpPr>
            <a:spLocks noGrp="1"/>
          </p:cNvSpPr>
          <p:nvPr>
            <p:ph type="title"/>
          </p:nvPr>
        </p:nvSpPr>
        <p:spPr>
          <a:xfrm>
            <a:off x="3691195" y="913409"/>
            <a:ext cx="3625793" cy="733495"/>
          </a:xfrm>
        </p:spPr>
        <p:txBody>
          <a:bodyPr>
            <a:noAutofit/>
          </a:bodyPr>
          <a:lstStyle/>
          <a:p>
            <a:r>
              <a:rPr lang="en-NZ" sz="3200"/>
              <a:t>Who is covered by the settlement</a:t>
            </a:r>
          </a:p>
        </p:txBody>
      </p:sp>
      <p:sp>
        <p:nvSpPr>
          <p:cNvPr id="21" name="Content Placeholder 2">
            <a:extLst>
              <a:ext uri="{FF2B5EF4-FFF2-40B4-BE49-F238E27FC236}">
                <a16:creationId xmlns:a16="http://schemas.microsoft.com/office/drawing/2014/main" id="{6A9B30B5-78BA-4788-8BAE-A5E2C06B5524}"/>
              </a:ext>
            </a:extLst>
          </p:cNvPr>
          <p:cNvSpPr txBox="1">
            <a:spLocks/>
          </p:cNvSpPr>
          <p:nvPr/>
        </p:nvSpPr>
        <p:spPr bwMode="auto">
          <a:xfrm>
            <a:off x="3717862" y="2221139"/>
            <a:ext cx="4545139" cy="733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 typeface="Webdings" charset="2"/>
              <a:buChar char="4"/>
              <a:defRPr sz="2800" b="1" i="0">
                <a:solidFill>
                  <a:srgbClr val="00528B"/>
                </a:solidFill>
                <a:latin typeface="Calibri"/>
                <a:ea typeface="+mn-ea"/>
                <a:cs typeface="Calibri"/>
              </a:defRPr>
            </a:lvl1pPr>
            <a:lvl2pPr marL="742950" indent="-285750" algn="l" rtl="0" eaLnBrk="1" fontAlgn="base" hangingPunct="1">
              <a:spcBef>
                <a:spcPct val="20000"/>
              </a:spcBef>
              <a:spcAft>
                <a:spcPct val="0"/>
              </a:spcAft>
              <a:buSzPct val="80000"/>
              <a:buFont typeface="Webdings" charset="0"/>
              <a:buChar char="4"/>
              <a:defRPr sz="2800" b="0" i="0">
                <a:solidFill>
                  <a:srgbClr val="606060"/>
                </a:solidFill>
                <a:latin typeface="Calibri"/>
                <a:ea typeface="+mn-ea"/>
                <a:cs typeface="Calibri"/>
              </a:defRPr>
            </a:lvl2pPr>
            <a:lvl3pPr marL="1143000" indent="-228600" algn="l" rtl="0" eaLnBrk="1" fontAlgn="base" hangingPunct="1">
              <a:spcBef>
                <a:spcPct val="20000"/>
              </a:spcBef>
              <a:spcAft>
                <a:spcPct val="0"/>
              </a:spcAft>
              <a:buSzPct val="80000"/>
              <a:buFont typeface="Webdings" charset="0"/>
              <a:buChar char="4"/>
              <a:defRPr sz="2400" b="0" i="0">
                <a:solidFill>
                  <a:srgbClr val="606060"/>
                </a:solidFill>
                <a:latin typeface="Calibri"/>
                <a:ea typeface="+mn-ea"/>
                <a:cs typeface="Calibri"/>
              </a:defRPr>
            </a:lvl3pPr>
            <a:lvl4pPr marL="16002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4pPr>
            <a:lvl5pPr marL="20574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5pPr>
            <a:lvl6pPr marL="25146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6pPr>
            <a:lvl7pPr marL="29718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7pPr>
            <a:lvl8pPr marL="34290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8pPr>
            <a:lvl9pPr marL="38862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9pPr>
          </a:lstStyle>
          <a:p>
            <a:pPr marL="0" indent="0">
              <a:buNone/>
              <a:defRPr/>
            </a:pPr>
            <a:r>
              <a:rPr lang="en-NZ" sz="1400" b="0" kern="0">
                <a:solidFill>
                  <a:srgbClr val="000000"/>
                </a:solidFill>
                <a:latin typeface="Arial" panose="020B0604020202020204" pitchFamily="34" charset="0"/>
                <a:ea typeface="ＭＳ Ｐゴシック"/>
                <a:cs typeface="Arial" panose="020B0604020202020204" pitchFamily="34" charset="0"/>
              </a:rPr>
              <a:t>Kaiārahi </a:t>
            </a:r>
            <a:r>
              <a:rPr lang="en-NZ" sz="1400" b="0" kern="0" err="1">
                <a:solidFill>
                  <a:srgbClr val="000000"/>
                </a:solidFill>
                <a:latin typeface="Arial" panose="020B0604020202020204" pitchFamily="34" charset="0"/>
                <a:ea typeface="ＭＳ Ｐゴシック"/>
                <a:cs typeface="Arial" panose="020B0604020202020204" pitchFamily="34" charset="0"/>
              </a:rPr>
              <a:t>i</a:t>
            </a:r>
            <a:r>
              <a:rPr lang="en-NZ" sz="1400" b="0" kern="0">
                <a:solidFill>
                  <a:srgbClr val="000000"/>
                </a:solidFill>
                <a:latin typeface="Arial" panose="020B0604020202020204" pitchFamily="34" charset="0"/>
                <a:ea typeface="ＭＳ Ｐゴシック"/>
                <a:cs typeface="Arial" panose="020B0604020202020204" pitchFamily="34" charset="0"/>
              </a:rPr>
              <a:t> te reo and anyone who completes tasks described</a:t>
            </a:r>
            <a:r>
              <a:rPr lang="en-NZ" sz="1400" b="0" kern="0">
                <a:solidFill>
                  <a:srgbClr val="FF0000"/>
                </a:solidFill>
                <a:latin typeface="Arial" panose="020B0604020202020204" pitchFamily="34" charset="0"/>
                <a:ea typeface="ＭＳ Ｐゴシック"/>
                <a:cs typeface="Arial" panose="020B0604020202020204" pitchFamily="34" charset="0"/>
              </a:rPr>
              <a:t> </a:t>
            </a:r>
            <a:r>
              <a:rPr lang="en-NZ" sz="1400" b="0" kern="0">
                <a:solidFill>
                  <a:srgbClr val="000000"/>
                </a:solidFill>
                <a:latin typeface="Arial" panose="020B0604020202020204" pitchFamily="34" charset="0"/>
                <a:ea typeface="ＭＳ Ｐゴシック"/>
                <a:cs typeface="Arial" panose="020B0604020202020204" pitchFamily="34" charset="0"/>
              </a:rPr>
              <a:t>in the Work Matrix, employed in state or state-integrated schools and kura.</a:t>
            </a:r>
          </a:p>
          <a:p>
            <a:pPr marL="0" indent="0">
              <a:buNone/>
              <a:defRPr/>
            </a:pPr>
            <a:endParaRPr lang="en-NZ" sz="1400" b="0" kern="0">
              <a:solidFill>
                <a:srgbClr val="000000"/>
              </a:solidFill>
              <a:latin typeface="Arial" panose="020B0604020202020204" pitchFamily="34" charset="0"/>
              <a:ea typeface="ＭＳ Ｐゴシック"/>
              <a:cs typeface="Arial" panose="020B0604020202020204" pitchFamily="34" charset="0"/>
            </a:endParaRPr>
          </a:p>
          <a:p>
            <a:pPr>
              <a:defRPr/>
            </a:pPr>
            <a:endParaRPr lang="en-NZ" kern="0">
              <a:ea typeface="ＭＳ Ｐゴシック"/>
            </a:endParaRPr>
          </a:p>
        </p:txBody>
      </p:sp>
      <p:sp>
        <p:nvSpPr>
          <p:cNvPr id="24" name="Rectangle: Rounded Corners 23">
            <a:extLst>
              <a:ext uri="{FF2B5EF4-FFF2-40B4-BE49-F238E27FC236}">
                <a16:creationId xmlns:a16="http://schemas.microsoft.com/office/drawing/2014/main" id="{F068F107-FF59-45DF-8593-3CFC14DE90E4}"/>
              </a:ext>
            </a:extLst>
          </p:cNvPr>
          <p:cNvSpPr/>
          <p:nvPr/>
        </p:nvSpPr>
        <p:spPr>
          <a:xfrm>
            <a:off x="2299430" y="5752462"/>
            <a:ext cx="4545139" cy="861482"/>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a:t>
            </a:r>
            <a:r>
              <a:rPr lang="mi-NZ" sz="1600" err="1">
                <a:solidFill>
                  <a:schemeClr val="bg1"/>
                </a:solidFill>
                <a:latin typeface="Arial" panose="020B0604020202020204" pitchFamily="34" charset="0"/>
                <a:cs typeface="Arial" panose="020B0604020202020204" pitchFamily="34" charset="0"/>
              </a:rPr>
              <a:t>Consider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which</a:t>
            </a:r>
            <a:r>
              <a:rPr lang="mi-NZ" sz="1600">
                <a:solidFill>
                  <a:schemeClr val="bg1"/>
                </a:solidFill>
                <a:latin typeface="Arial" panose="020B0604020202020204" pitchFamily="34" charset="0"/>
                <a:cs typeface="Arial" panose="020B0604020202020204" pitchFamily="34" charset="0"/>
              </a:rPr>
              <a:t> of </a:t>
            </a:r>
            <a:r>
              <a:rPr lang="mi-NZ" sz="1600" err="1">
                <a:solidFill>
                  <a:schemeClr val="bg1"/>
                </a:solidFill>
                <a:latin typeface="Arial" panose="020B0604020202020204" pitchFamily="34" charset="0"/>
                <a:cs typeface="Arial" panose="020B0604020202020204" pitchFamily="34" charset="0"/>
              </a:rPr>
              <a:t>your</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employees</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may</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be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covered</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by</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the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claim</a:t>
            </a:r>
            <a:endParaRPr lang="en-NZ" sz="1600">
              <a:latin typeface="Arial" panose="020B0604020202020204" pitchFamily="34" charset="0"/>
              <a:cs typeface="Arial" panose="020B0604020202020204" pitchFamily="34" charset="0"/>
            </a:endParaRPr>
          </a:p>
        </p:txBody>
      </p:sp>
      <p:sp>
        <p:nvSpPr>
          <p:cNvPr id="25" name="Title 1">
            <a:extLst>
              <a:ext uri="{FF2B5EF4-FFF2-40B4-BE49-F238E27FC236}">
                <a16:creationId xmlns:a16="http://schemas.microsoft.com/office/drawing/2014/main" id="{0D7F2AED-45E9-4339-AA06-22B84F4A6420}"/>
              </a:ext>
            </a:extLst>
          </p:cNvPr>
          <p:cNvSpPr txBox="1">
            <a:spLocks/>
          </p:cNvSpPr>
          <p:nvPr/>
        </p:nvSpPr>
        <p:spPr>
          <a:xfrm>
            <a:off x="3691195" y="1689265"/>
            <a:ext cx="4957479" cy="498451"/>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r>
              <a:rPr lang="en-NZ" sz="2200" b="0"/>
              <a:t>Kaiārahi i te reo in schools and kura</a:t>
            </a:r>
          </a:p>
        </p:txBody>
      </p:sp>
    </p:spTree>
    <p:extLst>
      <p:ext uri="{BB962C8B-B14F-4D97-AF65-F5344CB8AC3E}">
        <p14:creationId xmlns:p14="http://schemas.microsoft.com/office/powerpoint/2010/main" val="329235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8</a:t>
            </a:fld>
            <a:endParaRPr lang="en-NZ"/>
          </a:p>
        </p:txBody>
      </p:sp>
      <p:sp>
        <p:nvSpPr>
          <p:cNvPr id="14" name="Rectangle 13">
            <a:extLst>
              <a:ext uri="{FF2B5EF4-FFF2-40B4-BE49-F238E27FC236}">
                <a16:creationId xmlns:a16="http://schemas.microsoft.com/office/drawing/2014/main" id="{7777F207-5DA6-43AF-990F-A0B8733E841E}"/>
              </a:ext>
            </a:extLst>
          </p:cNvPr>
          <p:cNvSpPr/>
          <p:nvPr/>
        </p:nvSpPr>
        <p:spPr>
          <a:xfrm>
            <a:off x="4648772" y="1667386"/>
            <a:ext cx="4495228" cy="4679093"/>
          </a:xfrm>
          <a:prstGeom prst="rect">
            <a:avLst/>
          </a:prstGeom>
          <a:solidFill>
            <a:srgbClr val="FCD2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2E55EDE0-FC5D-415A-916F-6AA4AF7B7C2A}"/>
              </a:ext>
            </a:extLst>
          </p:cNvPr>
          <p:cNvSpPr/>
          <p:nvPr/>
        </p:nvSpPr>
        <p:spPr>
          <a:xfrm>
            <a:off x="0" y="1667386"/>
            <a:ext cx="4572000" cy="4082315"/>
          </a:xfrm>
          <a:prstGeom prst="rect">
            <a:avLst/>
          </a:prstGeom>
          <a:solidFill>
            <a:srgbClr val="C5D6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574897" y="854493"/>
            <a:ext cx="8289480" cy="720436"/>
          </a:xfrm>
        </p:spPr>
        <p:txBody>
          <a:bodyPr>
            <a:normAutofit/>
          </a:bodyPr>
          <a:lstStyle/>
          <a:p>
            <a:r>
              <a:rPr lang="en-NZ" sz="3200"/>
              <a:t>What is included in the settlement?</a:t>
            </a:r>
          </a:p>
        </p:txBody>
      </p:sp>
      <p:sp>
        <p:nvSpPr>
          <p:cNvPr id="43" name="Rounded Rectangle 10">
            <a:extLst>
              <a:ext uri="{FF2B5EF4-FFF2-40B4-BE49-F238E27FC236}">
                <a16:creationId xmlns:a16="http://schemas.microsoft.com/office/drawing/2014/main" id="{28F5D32B-39EC-47B7-B2E0-8AA2EE1BE743}"/>
              </a:ext>
            </a:extLst>
          </p:cNvPr>
          <p:cNvSpPr/>
          <p:nvPr/>
        </p:nvSpPr>
        <p:spPr bwMode="auto">
          <a:xfrm>
            <a:off x="889205" y="3214316"/>
            <a:ext cx="3342736" cy="584667"/>
          </a:xfrm>
          <a:prstGeom prst="roundRect">
            <a:avLst/>
          </a:prstGeom>
          <a:solidFill>
            <a:schemeClr val="bg1"/>
          </a:solidFill>
          <a:ln w="19050" cap="flat" cmpd="sng" algn="ctr">
            <a:solidFill>
              <a:srgbClr val="2E6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44" name="Oval 43">
            <a:extLst>
              <a:ext uri="{FF2B5EF4-FFF2-40B4-BE49-F238E27FC236}">
                <a16:creationId xmlns:a16="http://schemas.microsoft.com/office/drawing/2014/main" id="{66248219-C74B-48F0-BB62-D9F01B3721BD}"/>
              </a:ext>
            </a:extLst>
          </p:cNvPr>
          <p:cNvSpPr/>
          <p:nvPr/>
        </p:nvSpPr>
        <p:spPr bwMode="auto">
          <a:xfrm>
            <a:off x="565498" y="3134593"/>
            <a:ext cx="690166" cy="688760"/>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45" name="TextBox 44">
            <a:extLst>
              <a:ext uri="{FF2B5EF4-FFF2-40B4-BE49-F238E27FC236}">
                <a16:creationId xmlns:a16="http://schemas.microsoft.com/office/drawing/2014/main" id="{9DE31E94-C3AD-4E56-93AB-849B77F6EB47}"/>
              </a:ext>
            </a:extLst>
          </p:cNvPr>
          <p:cNvSpPr txBox="1"/>
          <p:nvPr/>
        </p:nvSpPr>
        <p:spPr>
          <a:xfrm>
            <a:off x="1325249" y="3332211"/>
            <a:ext cx="2731049" cy="338554"/>
          </a:xfrm>
          <a:prstGeom prst="rect">
            <a:avLst/>
          </a:prstGeom>
          <a:noFill/>
        </p:spPr>
        <p:txBody>
          <a:bodyPr wrap="square" rtlCol="0">
            <a:spAutoFit/>
          </a:bodyPr>
          <a:lstStyle/>
          <a:p>
            <a:pPr algn="ctr" eaLnBrk="0" fontAlgn="base" hangingPunct="0">
              <a:spcBef>
                <a:spcPct val="0"/>
              </a:spcBef>
              <a:spcAft>
                <a:spcPct val="0"/>
              </a:spcAft>
            </a:pPr>
            <a:r>
              <a:rPr lang="en-NZ" sz="1600" b="1">
                <a:solidFill>
                  <a:srgbClr val="2E6EB7"/>
                </a:solidFill>
                <a:latin typeface="Arial" panose="020B0604020202020204" pitchFamily="34" charset="0"/>
                <a:ea typeface="ＭＳ Ｐゴシック" charset="0"/>
                <a:cs typeface="Arial" panose="020B0604020202020204" pitchFamily="34" charset="0"/>
              </a:rPr>
              <a:t>New pay equity rates</a:t>
            </a:r>
          </a:p>
        </p:txBody>
      </p:sp>
      <p:grpSp>
        <p:nvGrpSpPr>
          <p:cNvPr id="46" name="Group 45">
            <a:extLst>
              <a:ext uri="{FF2B5EF4-FFF2-40B4-BE49-F238E27FC236}">
                <a16:creationId xmlns:a16="http://schemas.microsoft.com/office/drawing/2014/main" id="{7BBA0C84-A285-463D-AB29-7D2E41C7FDDF}"/>
              </a:ext>
            </a:extLst>
          </p:cNvPr>
          <p:cNvGrpSpPr>
            <a:grpSpLocks noChangeAspect="1"/>
          </p:cNvGrpSpPr>
          <p:nvPr/>
        </p:nvGrpSpPr>
        <p:grpSpPr bwMode="auto">
          <a:xfrm>
            <a:off x="517858" y="3096938"/>
            <a:ext cx="764362" cy="750549"/>
            <a:chOff x="6518" y="2261"/>
            <a:chExt cx="830" cy="815"/>
          </a:xfrm>
          <a:solidFill>
            <a:srgbClr val="2E6EB7"/>
          </a:solidFill>
        </p:grpSpPr>
        <p:sp>
          <p:nvSpPr>
            <p:cNvPr id="51" name="Freeform 245">
              <a:extLst>
                <a:ext uri="{FF2B5EF4-FFF2-40B4-BE49-F238E27FC236}">
                  <a16:creationId xmlns:a16="http://schemas.microsoft.com/office/drawing/2014/main" id="{F567D9EE-2DC5-42A6-BCE5-D85173098CEA}"/>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2" name="Freeform 246">
              <a:extLst>
                <a:ext uri="{FF2B5EF4-FFF2-40B4-BE49-F238E27FC236}">
                  <a16:creationId xmlns:a16="http://schemas.microsoft.com/office/drawing/2014/main" id="{6C005EFA-23D4-4D35-A0B3-C3F8EFB6DEF4}"/>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3" name="Freeform 247">
              <a:extLst>
                <a:ext uri="{FF2B5EF4-FFF2-40B4-BE49-F238E27FC236}">
                  <a16:creationId xmlns:a16="http://schemas.microsoft.com/office/drawing/2014/main" id="{EB1117BC-EFE3-4277-88B7-936CF5B1575F}"/>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47" name="Group 295">
            <a:extLst>
              <a:ext uri="{FF2B5EF4-FFF2-40B4-BE49-F238E27FC236}">
                <a16:creationId xmlns:a16="http://schemas.microsoft.com/office/drawing/2014/main" id="{8B034C4E-0AB0-4B49-82D7-8391F46FDBAA}"/>
              </a:ext>
            </a:extLst>
          </p:cNvPr>
          <p:cNvGrpSpPr>
            <a:grpSpLocks noChangeAspect="1"/>
          </p:cNvGrpSpPr>
          <p:nvPr/>
        </p:nvGrpSpPr>
        <p:grpSpPr bwMode="auto">
          <a:xfrm>
            <a:off x="663161" y="3268143"/>
            <a:ext cx="455040" cy="408180"/>
            <a:chOff x="6240" y="1976"/>
            <a:chExt cx="369" cy="331"/>
          </a:xfrm>
          <a:solidFill>
            <a:srgbClr val="2E6EB7"/>
          </a:solidFill>
        </p:grpSpPr>
        <p:sp>
          <p:nvSpPr>
            <p:cNvPr id="48" name="Freeform 296">
              <a:extLst>
                <a:ext uri="{FF2B5EF4-FFF2-40B4-BE49-F238E27FC236}">
                  <a16:creationId xmlns:a16="http://schemas.microsoft.com/office/drawing/2014/main" id="{188322F0-4A2E-4390-B37E-71DB828D7DA4}"/>
                </a:ext>
              </a:extLst>
            </p:cNvPr>
            <p:cNvSpPr>
              <a:spLocks noEditPoints="1"/>
            </p:cNvSpPr>
            <p:nvPr/>
          </p:nvSpPr>
          <p:spPr bwMode="auto">
            <a:xfrm>
              <a:off x="6287" y="1976"/>
              <a:ext cx="309" cy="162"/>
            </a:xfrm>
            <a:custGeom>
              <a:avLst/>
              <a:gdLst>
                <a:gd name="T0" fmla="*/ 5 w 220"/>
                <a:gd name="T1" fmla="*/ 108 h 115"/>
                <a:gd name="T2" fmla="*/ 49 w 220"/>
                <a:gd name="T3" fmla="*/ 108 h 115"/>
                <a:gd name="T4" fmla="*/ 56 w 220"/>
                <a:gd name="T5" fmla="*/ 115 h 115"/>
                <a:gd name="T6" fmla="*/ 80 w 220"/>
                <a:gd name="T7" fmla="*/ 115 h 115"/>
                <a:gd name="T8" fmla="*/ 116 w 220"/>
                <a:gd name="T9" fmla="*/ 115 h 115"/>
                <a:gd name="T10" fmla="*/ 122 w 220"/>
                <a:gd name="T11" fmla="*/ 107 h 115"/>
                <a:gd name="T12" fmla="*/ 216 w 220"/>
                <a:gd name="T13" fmla="*/ 72 h 115"/>
                <a:gd name="T14" fmla="*/ 211 w 220"/>
                <a:gd name="T15" fmla="*/ 64 h 115"/>
                <a:gd name="T16" fmla="*/ 122 w 220"/>
                <a:gd name="T17" fmla="*/ 98 h 115"/>
                <a:gd name="T18" fmla="*/ 163 w 220"/>
                <a:gd name="T19" fmla="*/ 90 h 115"/>
                <a:gd name="T20" fmla="*/ 218 w 220"/>
                <a:gd name="T21" fmla="*/ 47 h 115"/>
                <a:gd name="T22" fmla="*/ 160 w 220"/>
                <a:gd name="T23" fmla="*/ 81 h 115"/>
                <a:gd name="T24" fmla="*/ 122 w 220"/>
                <a:gd name="T25" fmla="*/ 70 h 115"/>
                <a:gd name="T26" fmla="*/ 216 w 220"/>
                <a:gd name="T27" fmla="*/ 34 h 115"/>
                <a:gd name="T28" fmla="*/ 211 w 220"/>
                <a:gd name="T29" fmla="*/ 27 h 115"/>
                <a:gd name="T30" fmla="*/ 122 w 220"/>
                <a:gd name="T31" fmla="*/ 61 h 115"/>
                <a:gd name="T32" fmla="*/ 139 w 220"/>
                <a:gd name="T33" fmla="*/ 52 h 115"/>
                <a:gd name="T34" fmla="*/ 161 w 220"/>
                <a:gd name="T35" fmla="*/ 52 h 115"/>
                <a:gd name="T36" fmla="*/ 216 w 220"/>
                <a:gd name="T37" fmla="*/ 17 h 115"/>
                <a:gd name="T38" fmla="*/ 219 w 220"/>
                <a:gd name="T39" fmla="*/ 14 h 115"/>
                <a:gd name="T40" fmla="*/ 220 w 220"/>
                <a:gd name="T41" fmla="*/ 11 h 115"/>
                <a:gd name="T42" fmla="*/ 213 w 220"/>
                <a:gd name="T43" fmla="*/ 7 h 115"/>
                <a:gd name="T44" fmla="*/ 174 w 220"/>
                <a:gd name="T45" fmla="*/ 7 h 115"/>
                <a:gd name="T46" fmla="*/ 168 w 220"/>
                <a:gd name="T47" fmla="*/ 0 h 115"/>
                <a:gd name="T48" fmla="*/ 152 w 220"/>
                <a:gd name="T49" fmla="*/ 0 h 115"/>
                <a:gd name="T50" fmla="*/ 95 w 220"/>
                <a:gd name="T51" fmla="*/ 6 h 115"/>
                <a:gd name="T52" fmla="*/ 79 w 220"/>
                <a:gd name="T53" fmla="*/ 7 h 115"/>
                <a:gd name="T54" fmla="*/ 54 w 220"/>
                <a:gd name="T55" fmla="*/ 9 h 115"/>
                <a:gd name="T56" fmla="*/ 2 w 220"/>
                <a:gd name="T57" fmla="*/ 44 h 115"/>
                <a:gd name="T58" fmla="*/ 1 w 220"/>
                <a:gd name="T59" fmla="*/ 46 h 115"/>
                <a:gd name="T60" fmla="*/ 1 w 220"/>
                <a:gd name="T61" fmla="*/ 49 h 115"/>
                <a:gd name="T62" fmla="*/ 41 w 220"/>
                <a:gd name="T63" fmla="*/ 52 h 115"/>
                <a:gd name="T64" fmla="*/ 49 w 220"/>
                <a:gd name="T65" fmla="*/ 61 h 115"/>
                <a:gd name="T66" fmla="*/ 0 w 220"/>
                <a:gd name="T67" fmla="*/ 66 h 115"/>
                <a:gd name="T68" fmla="*/ 49 w 220"/>
                <a:gd name="T69" fmla="*/ 71 h 115"/>
                <a:gd name="T70" fmla="*/ 5 w 220"/>
                <a:gd name="T71" fmla="*/ 80 h 115"/>
                <a:gd name="T72" fmla="*/ 5 w 220"/>
                <a:gd name="T73" fmla="*/ 90 h 115"/>
                <a:gd name="T74" fmla="*/ 49 w 220"/>
                <a:gd name="T75" fmla="*/ 98 h 115"/>
                <a:gd name="T76" fmla="*/ 0 w 220"/>
                <a:gd name="T77" fmla="*/ 103 h 115"/>
                <a:gd name="T78" fmla="*/ 55 w 220"/>
                <a:gd name="T79" fmla="*/ 34 h 115"/>
                <a:gd name="T80" fmla="*/ 22 w 220"/>
                <a:gd name="T81" fmla="*/ 42 h 115"/>
                <a:gd name="T82" fmla="*/ 60 w 220"/>
                <a:gd name="T83" fmla="*/ 17 h 115"/>
                <a:gd name="T84" fmla="*/ 79 w 220"/>
                <a:gd name="T85" fmla="*/ 17 h 115"/>
                <a:gd name="T86" fmla="*/ 112 w 220"/>
                <a:gd name="T87" fmla="*/ 88 h 115"/>
                <a:gd name="T88" fmla="*/ 59 w 220"/>
                <a:gd name="T89" fmla="*/ 105 h 115"/>
                <a:gd name="T90" fmla="*/ 59 w 220"/>
                <a:gd name="T91" fmla="*/ 44 h 115"/>
                <a:gd name="T92" fmla="*/ 87 w 220"/>
                <a:gd name="T93" fmla="*/ 24 h 115"/>
                <a:gd name="T94" fmla="*/ 108 w 220"/>
                <a:gd name="T95" fmla="*/ 10 h 115"/>
                <a:gd name="T96" fmla="*/ 153 w 220"/>
                <a:gd name="T97" fmla="*/ 10 h 115"/>
                <a:gd name="T98" fmla="*/ 116 w 220"/>
                <a:gd name="T99" fmla="*/ 34 h 115"/>
                <a:gd name="T100" fmla="*/ 112 w 220"/>
                <a:gd name="T101" fmla="*/ 88 h 115"/>
                <a:gd name="T102" fmla="*/ 160 w 220"/>
                <a:gd name="T103" fmla="*/ 17 h 115"/>
                <a:gd name="T104" fmla="*/ 198 w 220"/>
                <a:gd name="T105" fmla="*/ 17 h 115"/>
                <a:gd name="T106" fmla="*/ 192 w 220"/>
                <a:gd name="T107" fmla="*/ 21 h 115"/>
                <a:gd name="T108" fmla="*/ 153 w 220"/>
                <a:gd name="T109" fmla="*/ 42 h 115"/>
                <a:gd name="T110" fmla="*/ 130 w 220"/>
                <a:gd name="T111"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 h="115">
                  <a:moveTo>
                    <a:pt x="0" y="103"/>
                  </a:moveTo>
                  <a:cubicBezTo>
                    <a:pt x="0" y="105"/>
                    <a:pt x="3" y="108"/>
                    <a:pt x="5" y="108"/>
                  </a:cubicBezTo>
                  <a:cubicBezTo>
                    <a:pt x="49" y="108"/>
                    <a:pt x="49" y="108"/>
                    <a:pt x="49" y="108"/>
                  </a:cubicBezTo>
                  <a:cubicBezTo>
                    <a:pt x="49" y="108"/>
                    <a:pt x="49" y="108"/>
                    <a:pt x="49" y="108"/>
                  </a:cubicBezTo>
                  <a:cubicBezTo>
                    <a:pt x="49" y="108"/>
                    <a:pt x="49" y="108"/>
                    <a:pt x="49" y="108"/>
                  </a:cubicBezTo>
                  <a:cubicBezTo>
                    <a:pt x="49" y="114"/>
                    <a:pt x="51" y="115"/>
                    <a:pt x="56" y="115"/>
                  </a:cubicBezTo>
                  <a:cubicBezTo>
                    <a:pt x="56" y="115"/>
                    <a:pt x="56" y="115"/>
                    <a:pt x="56" y="115"/>
                  </a:cubicBezTo>
                  <a:cubicBezTo>
                    <a:pt x="64" y="115"/>
                    <a:pt x="72" y="115"/>
                    <a:pt x="80" y="115"/>
                  </a:cubicBezTo>
                  <a:cubicBezTo>
                    <a:pt x="98" y="115"/>
                    <a:pt x="98" y="115"/>
                    <a:pt x="98" y="115"/>
                  </a:cubicBezTo>
                  <a:cubicBezTo>
                    <a:pt x="104" y="115"/>
                    <a:pt x="110" y="115"/>
                    <a:pt x="116" y="115"/>
                  </a:cubicBezTo>
                  <a:cubicBezTo>
                    <a:pt x="120" y="115"/>
                    <a:pt x="122" y="113"/>
                    <a:pt x="122" y="109"/>
                  </a:cubicBezTo>
                  <a:cubicBezTo>
                    <a:pt x="122" y="107"/>
                    <a:pt x="122" y="107"/>
                    <a:pt x="122" y="107"/>
                  </a:cubicBezTo>
                  <a:cubicBezTo>
                    <a:pt x="163" y="107"/>
                    <a:pt x="163" y="107"/>
                    <a:pt x="163" y="107"/>
                  </a:cubicBezTo>
                  <a:cubicBezTo>
                    <a:pt x="216" y="72"/>
                    <a:pt x="216" y="72"/>
                    <a:pt x="216" y="72"/>
                  </a:cubicBezTo>
                  <a:cubicBezTo>
                    <a:pt x="219" y="70"/>
                    <a:pt x="219" y="67"/>
                    <a:pt x="218" y="65"/>
                  </a:cubicBezTo>
                  <a:cubicBezTo>
                    <a:pt x="216" y="63"/>
                    <a:pt x="213" y="62"/>
                    <a:pt x="211" y="64"/>
                  </a:cubicBezTo>
                  <a:cubicBezTo>
                    <a:pt x="160" y="98"/>
                    <a:pt x="160" y="98"/>
                    <a:pt x="160" y="98"/>
                  </a:cubicBezTo>
                  <a:cubicBezTo>
                    <a:pt x="122" y="98"/>
                    <a:pt x="122" y="98"/>
                    <a:pt x="122" y="98"/>
                  </a:cubicBezTo>
                  <a:cubicBezTo>
                    <a:pt x="122" y="90"/>
                    <a:pt x="122" y="90"/>
                    <a:pt x="122" y="90"/>
                  </a:cubicBezTo>
                  <a:cubicBezTo>
                    <a:pt x="163" y="90"/>
                    <a:pt x="163" y="90"/>
                    <a:pt x="163" y="90"/>
                  </a:cubicBezTo>
                  <a:cubicBezTo>
                    <a:pt x="216" y="54"/>
                    <a:pt x="216" y="54"/>
                    <a:pt x="216" y="54"/>
                  </a:cubicBezTo>
                  <a:cubicBezTo>
                    <a:pt x="219" y="52"/>
                    <a:pt x="219" y="50"/>
                    <a:pt x="218" y="47"/>
                  </a:cubicBezTo>
                  <a:cubicBezTo>
                    <a:pt x="216" y="45"/>
                    <a:pt x="213" y="45"/>
                    <a:pt x="211" y="46"/>
                  </a:cubicBezTo>
                  <a:cubicBezTo>
                    <a:pt x="160" y="81"/>
                    <a:pt x="160" y="81"/>
                    <a:pt x="160" y="81"/>
                  </a:cubicBezTo>
                  <a:cubicBezTo>
                    <a:pt x="122" y="81"/>
                    <a:pt x="122" y="81"/>
                    <a:pt x="122" y="81"/>
                  </a:cubicBezTo>
                  <a:cubicBezTo>
                    <a:pt x="122" y="70"/>
                    <a:pt x="122" y="70"/>
                    <a:pt x="122" y="70"/>
                  </a:cubicBezTo>
                  <a:cubicBezTo>
                    <a:pt x="163" y="70"/>
                    <a:pt x="163" y="70"/>
                    <a:pt x="163" y="70"/>
                  </a:cubicBezTo>
                  <a:cubicBezTo>
                    <a:pt x="216" y="34"/>
                    <a:pt x="216" y="34"/>
                    <a:pt x="216" y="34"/>
                  </a:cubicBezTo>
                  <a:cubicBezTo>
                    <a:pt x="219" y="33"/>
                    <a:pt x="219" y="30"/>
                    <a:pt x="218" y="28"/>
                  </a:cubicBezTo>
                  <a:cubicBezTo>
                    <a:pt x="216" y="26"/>
                    <a:pt x="213" y="25"/>
                    <a:pt x="211" y="27"/>
                  </a:cubicBezTo>
                  <a:cubicBezTo>
                    <a:pt x="160" y="61"/>
                    <a:pt x="160" y="61"/>
                    <a:pt x="160" y="61"/>
                  </a:cubicBezTo>
                  <a:cubicBezTo>
                    <a:pt x="122" y="61"/>
                    <a:pt x="122" y="61"/>
                    <a:pt x="122" y="61"/>
                  </a:cubicBezTo>
                  <a:cubicBezTo>
                    <a:pt x="122" y="52"/>
                    <a:pt x="122" y="52"/>
                    <a:pt x="122" y="52"/>
                  </a:cubicBezTo>
                  <a:cubicBezTo>
                    <a:pt x="139" y="52"/>
                    <a:pt x="139" y="52"/>
                    <a:pt x="139" y="52"/>
                  </a:cubicBezTo>
                  <a:cubicBezTo>
                    <a:pt x="144" y="52"/>
                    <a:pt x="144" y="52"/>
                    <a:pt x="144" y="52"/>
                  </a:cubicBezTo>
                  <a:cubicBezTo>
                    <a:pt x="149" y="52"/>
                    <a:pt x="155" y="52"/>
                    <a:pt x="161" y="52"/>
                  </a:cubicBezTo>
                  <a:cubicBezTo>
                    <a:pt x="163" y="52"/>
                    <a:pt x="165" y="51"/>
                    <a:pt x="166" y="50"/>
                  </a:cubicBezTo>
                  <a:cubicBezTo>
                    <a:pt x="183" y="39"/>
                    <a:pt x="199" y="28"/>
                    <a:pt x="216" y="17"/>
                  </a:cubicBezTo>
                  <a:cubicBezTo>
                    <a:pt x="217" y="17"/>
                    <a:pt x="218" y="16"/>
                    <a:pt x="218" y="15"/>
                  </a:cubicBezTo>
                  <a:cubicBezTo>
                    <a:pt x="219" y="15"/>
                    <a:pt x="219" y="14"/>
                    <a:pt x="219" y="14"/>
                  </a:cubicBezTo>
                  <a:cubicBezTo>
                    <a:pt x="220" y="14"/>
                    <a:pt x="220" y="14"/>
                    <a:pt x="220" y="14"/>
                  </a:cubicBezTo>
                  <a:cubicBezTo>
                    <a:pt x="220" y="11"/>
                    <a:pt x="220" y="11"/>
                    <a:pt x="220" y="11"/>
                  </a:cubicBezTo>
                  <a:cubicBezTo>
                    <a:pt x="220" y="11"/>
                    <a:pt x="220" y="11"/>
                    <a:pt x="220" y="11"/>
                  </a:cubicBezTo>
                  <a:cubicBezTo>
                    <a:pt x="218" y="7"/>
                    <a:pt x="215" y="7"/>
                    <a:pt x="213" y="7"/>
                  </a:cubicBezTo>
                  <a:cubicBezTo>
                    <a:pt x="203" y="7"/>
                    <a:pt x="192" y="7"/>
                    <a:pt x="182" y="7"/>
                  </a:cubicBezTo>
                  <a:cubicBezTo>
                    <a:pt x="174" y="7"/>
                    <a:pt x="174" y="7"/>
                    <a:pt x="174" y="7"/>
                  </a:cubicBezTo>
                  <a:cubicBezTo>
                    <a:pt x="174" y="6"/>
                    <a:pt x="175" y="5"/>
                    <a:pt x="174" y="3"/>
                  </a:cubicBezTo>
                  <a:cubicBezTo>
                    <a:pt x="172" y="0"/>
                    <a:pt x="169" y="0"/>
                    <a:pt x="168" y="0"/>
                  </a:cubicBezTo>
                  <a:cubicBezTo>
                    <a:pt x="167" y="0"/>
                    <a:pt x="167" y="0"/>
                    <a:pt x="167" y="0"/>
                  </a:cubicBezTo>
                  <a:cubicBezTo>
                    <a:pt x="162" y="0"/>
                    <a:pt x="157" y="0"/>
                    <a:pt x="152" y="0"/>
                  </a:cubicBezTo>
                  <a:cubicBezTo>
                    <a:pt x="141" y="0"/>
                    <a:pt x="128" y="0"/>
                    <a:pt x="117" y="0"/>
                  </a:cubicBezTo>
                  <a:cubicBezTo>
                    <a:pt x="110" y="0"/>
                    <a:pt x="102" y="0"/>
                    <a:pt x="95" y="6"/>
                  </a:cubicBezTo>
                  <a:cubicBezTo>
                    <a:pt x="95" y="7"/>
                    <a:pt x="94" y="7"/>
                    <a:pt x="93" y="7"/>
                  </a:cubicBezTo>
                  <a:cubicBezTo>
                    <a:pt x="89" y="7"/>
                    <a:pt x="84" y="7"/>
                    <a:pt x="79" y="7"/>
                  </a:cubicBezTo>
                  <a:cubicBezTo>
                    <a:pt x="72" y="7"/>
                    <a:pt x="65" y="7"/>
                    <a:pt x="60" y="7"/>
                  </a:cubicBezTo>
                  <a:cubicBezTo>
                    <a:pt x="58" y="7"/>
                    <a:pt x="56" y="8"/>
                    <a:pt x="54" y="9"/>
                  </a:cubicBezTo>
                  <a:cubicBezTo>
                    <a:pt x="38" y="20"/>
                    <a:pt x="21" y="31"/>
                    <a:pt x="5" y="42"/>
                  </a:cubicBezTo>
                  <a:cubicBezTo>
                    <a:pt x="4" y="43"/>
                    <a:pt x="3" y="43"/>
                    <a:pt x="2" y="44"/>
                  </a:cubicBezTo>
                  <a:cubicBezTo>
                    <a:pt x="2" y="44"/>
                    <a:pt x="1" y="45"/>
                    <a:pt x="1" y="45"/>
                  </a:cubicBezTo>
                  <a:cubicBezTo>
                    <a:pt x="1" y="46"/>
                    <a:pt x="1" y="46"/>
                    <a:pt x="1" y="46"/>
                  </a:cubicBezTo>
                  <a:cubicBezTo>
                    <a:pt x="1" y="48"/>
                    <a:pt x="1" y="48"/>
                    <a:pt x="1" y="48"/>
                  </a:cubicBezTo>
                  <a:cubicBezTo>
                    <a:pt x="1" y="49"/>
                    <a:pt x="1" y="49"/>
                    <a:pt x="1" y="49"/>
                  </a:cubicBezTo>
                  <a:cubicBezTo>
                    <a:pt x="2" y="52"/>
                    <a:pt x="5" y="52"/>
                    <a:pt x="7" y="52"/>
                  </a:cubicBezTo>
                  <a:cubicBezTo>
                    <a:pt x="17" y="52"/>
                    <a:pt x="30" y="52"/>
                    <a:pt x="41" y="52"/>
                  </a:cubicBezTo>
                  <a:cubicBezTo>
                    <a:pt x="49" y="52"/>
                    <a:pt x="49" y="52"/>
                    <a:pt x="49" y="52"/>
                  </a:cubicBezTo>
                  <a:cubicBezTo>
                    <a:pt x="49" y="61"/>
                    <a:pt x="49" y="61"/>
                    <a:pt x="49" y="61"/>
                  </a:cubicBezTo>
                  <a:cubicBezTo>
                    <a:pt x="5" y="61"/>
                    <a:pt x="5" y="61"/>
                    <a:pt x="5" y="61"/>
                  </a:cubicBezTo>
                  <a:cubicBezTo>
                    <a:pt x="3" y="61"/>
                    <a:pt x="0" y="63"/>
                    <a:pt x="0" y="66"/>
                  </a:cubicBezTo>
                  <a:cubicBezTo>
                    <a:pt x="0" y="68"/>
                    <a:pt x="3" y="71"/>
                    <a:pt x="5" y="71"/>
                  </a:cubicBezTo>
                  <a:cubicBezTo>
                    <a:pt x="49" y="71"/>
                    <a:pt x="49" y="71"/>
                    <a:pt x="49" y="71"/>
                  </a:cubicBezTo>
                  <a:cubicBezTo>
                    <a:pt x="49" y="80"/>
                    <a:pt x="49" y="80"/>
                    <a:pt x="49" y="80"/>
                  </a:cubicBezTo>
                  <a:cubicBezTo>
                    <a:pt x="5" y="80"/>
                    <a:pt x="5" y="80"/>
                    <a:pt x="5" y="80"/>
                  </a:cubicBezTo>
                  <a:cubicBezTo>
                    <a:pt x="3" y="80"/>
                    <a:pt x="0" y="83"/>
                    <a:pt x="0" y="85"/>
                  </a:cubicBezTo>
                  <a:cubicBezTo>
                    <a:pt x="0" y="88"/>
                    <a:pt x="3" y="90"/>
                    <a:pt x="5" y="90"/>
                  </a:cubicBezTo>
                  <a:cubicBezTo>
                    <a:pt x="49" y="90"/>
                    <a:pt x="49" y="90"/>
                    <a:pt x="49" y="90"/>
                  </a:cubicBezTo>
                  <a:cubicBezTo>
                    <a:pt x="49" y="98"/>
                    <a:pt x="49" y="98"/>
                    <a:pt x="49" y="98"/>
                  </a:cubicBezTo>
                  <a:cubicBezTo>
                    <a:pt x="5" y="98"/>
                    <a:pt x="5" y="98"/>
                    <a:pt x="5" y="98"/>
                  </a:cubicBezTo>
                  <a:cubicBezTo>
                    <a:pt x="3" y="98"/>
                    <a:pt x="0" y="100"/>
                    <a:pt x="0" y="103"/>
                  </a:cubicBezTo>
                  <a:close/>
                  <a:moveTo>
                    <a:pt x="74" y="21"/>
                  </a:moveTo>
                  <a:cubicBezTo>
                    <a:pt x="68" y="25"/>
                    <a:pt x="61" y="29"/>
                    <a:pt x="55" y="34"/>
                  </a:cubicBezTo>
                  <a:cubicBezTo>
                    <a:pt x="52" y="35"/>
                    <a:pt x="48" y="38"/>
                    <a:pt x="49" y="42"/>
                  </a:cubicBezTo>
                  <a:cubicBezTo>
                    <a:pt x="22" y="42"/>
                    <a:pt x="22" y="42"/>
                    <a:pt x="22" y="42"/>
                  </a:cubicBezTo>
                  <a:cubicBezTo>
                    <a:pt x="34" y="34"/>
                    <a:pt x="46" y="26"/>
                    <a:pt x="59" y="18"/>
                  </a:cubicBezTo>
                  <a:cubicBezTo>
                    <a:pt x="59" y="17"/>
                    <a:pt x="60" y="17"/>
                    <a:pt x="60" y="17"/>
                  </a:cubicBezTo>
                  <a:cubicBezTo>
                    <a:pt x="65" y="17"/>
                    <a:pt x="73" y="17"/>
                    <a:pt x="79" y="17"/>
                  </a:cubicBezTo>
                  <a:cubicBezTo>
                    <a:pt x="79" y="17"/>
                    <a:pt x="79" y="17"/>
                    <a:pt x="79" y="17"/>
                  </a:cubicBezTo>
                  <a:lnTo>
                    <a:pt x="74" y="21"/>
                  </a:lnTo>
                  <a:close/>
                  <a:moveTo>
                    <a:pt x="112" y="88"/>
                  </a:moveTo>
                  <a:cubicBezTo>
                    <a:pt x="112" y="105"/>
                    <a:pt x="112" y="105"/>
                    <a:pt x="112" y="105"/>
                  </a:cubicBezTo>
                  <a:cubicBezTo>
                    <a:pt x="59" y="105"/>
                    <a:pt x="59" y="105"/>
                    <a:pt x="59" y="105"/>
                  </a:cubicBezTo>
                  <a:cubicBezTo>
                    <a:pt x="59" y="79"/>
                    <a:pt x="59" y="79"/>
                    <a:pt x="59" y="79"/>
                  </a:cubicBezTo>
                  <a:cubicBezTo>
                    <a:pt x="59" y="67"/>
                    <a:pt x="59" y="56"/>
                    <a:pt x="59" y="44"/>
                  </a:cubicBezTo>
                  <a:cubicBezTo>
                    <a:pt x="59" y="43"/>
                    <a:pt x="59" y="43"/>
                    <a:pt x="60" y="42"/>
                  </a:cubicBezTo>
                  <a:cubicBezTo>
                    <a:pt x="69" y="36"/>
                    <a:pt x="78" y="30"/>
                    <a:pt x="87" y="24"/>
                  </a:cubicBezTo>
                  <a:cubicBezTo>
                    <a:pt x="107" y="11"/>
                    <a:pt x="107" y="11"/>
                    <a:pt x="107" y="11"/>
                  </a:cubicBezTo>
                  <a:cubicBezTo>
                    <a:pt x="108" y="10"/>
                    <a:pt x="108" y="10"/>
                    <a:pt x="108" y="10"/>
                  </a:cubicBezTo>
                  <a:cubicBezTo>
                    <a:pt x="122" y="10"/>
                    <a:pt x="135" y="10"/>
                    <a:pt x="149" y="10"/>
                  </a:cubicBezTo>
                  <a:cubicBezTo>
                    <a:pt x="153" y="10"/>
                    <a:pt x="153" y="10"/>
                    <a:pt x="153" y="10"/>
                  </a:cubicBezTo>
                  <a:cubicBezTo>
                    <a:pt x="145" y="15"/>
                    <a:pt x="145" y="15"/>
                    <a:pt x="145" y="15"/>
                  </a:cubicBezTo>
                  <a:cubicBezTo>
                    <a:pt x="135" y="22"/>
                    <a:pt x="126" y="28"/>
                    <a:pt x="116" y="34"/>
                  </a:cubicBezTo>
                  <a:cubicBezTo>
                    <a:pt x="113" y="36"/>
                    <a:pt x="112" y="39"/>
                    <a:pt x="112" y="43"/>
                  </a:cubicBezTo>
                  <a:cubicBezTo>
                    <a:pt x="112" y="58"/>
                    <a:pt x="112" y="73"/>
                    <a:pt x="112" y="88"/>
                  </a:cubicBezTo>
                  <a:close/>
                  <a:moveTo>
                    <a:pt x="123" y="42"/>
                  </a:moveTo>
                  <a:cubicBezTo>
                    <a:pt x="135" y="34"/>
                    <a:pt x="148" y="26"/>
                    <a:pt x="160" y="17"/>
                  </a:cubicBezTo>
                  <a:cubicBezTo>
                    <a:pt x="160" y="17"/>
                    <a:pt x="161" y="17"/>
                    <a:pt x="161" y="17"/>
                  </a:cubicBezTo>
                  <a:cubicBezTo>
                    <a:pt x="173" y="17"/>
                    <a:pt x="186" y="17"/>
                    <a:pt x="198" y="17"/>
                  </a:cubicBezTo>
                  <a:cubicBezTo>
                    <a:pt x="198" y="17"/>
                    <a:pt x="198" y="17"/>
                    <a:pt x="198" y="17"/>
                  </a:cubicBezTo>
                  <a:cubicBezTo>
                    <a:pt x="196" y="19"/>
                    <a:pt x="194" y="20"/>
                    <a:pt x="192" y="21"/>
                  </a:cubicBezTo>
                  <a:cubicBezTo>
                    <a:pt x="183" y="27"/>
                    <a:pt x="176" y="32"/>
                    <a:pt x="168" y="38"/>
                  </a:cubicBezTo>
                  <a:cubicBezTo>
                    <a:pt x="163" y="41"/>
                    <a:pt x="158" y="42"/>
                    <a:pt x="153" y="42"/>
                  </a:cubicBezTo>
                  <a:cubicBezTo>
                    <a:pt x="148" y="42"/>
                    <a:pt x="144" y="42"/>
                    <a:pt x="140" y="42"/>
                  </a:cubicBezTo>
                  <a:cubicBezTo>
                    <a:pt x="136" y="42"/>
                    <a:pt x="133" y="42"/>
                    <a:pt x="130" y="42"/>
                  </a:cubicBezTo>
                  <a:cubicBezTo>
                    <a:pt x="128" y="42"/>
                    <a:pt x="125" y="42"/>
                    <a:pt x="1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297">
              <a:extLst>
                <a:ext uri="{FF2B5EF4-FFF2-40B4-BE49-F238E27FC236}">
                  <a16:creationId xmlns:a16="http://schemas.microsoft.com/office/drawing/2014/main" id="{0E448ECC-7DAF-4E3B-9E24-97664DC3711C}"/>
                </a:ext>
              </a:extLst>
            </p:cNvPr>
            <p:cNvSpPr>
              <a:spLocks/>
            </p:cNvSpPr>
            <p:nvPr/>
          </p:nvSpPr>
          <p:spPr bwMode="auto">
            <a:xfrm>
              <a:off x="6384" y="2025"/>
              <a:ext cx="46" cy="93"/>
            </a:xfrm>
            <a:custGeom>
              <a:avLst/>
              <a:gdLst>
                <a:gd name="T0" fmla="*/ 16 w 33"/>
                <a:gd name="T1" fmla="*/ 28 h 66"/>
                <a:gd name="T2" fmla="*/ 11 w 33"/>
                <a:gd name="T3" fmla="*/ 23 h 66"/>
                <a:gd name="T4" fmla="*/ 16 w 33"/>
                <a:gd name="T5" fmla="*/ 17 h 66"/>
                <a:gd name="T6" fmla="*/ 22 w 33"/>
                <a:gd name="T7" fmla="*/ 22 h 66"/>
                <a:gd name="T8" fmla="*/ 22 w 33"/>
                <a:gd name="T9" fmla="*/ 23 h 66"/>
                <a:gd name="T10" fmla="*/ 27 w 33"/>
                <a:gd name="T11" fmla="*/ 27 h 66"/>
                <a:gd name="T12" fmla="*/ 31 w 33"/>
                <a:gd name="T13" fmla="*/ 26 h 66"/>
                <a:gd name="T14" fmla="*/ 32 w 33"/>
                <a:gd name="T15" fmla="*/ 22 h 66"/>
                <a:gd name="T16" fmla="*/ 30 w 33"/>
                <a:gd name="T17" fmla="*/ 16 h 66"/>
                <a:gd name="T18" fmla="*/ 21 w 33"/>
                <a:gd name="T19" fmla="*/ 8 h 66"/>
                <a:gd name="T20" fmla="*/ 21 w 33"/>
                <a:gd name="T21" fmla="*/ 7 h 66"/>
                <a:gd name="T22" fmla="*/ 17 w 33"/>
                <a:gd name="T23" fmla="*/ 0 h 66"/>
                <a:gd name="T24" fmla="*/ 14 w 33"/>
                <a:gd name="T25" fmla="*/ 1 h 66"/>
                <a:gd name="T26" fmla="*/ 11 w 33"/>
                <a:gd name="T27" fmla="*/ 8 h 66"/>
                <a:gd name="T28" fmla="*/ 11 w 33"/>
                <a:gd name="T29" fmla="*/ 8 h 66"/>
                <a:gd name="T30" fmla="*/ 2 w 33"/>
                <a:gd name="T31" fmla="*/ 18 h 66"/>
                <a:gd name="T32" fmla="*/ 3 w 33"/>
                <a:gd name="T33" fmla="*/ 31 h 66"/>
                <a:gd name="T34" fmla="*/ 17 w 33"/>
                <a:gd name="T35" fmla="*/ 38 h 66"/>
                <a:gd name="T36" fmla="*/ 22 w 33"/>
                <a:gd name="T37" fmla="*/ 44 h 66"/>
                <a:gd name="T38" fmla="*/ 17 w 33"/>
                <a:gd name="T39" fmla="*/ 49 h 66"/>
                <a:gd name="T40" fmla="*/ 11 w 33"/>
                <a:gd name="T41" fmla="*/ 44 h 66"/>
                <a:gd name="T42" fmla="*/ 11 w 33"/>
                <a:gd name="T43" fmla="*/ 44 h 66"/>
                <a:gd name="T44" fmla="*/ 11 w 33"/>
                <a:gd name="T45" fmla="*/ 42 h 66"/>
                <a:gd name="T46" fmla="*/ 5 w 33"/>
                <a:gd name="T47" fmla="*/ 39 h 66"/>
                <a:gd name="T48" fmla="*/ 2 w 33"/>
                <a:gd name="T49" fmla="*/ 40 h 66"/>
                <a:gd name="T50" fmla="*/ 1 w 33"/>
                <a:gd name="T51" fmla="*/ 44 h 66"/>
                <a:gd name="T52" fmla="*/ 3 w 33"/>
                <a:gd name="T53" fmla="*/ 50 h 66"/>
                <a:gd name="T54" fmla="*/ 11 w 33"/>
                <a:gd name="T55" fmla="*/ 58 h 66"/>
                <a:gd name="T56" fmla="*/ 16 w 33"/>
                <a:gd name="T57" fmla="*/ 66 h 66"/>
                <a:gd name="T58" fmla="*/ 17 w 33"/>
                <a:gd name="T59" fmla="*/ 66 h 66"/>
                <a:gd name="T60" fmla="*/ 21 w 33"/>
                <a:gd name="T61" fmla="*/ 58 h 66"/>
                <a:gd name="T62" fmla="*/ 22 w 33"/>
                <a:gd name="T63" fmla="*/ 58 h 66"/>
                <a:gd name="T64" fmla="*/ 31 w 33"/>
                <a:gd name="T65" fmla="*/ 47 h 66"/>
                <a:gd name="T66" fmla="*/ 28 w 33"/>
                <a:gd name="T67" fmla="*/ 34 h 66"/>
                <a:gd name="T68" fmla="*/ 16 w 33"/>
                <a:gd name="T69"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66">
                  <a:moveTo>
                    <a:pt x="16" y="28"/>
                  </a:moveTo>
                  <a:cubicBezTo>
                    <a:pt x="13" y="28"/>
                    <a:pt x="11" y="26"/>
                    <a:pt x="11" y="23"/>
                  </a:cubicBezTo>
                  <a:cubicBezTo>
                    <a:pt x="11" y="20"/>
                    <a:pt x="13" y="17"/>
                    <a:pt x="16" y="17"/>
                  </a:cubicBezTo>
                  <a:cubicBezTo>
                    <a:pt x="19" y="17"/>
                    <a:pt x="21" y="19"/>
                    <a:pt x="22" y="22"/>
                  </a:cubicBezTo>
                  <a:cubicBezTo>
                    <a:pt x="22" y="23"/>
                    <a:pt x="22" y="23"/>
                    <a:pt x="22" y="23"/>
                  </a:cubicBezTo>
                  <a:cubicBezTo>
                    <a:pt x="23" y="26"/>
                    <a:pt x="25" y="28"/>
                    <a:pt x="27" y="27"/>
                  </a:cubicBezTo>
                  <a:cubicBezTo>
                    <a:pt x="29" y="27"/>
                    <a:pt x="30" y="27"/>
                    <a:pt x="31" y="26"/>
                  </a:cubicBezTo>
                  <a:cubicBezTo>
                    <a:pt x="32" y="25"/>
                    <a:pt x="32" y="23"/>
                    <a:pt x="32" y="22"/>
                  </a:cubicBezTo>
                  <a:cubicBezTo>
                    <a:pt x="32" y="20"/>
                    <a:pt x="31" y="18"/>
                    <a:pt x="30" y="16"/>
                  </a:cubicBezTo>
                  <a:cubicBezTo>
                    <a:pt x="29" y="12"/>
                    <a:pt x="26" y="10"/>
                    <a:pt x="21" y="8"/>
                  </a:cubicBezTo>
                  <a:cubicBezTo>
                    <a:pt x="21" y="8"/>
                    <a:pt x="21" y="7"/>
                    <a:pt x="21" y="7"/>
                  </a:cubicBezTo>
                  <a:cubicBezTo>
                    <a:pt x="21" y="5"/>
                    <a:pt x="21" y="1"/>
                    <a:pt x="17" y="0"/>
                  </a:cubicBezTo>
                  <a:cubicBezTo>
                    <a:pt x="15" y="0"/>
                    <a:pt x="14" y="0"/>
                    <a:pt x="14" y="1"/>
                  </a:cubicBezTo>
                  <a:cubicBezTo>
                    <a:pt x="12" y="2"/>
                    <a:pt x="12" y="4"/>
                    <a:pt x="11" y="8"/>
                  </a:cubicBezTo>
                  <a:cubicBezTo>
                    <a:pt x="11" y="8"/>
                    <a:pt x="11" y="8"/>
                    <a:pt x="11" y="8"/>
                  </a:cubicBezTo>
                  <a:cubicBezTo>
                    <a:pt x="6" y="10"/>
                    <a:pt x="3" y="14"/>
                    <a:pt x="2" y="18"/>
                  </a:cubicBezTo>
                  <a:cubicBezTo>
                    <a:pt x="0" y="22"/>
                    <a:pt x="1" y="27"/>
                    <a:pt x="3" y="31"/>
                  </a:cubicBezTo>
                  <a:cubicBezTo>
                    <a:pt x="6" y="35"/>
                    <a:pt x="11" y="38"/>
                    <a:pt x="17" y="38"/>
                  </a:cubicBezTo>
                  <a:cubicBezTo>
                    <a:pt x="20" y="38"/>
                    <a:pt x="22" y="41"/>
                    <a:pt x="22" y="44"/>
                  </a:cubicBezTo>
                  <a:cubicBezTo>
                    <a:pt x="22" y="46"/>
                    <a:pt x="20" y="49"/>
                    <a:pt x="17" y="49"/>
                  </a:cubicBezTo>
                  <a:cubicBezTo>
                    <a:pt x="14" y="49"/>
                    <a:pt x="11" y="47"/>
                    <a:pt x="11" y="44"/>
                  </a:cubicBezTo>
                  <a:cubicBezTo>
                    <a:pt x="11" y="44"/>
                    <a:pt x="11" y="44"/>
                    <a:pt x="11" y="44"/>
                  </a:cubicBezTo>
                  <a:cubicBezTo>
                    <a:pt x="11" y="43"/>
                    <a:pt x="11" y="43"/>
                    <a:pt x="11" y="42"/>
                  </a:cubicBezTo>
                  <a:cubicBezTo>
                    <a:pt x="10" y="40"/>
                    <a:pt x="8" y="38"/>
                    <a:pt x="5" y="39"/>
                  </a:cubicBezTo>
                  <a:cubicBezTo>
                    <a:pt x="4" y="39"/>
                    <a:pt x="3" y="39"/>
                    <a:pt x="2" y="40"/>
                  </a:cubicBezTo>
                  <a:cubicBezTo>
                    <a:pt x="1" y="41"/>
                    <a:pt x="1" y="43"/>
                    <a:pt x="1" y="44"/>
                  </a:cubicBezTo>
                  <a:cubicBezTo>
                    <a:pt x="1" y="46"/>
                    <a:pt x="2" y="49"/>
                    <a:pt x="3" y="50"/>
                  </a:cubicBezTo>
                  <a:cubicBezTo>
                    <a:pt x="4" y="54"/>
                    <a:pt x="7" y="57"/>
                    <a:pt x="11" y="58"/>
                  </a:cubicBezTo>
                  <a:cubicBezTo>
                    <a:pt x="12" y="63"/>
                    <a:pt x="13" y="66"/>
                    <a:pt x="16" y="66"/>
                  </a:cubicBezTo>
                  <a:cubicBezTo>
                    <a:pt x="16" y="66"/>
                    <a:pt x="17" y="66"/>
                    <a:pt x="17" y="66"/>
                  </a:cubicBezTo>
                  <a:cubicBezTo>
                    <a:pt x="20" y="66"/>
                    <a:pt x="21" y="63"/>
                    <a:pt x="21" y="58"/>
                  </a:cubicBezTo>
                  <a:cubicBezTo>
                    <a:pt x="22" y="58"/>
                    <a:pt x="22" y="58"/>
                    <a:pt x="22" y="58"/>
                  </a:cubicBezTo>
                  <a:cubicBezTo>
                    <a:pt x="27" y="56"/>
                    <a:pt x="30" y="52"/>
                    <a:pt x="31" y="47"/>
                  </a:cubicBezTo>
                  <a:cubicBezTo>
                    <a:pt x="33" y="43"/>
                    <a:pt x="31" y="38"/>
                    <a:pt x="28" y="34"/>
                  </a:cubicBezTo>
                  <a:cubicBezTo>
                    <a:pt x="25" y="30"/>
                    <a:pt x="21"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298">
              <a:extLst>
                <a:ext uri="{FF2B5EF4-FFF2-40B4-BE49-F238E27FC236}">
                  <a16:creationId xmlns:a16="http://schemas.microsoft.com/office/drawing/2014/main" id="{A7D1D24D-3298-4F95-89EE-388DEA7FD830}"/>
                </a:ext>
              </a:extLst>
            </p:cNvPr>
            <p:cNvSpPr>
              <a:spLocks/>
            </p:cNvSpPr>
            <p:nvPr/>
          </p:nvSpPr>
          <p:spPr bwMode="auto">
            <a:xfrm>
              <a:off x="6240" y="2162"/>
              <a:ext cx="369" cy="145"/>
            </a:xfrm>
            <a:custGeom>
              <a:avLst/>
              <a:gdLst>
                <a:gd name="T0" fmla="*/ 256 w 262"/>
                <a:gd name="T1" fmla="*/ 8 h 103"/>
                <a:gd name="T2" fmla="*/ 238 w 262"/>
                <a:gd name="T3" fmla="*/ 2 h 103"/>
                <a:gd name="T4" fmla="*/ 171 w 262"/>
                <a:gd name="T5" fmla="*/ 45 h 103"/>
                <a:gd name="T6" fmla="*/ 170 w 262"/>
                <a:gd name="T7" fmla="*/ 45 h 103"/>
                <a:gd name="T8" fmla="*/ 127 w 262"/>
                <a:gd name="T9" fmla="*/ 46 h 103"/>
                <a:gd name="T10" fmla="*/ 121 w 262"/>
                <a:gd name="T11" fmla="*/ 41 h 103"/>
                <a:gd name="T12" fmla="*/ 121 w 262"/>
                <a:gd name="T13" fmla="*/ 39 h 103"/>
                <a:gd name="T14" fmla="*/ 127 w 262"/>
                <a:gd name="T15" fmla="*/ 37 h 103"/>
                <a:gd name="T16" fmla="*/ 164 w 262"/>
                <a:gd name="T17" fmla="*/ 37 h 103"/>
                <a:gd name="T18" fmla="*/ 165 w 262"/>
                <a:gd name="T19" fmla="*/ 37 h 103"/>
                <a:gd name="T20" fmla="*/ 180 w 262"/>
                <a:gd name="T21" fmla="*/ 21 h 103"/>
                <a:gd name="T22" fmla="*/ 166 w 262"/>
                <a:gd name="T23" fmla="*/ 6 h 103"/>
                <a:gd name="T24" fmla="*/ 165 w 262"/>
                <a:gd name="T25" fmla="*/ 6 h 103"/>
                <a:gd name="T26" fmla="*/ 105 w 262"/>
                <a:gd name="T27" fmla="*/ 4 h 103"/>
                <a:gd name="T28" fmla="*/ 81 w 262"/>
                <a:gd name="T29" fmla="*/ 0 h 103"/>
                <a:gd name="T30" fmla="*/ 76 w 262"/>
                <a:gd name="T31" fmla="*/ 0 h 103"/>
                <a:gd name="T32" fmla="*/ 45 w 262"/>
                <a:gd name="T33" fmla="*/ 8 h 103"/>
                <a:gd name="T34" fmla="*/ 2 w 262"/>
                <a:gd name="T35" fmla="*/ 38 h 103"/>
                <a:gd name="T36" fmla="*/ 0 w 262"/>
                <a:gd name="T37" fmla="*/ 41 h 103"/>
                <a:gd name="T38" fmla="*/ 1 w 262"/>
                <a:gd name="T39" fmla="*/ 45 h 103"/>
                <a:gd name="T40" fmla="*/ 8 w 262"/>
                <a:gd name="T41" fmla="*/ 46 h 103"/>
                <a:gd name="T42" fmla="*/ 51 w 262"/>
                <a:gd name="T43" fmla="*/ 16 h 103"/>
                <a:gd name="T44" fmla="*/ 76 w 262"/>
                <a:gd name="T45" fmla="*/ 9 h 103"/>
                <a:gd name="T46" fmla="*/ 81 w 262"/>
                <a:gd name="T47" fmla="*/ 9 h 103"/>
                <a:gd name="T48" fmla="*/ 101 w 262"/>
                <a:gd name="T49" fmla="*/ 13 h 103"/>
                <a:gd name="T50" fmla="*/ 101 w 262"/>
                <a:gd name="T51" fmla="*/ 13 h 103"/>
                <a:gd name="T52" fmla="*/ 165 w 262"/>
                <a:gd name="T53" fmla="*/ 15 h 103"/>
                <a:gd name="T54" fmla="*/ 171 w 262"/>
                <a:gd name="T55" fmla="*/ 21 h 103"/>
                <a:gd name="T56" fmla="*/ 164 w 262"/>
                <a:gd name="T57" fmla="*/ 28 h 103"/>
                <a:gd name="T58" fmla="*/ 128 w 262"/>
                <a:gd name="T59" fmla="*/ 28 h 103"/>
                <a:gd name="T60" fmla="*/ 115 w 262"/>
                <a:gd name="T61" fmla="*/ 32 h 103"/>
                <a:gd name="T62" fmla="*/ 111 w 262"/>
                <a:gd name="T63" fmla="*/ 41 h 103"/>
                <a:gd name="T64" fmla="*/ 127 w 262"/>
                <a:gd name="T65" fmla="*/ 55 h 103"/>
                <a:gd name="T66" fmla="*/ 171 w 262"/>
                <a:gd name="T67" fmla="*/ 55 h 103"/>
                <a:gd name="T68" fmla="*/ 175 w 262"/>
                <a:gd name="T69" fmla="*/ 53 h 103"/>
                <a:gd name="T70" fmla="*/ 242 w 262"/>
                <a:gd name="T71" fmla="*/ 11 h 103"/>
                <a:gd name="T72" fmla="*/ 248 w 262"/>
                <a:gd name="T73" fmla="*/ 13 h 103"/>
                <a:gd name="T74" fmla="*/ 248 w 262"/>
                <a:gd name="T75" fmla="*/ 21 h 103"/>
                <a:gd name="T76" fmla="*/ 248 w 262"/>
                <a:gd name="T77" fmla="*/ 21 h 103"/>
                <a:gd name="T78" fmla="*/ 172 w 262"/>
                <a:gd name="T79" fmla="*/ 73 h 103"/>
                <a:gd name="T80" fmla="*/ 155 w 262"/>
                <a:gd name="T81" fmla="*/ 76 h 103"/>
                <a:gd name="T82" fmla="*/ 103 w 262"/>
                <a:gd name="T83" fmla="*/ 75 h 103"/>
                <a:gd name="T84" fmla="*/ 87 w 262"/>
                <a:gd name="T85" fmla="*/ 75 h 103"/>
                <a:gd name="T86" fmla="*/ 83 w 262"/>
                <a:gd name="T87" fmla="*/ 77 h 103"/>
                <a:gd name="T88" fmla="*/ 58 w 262"/>
                <a:gd name="T89" fmla="*/ 95 h 103"/>
                <a:gd name="T90" fmla="*/ 56 w 262"/>
                <a:gd name="T91" fmla="*/ 98 h 103"/>
                <a:gd name="T92" fmla="*/ 56 w 262"/>
                <a:gd name="T93" fmla="*/ 101 h 103"/>
                <a:gd name="T94" fmla="*/ 60 w 262"/>
                <a:gd name="T95" fmla="*/ 103 h 103"/>
                <a:gd name="T96" fmla="*/ 63 w 262"/>
                <a:gd name="T97" fmla="*/ 103 h 103"/>
                <a:gd name="T98" fmla="*/ 88 w 262"/>
                <a:gd name="T99" fmla="*/ 85 h 103"/>
                <a:gd name="T100" fmla="*/ 89 w 262"/>
                <a:gd name="T101" fmla="*/ 85 h 103"/>
                <a:gd name="T102" fmla="*/ 103 w 262"/>
                <a:gd name="T103" fmla="*/ 85 h 103"/>
                <a:gd name="T104" fmla="*/ 155 w 262"/>
                <a:gd name="T105" fmla="*/ 85 h 103"/>
                <a:gd name="T106" fmla="*/ 178 w 262"/>
                <a:gd name="T107" fmla="*/ 81 h 103"/>
                <a:gd name="T108" fmla="*/ 254 w 262"/>
                <a:gd name="T109" fmla="*/ 28 h 103"/>
                <a:gd name="T110" fmla="*/ 256 w 262"/>
                <a:gd name="T111" fmla="*/ 27 h 103"/>
                <a:gd name="T112" fmla="*/ 256 w 262"/>
                <a:gd name="T113"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 h="103">
                  <a:moveTo>
                    <a:pt x="256" y="8"/>
                  </a:moveTo>
                  <a:cubicBezTo>
                    <a:pt x="250" y="0"/>
                    <a:pt x="242" y="1"/>
                    <a:pt x="238" y="2"/>
                  </a:cubicBezTo>
                  <a:cubicBezTo>
                    <a:pt x="171" y="45"/>
                    <a:pt x="171" y="45"/>
                    <a:pt x="171" y="45"/>
                  </a:cubicBezTo>
                  <a:cubicBezTo>
                    <a:pt x="171" y="45"/>
                    <a:pt x="170" y="45"/>
                    <a:pt x="170" y="45"/>
                  </a:cubicBezTo>
                  <a:cubicBezTo>
                    <a:pt x="127" y="46"/>
                    <a:pt x="127" y="46"/>
                    <a:pt x="127" y="46"/>
                  </a:cubicBezTo>
                  <a:cubicBezTo>
                    <a:pt x="127" y="46"/>
                    <a:pt x="121" y="46"/>
                    <a:pt x="121" y="41"/>
                  </a:cubicBezTo>
                  <a:cubicBezTo>
                    <a:pt x="121" y="39"/>
                    <a:pt x="121" y="39"/>
                    <a:pt x="121" y="39"/>
                  </a:cubicBezTo>
                  <a:cubicBezTo>
                    <a:pt x="123" y="37"/>
                    <a:pt x="126" y="37"/>
                    <a:pt x="127" y="37"/>
                  </a:cubicBezTo>
                  <a:cubicBezTo>
                    <a:pt x="164" y="37"/>
                    <a:pt x="164" y="37"/>
                    <a:pt x="164" y="37"/>
                  </a:cubicBezTo>
                  <a:cubicBezTo>
                    <a:pt x="165" y="37"/>
                    <a:pt x="165" y="37"/>
                    <a:pt x="165" y="37"/>
                  </a:cubicBezTo>
                  <a:cubicBezTo>
                    <a:pt x="171" y="36"/>
                    <a:pt x="180" y="32"/>
                    <a:pt x="180" y="21"/>
                  </a:cubicBezTo>
                  <a:cubicBezTo>
                    <a:pt x="180" y="11"/>
                    <a:pt x="171" y="7"/>
                    <a:pt x="166" y="6"/>
                  </a:cubicBezTo>
                  <a:cubicBezTo>
                    <a:pt x="165" y="6"/>
                    <a:pt x="165" y="6"/>
                    <a:pt x="165" y="6"/>
                  </a:cubicBezTo>
                  <a:cubicBezTo>
                    <a:pt x="140" y="6"/>
                    <a:pt x="111" y="6"/>
                    <a:pt x="105" y="4"/>
                  </a:cubicBezTo>
                  <a:cubicBezTo>
                    <a:pt x="97" y="0"/>
                    <a:pt x="83" y="0"/>
                    <a:pt x="81" y="0"/>
                  </a:cubicBezTo>
                  <a:cubicBezTo>
                    <a:pt x="76" y="0"/>
                    <a:pt x="76" y="0"/>
                    <a:pt x="76" y="0"/>
                  </a:cubicBezTo>
                  <a:cubicBezTo>
                    <a:pt x="75" y="0"/>
                    <a:pt x="57" y="0"/>
                    <a:pt x="45" y="8"/>
                  </a:cubicBezTo>
                  <a:cubicBezTo>
                    <a:pt x="36" y="14"/>
                    <a:pt x="11" y="32"/>
                    <a:pt x="2" y="38"/>
                  </a:cubicBezTo>
                  <a:cubicBezTo>
                    <a:pt x="1" y="39"/>
                    <a:pt x="1" y="40"/>
                    <a:pt x="0" y="41"/>
                  </a:cubicBezTo>
                  <a:cubicBezTo>
                    <a:pt x="0" y="42"/>
                    <a:pt x="0" y="44"/>
                    <a:pt x="1" y="45"/>
                  </a:cubicBezTo>
                  <a:cubicBezTo>
                    <a:pt x="3" y="47"/>
                    <a:pt x="6" y="47"/>
                    <a:pt x="8" y="46"/>
                  </a:cubicBezTo>
                  <a:cubicBezTo>
                    <a:pt x="16" y="40"/>
                    <a:pt x="42" y="22"/>
                    <a:pt x="51" y="16"/>
                  </a:cubicBezTo>
                  <a:cubicBezTo>
                    <a:pt x="60" y="9"/>
                    <a:pt x="75" y="9"/>
                    <a:pt x="76" y="9"/>
                  </a:cubicBezTo>
                  <a:cubicBezTo>
                    <a:pt x="81" y="9"/>
                    <a:pt x="81" y="9"/>
                    <a:pt x="81" y="9"/>
                  </a:cubicBezTo>
                  <a:cubicBezTo>
                    <a:pt x="86" y="9"/>
                    <a:pt x="97" y="10"/>
                    <a:pt x="101" y="13"/>
                  </a:cubicBezTo>
                  <a:cubicBezTo>
                    <a:pt x="101" y="13"/>
                    <a:pt x="101" y="13"/>
                    <a:pt x="101" y="13"/>
                  </a:cubicBezTo>
                  <a:cubicBezTo>
                    <a:pt x="108" y="16"/>
                    <a:pt x="152" y="15"/>
                    <a:pt x="165" y="15"/>
                  </a:cubicBezTo>
                  <a:cubicBezTo>
                    <a:pt x="167" y="16"/>
                    <a:pt x="171" y="17"/>
                    <a:pt x="171" y="21"/>
                  </a:cubicBezTo>
                  <a:cubicBezTo>
                    <a:pt x="171" y="26"/>
                    <a:pt x="166" y="27"/>
                    <a:pt x="164" y="28"/>
                  </a:cubicBezTo>
                  <a:cubicBezTo>
                    <a:pt x="128" y="28"/>
                    <a:pt x="128" y="28"/>
                    <a:pt x="128" y="28"/>
                  </a:cubicBezTo>
                  <a:cubicBezTo>
                    <a:pt x="126" y="28"/>
                    <a:pt x="120" y="27"/>
                    <a:pt x="115" y="32"/>
                  </a:cubicBezTo>
                  <a:cubicBezTo>
                    <a:pt x="112" y="34"/>
                    <a:pt x="111" y="37"/>
                    <a:pt x="111" y="41"/>
                  </a:cubicBezTo>
                  <a:cubicBezTo>
                    <a:pt x="111" y="52"/>
                    <a:pt x="122" y="55"/>
                    <a:pt x="127" y="55"/>
                  </a:cubicBezTo>
                  <a:cubicBezTo>
                    <a:pt x="171" y="55"/>
                    <a:pt x="171" y="55"/>
                    <a:pt x="171" y="55"/>
                  </a:cubicBezTo>
                  <a:cubicBezTo>
                    <a:pt x="172" y="55"/>
                    <a:pt x="174" y="54"/>
                    <a:pt x="175" y="53"/>
                  </a:cubicBezTo>
                  <a:cubicBezTo>
                    <a:pt x="242" y="11"/>
                    <a:pt x="242" y="11"/>
                    <a:pt x="242" y="11"/>
                  </a:cubicBezTo>
                  <a:cubicBezTo>
                    <a:pt x="243" y="10"/>
                    <a:pt x="246" y="10"/>
                    <a:pt x="248" y="13"/>
                  </a:cubicBezTo>
                  <a:cubicBezTo>
                    <a:pt x="250" y="16"/>
                    <a:pt x="249" y="19"/>
                    <a:pt x="248" y="21"/>
                  </a:cubicBezTo>
                  <a:cubicBezTo>
                    <a:pt x="248" y="21"/>
                    <a:pt x="248" y="21"/>
                    <a:pt x="248" y="21"/>
                  </a:cubicBezTo>
                  <a:cubicBezTo>
                    <a:pt x="172" y="73"/>
                    <a:pt x="172" y="73"/>
                    <a:pt x="172" y="73"/>
                  </a:cubicBezTo>
                  <a:cubicBezTo>
                    <a:pt x="171" y="73"/>
                    <a:pt x="166" y="76"/>
                    <a:pt x="155" y="76"/>
                  </a:cubicBezTo>
                  <a:cubicBezTo>
                    <a:pt x="140" y="75"/>
                    <a:pt x="105" y="75"/>
                    <a:pt x="103" y="75"/>
                  </a:cubicBezTo>
                  <a:cubicBezTo>
                    <a:pt x="102" y="75"/>
                    <a:pt x="96" y="75"/>
                    <a:pt x="87" y="75"/>
                  </a:cubicBezTo>
                  <a:cubicBezTo>
                    <a:pt x="86" y="75"/>
                    <a:pt x="84" y="76"/>
                    <a:pt x="83" y="77"/>
                  </a:cubicBezTo>
                  <a:cubicBezTo>
                    <a:pt x="67" y="88"/>
                    <a:pt x="58" y="94"/>
                    <a:pt x="58" y="95"/>
                  </a:cubicBezTo>
                  <a:cubicBezTo>
                    <a:pt x="56" y="96"/>
                    <a:pt x="56" y="97"/>
                    <a:pt x="56" y="98"/>
                  </a:cubicBezTo>
                  <a:cubicBezTo>
                    <a:pt x="55" y="99"/>
                    <a:pt x="56" y="100"/>
                    <a:pt x="56" y="101"/>
                  </a:cubicBezTo>
                  <a:cubicBezTo>
                    <a:pt x="57" y="103"/>
                    <a:pt x="59" y="103"/>
                    <a:pt x="60" y="103"/>
                  </a:cubicBezTo>
                  <a:cubicBezTo>
                    <a:pt x="61" y="103"/>
                    <a:pt x="62" y="103"/>
                    <a:pt x="63" y="103"/>
                  </a:cubicBezTo>
                  <a:cubicBezTo>
                    <a:pt x="63" y="103"/>
                    <a:pt x="71" y="97"/>
                    <a:pt x="88" y="85"/>
                  </a:cubicBezTo>
                  <a:cubicBezTo>
                    <a:pt x="88" y="85"/>
                    <a:pt x="88" y="85"/>
                    <a:pt x="89" y="85"/>
                  </a:cubicBezTo>
                  <a:cubicBezTo>
                    <a:pt x="96" y="84"/>
                    <a:pt x="101" y="85"/>
                    <a:pt x="103" y="85"/>
                  </a:cubicBezTo>
                  <a:cubicBezTo>
                    <a:pt x="103" y="85"/>
                    <a:pt x="139" y="85"/>
                    <a:pt x="155" y="85"/>
                  </a:cubicBezTo>
                  <a:cubicBezTo>
                    <a:pt x="170" y="85"/>
                    <a:pt x="177" y="81"/>
                    <a:pt x="178" y="81"/>
                  </a:cubicBezTo>
                  <a:cubicBezTo>
                    <a:pt x="254" y="28"/>
                    <a:pt x="254" y="28"/>
                    <a:pt x="254" y="28"/>
                  </a:cubicBezTo>
                  <a:cubicBezTo>
                    <a:pt x="255" y="28"/>
                    <a:pt x="255" y="27"/>
                    <a:pt x="256" y="27"/>
                  </a:cubicBezTo>
                  <a:cubicBezTo>
                    <a:pt x="256" y="27"/>
                    <a:pt x="262" y="17"/>
                    <a:pt x="2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54" name="Group 53">
            <a:extLst>
              <a:ext uri="{FF2B5EF4-FFF2-40B4-BE49-F238E27FC236}">
                <a16:creationId xmlns:a16="http://schemas.microsoft.com/office/drawing/2014/main" id="{A590F826-0813-41E7-93DD-AD4D9A5AED88}"/>
              </a:ext>
            </a:extLst>
          </p:cNvPr>
          <p:cNvGrpSpPr/>
          <p:nvPr/>
        </p:nvGrpSpPr>
        <p:grpSpPr>
          <a:xfrm>
            <a:off x="526396" y="3955101"/>
            <a:ext cx="3709379" cy="749448"/>
            <a:chOff x="710221" y="4130891"/>
            <a:chExt cx="3709379" cy="749448"/>
          </a:xfrm>
        </p:grpSpPr>
        <p:grpSp>
          <p:nvGrpSpPr>
            <p:cNvPr id="55" name="Group 54">
              <a:extLst>
                <a:ext uri="{FF2B5EF4-FFF2-40B4-BE49-F238E27FC236}">
                  <a16:creationId xmlns:a16="http://schemas.microsoft.com/office/drawing/2014/main" id="{A900E212-4E4F-42C2-B054-6F3074F3AC48}"/>
                </a:ext>
              </a:extLst>
            </p:cNvPr>
            <p:cNvGrpSpPr/>
            <p:nvPr/>
          </p:nvGrpSpPr>
          <p:grpSpPr>
            <a:xfrm>
              <a:off x="756991" y="4170599"/>
              <a:ext cx="3662609" cy="683558"/>
              <a:chOff x="756991" y="4170599"/>
              <a:chExt cx="3662609" cy="683558"/>
            </a:xfrm>
          </p:grpSpPr>
          <p:sp>
            <p:nvSpPr>
              <p:cNvPr id="65" name="Rounded Rectangle 13">
                <a:extLst>
                  <a:ext uri="{FF2B5EF4-FFF2-40B4-BE49-F238E27FC236}">
                    <a16:creationId xmlns:a16="http://schemas.microsoft.com/office/drawing/2014/main" id="{023DDC1F-937D-40A4-93CD-7E67E26F4F49}"/>
                  </a:ext>
                </a:extLst>
              </p:cNvPr>
              <p:cNvSpPr/>
              <p:nvPr/>
            </p:nvSpPr>
            <p:spPr bwMode="auto">
              <a:xfrm>
                <a:off x="1076864" y="4214593"/>
                <a:ext cx="3342736" cy="596743"/>
              </a:xfrm>
              <a:prstGeom prst="roundRect">
                <a:avLst/>
              </a:prstGeom>
              <a:solidFill>
                <a:schemeClr val="bg1"/>
              </a:solidFill>
              <a:ln w="19050" cap="flat" cmpd="sng" algn="ctr">
                <a:solidFill>
                  <a:srgbClr val="2E6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66" name="Oval 65">
                <a:extLst>
                  <a:ext uri="{FF2B5EF4-FFF2-40B4-BE49-F238E27FC236}">
                    <a16:creationId xmlns:a16="http://schemas.microsoft.com/office/drawing/2014/main" id="{7A12E397-14D4-499B-B1EE-87683EEDEE41}"/>
                  </a:ext>
                </a:extLst>
              </p:cNvPr>
              <p:cNvSpPr/>
              <p:nvPr/>
            </p:nvSpPr>
            <p:spPr bwMode="auto">
              <a:xfrm>
                <a:off x="756991" y="4170599"/>
                <a:ext cx="687206" cy="683558"/>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67" name="TextBox 66">
                <a:extLst>
                  <a:ext uri="{FF2B5EF4-FFF2-40B4-BE49-F238E27FC236}">
                    <a16:creationId xmlns:a16="http://schemas.microsoft.com/office/drawing/2014/main" id="{85DD04F7-1FA2-4255-93EF-2F13ACE347FA}"/>
                  </a:ext>
                </a:extLst>
              </p:cNvPr>
              <p:cNvSpPr txBox="1"/>
              <p:nvPr/>
            </p:nvSpPr>
            <p:spPr>
              <a:xfrm>
                <a:off x="1470770" y="4355516"/>
                <a:ext cx="2716732" cy="338554"/>
              </a:xfrm>
              <a:prstGeom prst="rect">
                <a:avLst/>
              </a:prstGeom>
              <a:noFill/>
            </p:spPr>
            <p:txBody>
              <a:bodyPr wrap="square" rtlCol="0">
                <a:spAutoFit/>
              </a:bodyPr>
              <a:lstStyle/>
              <a:p>
                <a:pPr algn="ctr" eaLnBrk="0" fontAlgn="base" hangingPunct="0">
                  <a:spcBef>
                    <a:spcPct val="0"/>
                  </a:spcBef>
                  <a:spcAft>
                    <a:spcPct val="0"/>
                  </a:spcAft>
                </a:pPr>
                <a:r>
                  <a:rPr lang="en-NZ" sz="1600" b="1">
                    <a:solidFill>
                      <a:srgbClr val="2A6EBB"/>
                    </a:solidFill>
                    <a:latin typeface="Arial" panose="020B0604020202020204" pitchFamily="34" charset="0"/>
                    <a:ea typeface="ＭＳ Ｐゴシック" charset="0"/>
                    <a:cs typeface="Arial" panose="020B0604020202020204" pitchFamily="34" charset="0"/>
                  </a:rPr>
                  <a:t>Parental payment</a:t>
                </a:r>
              </a:p>
            </p:txBody>
          </p:sp>
        </p:grpSp>
        <p:grpSp>
          <p:nvGrpSpPr>
            <p:cNvPr id="56" name="Group 147">
              <a:extLst>
                <a:ext uri="{FF2B5EF4-FFF2-40B4-BE49-F238E27FC236}">
                  <a16:creationId xmlns:a16="http://schemas.microsoft.com/office/drawing/2014/main" id="{BD21AA97-B729-42EF-86D5-9335F7185C25}"/>
                </a:ext>
              </a:extLst>
            </p:cNvPr>
            <p:cNvGrpSpPr>
              <a:grpSpLocks noChangeAspect="1"/>
            </p:cNvGrpSpPr>
            <p:nvPr/>
          </p:nvGrpSpPr>
          <p:grpSpPr bwMode="auto">
            <a:xfrm>
              <a:off x="710221" y="4130891"/>
              <a:ext cx="763378" cy="749448"/>
              <a:chOff x="3424" y="2282"/>
              <a:chExt cx="822" cy="807"/>
            </a:xfrm>
            <a:solidFill>
              <a:srgbClr val="2E6EB7"/>
            </a:solidFill>
          </p:grpSpPr>
          <p:sp>
            <p:nvSpPr>
              <p:cNvPr id="57" name="Freeform 148">
                <a:extLst>
                  <a:ext uri="{FF2B5EF4-FFF2-40B4-BE49-F238E27FC236}">
                    <a16:creationId xmlns:a16="http://schemas.microsoft.com/office/drawing/2014/main" id="{6081E249-D6F4-4516-8496-9777240BA641}"/>
                  </a:ext>
                </a:extLst>
              </p:cNvPr>
              <p:cNvSpPr>
                <a:spLocks/>
              </p:cNvSpPr>
              <p:nvPr/>
            </p:nvSpPr>
            <p:spPr bwMode="auto">
              <a:xfrm>
                <a:off x="3801" y="2602"/>
                <a:ext cx="445" cy="487"/>
              </a:xfrm>
              <a:custGeom>
                <a:avLst/>
                <a:gdLst>
                  <a:gd name="T0" fmla="*/ 719 w 735"/>
                  <a:gd name="T1" fmla="*/ 24 h 805"/>
                  <a:gd name="T2" fmla="*/ 719 w 735"/>
                  <a:gd name="T3" fmla="*/ 24 h 805"/>
                  <a:gd name="T4" fmla="*/ 687 w 735"/>
                  <a:gd name="T5" fmla="*/ 3 h 805"/>
                  <a:gd name="T6" fmla="*/ 666 w 735"/>
                  <a:gd name="T7" fmla="*/ 34 h 805"/>
                  <a:gd name="T8" fmla="*/ 668 w 735"/>
                  <a:gd name="T9" fmla="*/ 255 h 805"/>
                  <a:gd name="T10" fmla="*/ 126 w 735"/>
                  <a:gd name="T11" fmla="*/ 749 h 805"/>
                  <a:gd name="T12" fmla="*/ 76 w 735"/>
                  <a:gd name="T13" fmla="*/ 684 h 805"/>
                  <a:gd name="T14" fmla="*/ 6 w 735"/>
                  <a:gd name="T15" fmla="*/ 734 h 805"/>
                  <a:gd name="T16" fmla="*/ 55 w 735"/>
                  <a:gd name="T17" fmla="*/ 804 h 805"/>
                  <a:gd name="T18" fmla="*/ 59 w 735"/>
                  <a:gd name="T19" fmla="*/ 804 h 805"/>
                  <a:gd name="T20" fmla="*/ 63 w 735"/>
                  <a:gd name="T21" fmla="*/ 804 h 805"/>
                  <a:gd name="T22" fmla="*/ 66 w 735"/>
                  <a:gd name="T23" fmla="*/ 804 h 805"/>
                  <a:gd name="T24" fmla="*/ 68 w 735"/>
                  <a:gd name="T25" fmla="*/ 804 h 805"/>
                  <a:gd name="T26" fmla="*/ 77 w 735"/>
                  <a:gd name="T27" fmla="*/ 805 h 805"/>
                  <a:gd name="T28" fmla="*/ 721 w 735"/>
                  <a:gd name="T29" fmla="*/ 264 h 805"/>
                  <a:gd name="T30" fmla="*/ 719 w 735"/>
                  <a:gd name="T31" fmla="*/ 2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5" h="805">
                    <a:moveTo>
                      <a:pt x="719" y="24"/>
                    </a:moveTo>
                    <a:lnTo>
                      <a:pt x="719" y="24"/>
                    </a:lnTo>
                    <a:cubicBezTo>
                      <a:pt x="716" y="10"/>
                      <a:pt x="702" y="0"/>
                      <a:pt x="687" y="3"/>
                    </a:cubicBezTo>
                    <a:cubicBezTo>
                      <a:pt x="673" y="6"/>
                      <a:pt x="664" y="20"/>
                      <a:pt x="666" y="34"/>
                    </a:cubicBezTo>
                    <a:cubicBezTo>
                      <a:pt x="681" y="107"/>
                      <a:pt x="681" y="182"/>
                      <a:pt x="668" y="255"/>
                    </a:cubicBezTo>
                    <a:cubicBezTo>
                      <a:pt x="620" y="528"/>
                      <a:pt x="397" y="728"/>
                      <a:pt x="126" y="749"/>
                    </a:cubicBezTo>
                    <a:cubicBezTo>
                      <a:pt x="128" y="718"/>
                      <a:pt x="107" y="690"/>
                      <a:pt x="76" y="684"/>
                    </a:cubicBezTo>
                    <a:cubicBezTo>
                      <a:pt x="43" y="679"/>
                      <a:pt x="12" y="701"/>
                      <a:pt x="6" y="734"/>
                    </a:cubicBezTo>
                    <a:cubicBezTo>
                      <a:pt x="0" y="767"/>
                      <a:pt x="22" y="798"/>
                      <a:pt x="55" y="804"/>
                    </a:cubicBezTo>
                    <a:cubicBezTo>
                      <a:pt x="57" y="804"/>
                      <a:pt x="58" y="804"/>
                      <a:pt x="59" y="804"/>
                    </a:cubicBezTo>
                    <a:cubicBezTo>
                      <a:pt x="61" y="804"/>
                      <a:pt x="62" y="804"/>
                      <a:pt x="63" y="804"/>
                    </a:cubicBezTo>
                    <a:cubicBezTo>
                      <a:pt x="64" y="804"/>
                      <a:pt x="65" y="804"/>
                      <a:pt x="66" y="804"/>
                    </a:cubicBezTo>
                    <a:cubicBezTo>
                      <a:pt x="67" y="804"/>
                      <a:pt x="67" y="804"/>
                      <a:pt x="68" y="804"/>
                    </a:cubicBezTo>
                    <a:cubicBezTo>
                      <a:pt x="71" y="804"/>
                      <a:pt x="74" y="805"/>
                      <a:pt x="77" y="805"/>
                    </a:cubicBezTo>
                    <a:cubicBezTo>
                      <a:pt x="395" y="805"/>
                      <a:pt x="665" y="579"/>
                      <a:pt x="721" y="264"/>
                    </a:cubicBezTo>
                    <a:cubicBezTo>
                      <a:pt x="735" y="184"/>
                      <a:pt x="734" y="104"/>
                      <a:pt x="719"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8" name="Freeform 149">
                <a:extLst>
                  <a:ext uri="{FF2B5EF4-FFF2-40B4-BE49-F238E27FC236}">
                    <a16:creationId xmlns:a16="http://schemas.microsoft.com/office/drawing/2014/main" id="{2B887D9E-FBD9-4C32-8937-427515516E30}"/>
                  </a:ext>
                </a:extLst>
              </p:cNvPr>
              <p:cNvSpPr>
                <a:spLocks/>
              </p:cNvSpPr>
              <p:nvPr/>
            </p:nvSpPr>
            <p:spPr bwMode="auto">
              <a:xfrm>
                <a:off x="3424" y="2475"/>
                <a:ext cx="308" cy="590"/>
              </a:xfrm>
              <a:custGeom>
                <a:avLst/>
                <a:gdLst>
                  <a:gd name="T0" fmla="*/ 490 w 510"/>
                  <a:gd name="T1" fmla="*/ 924 h 975"/>
                  <a:gd name="T2" fmla="*/ 490 w 510"/>
                  <a:gd name="T3" fmla="*/ 924 h 975"/>
                  <a:gd name="T4" fmla="*/ 107 w 510"/>
                  <a:gd name="T5" fmla="*/ 255 h 975"/>
                  <a:gd name="T6" fmla="*/ 150 w 510"/>
                  <a:gd name="T7" fmla="*/ 114 h 975"/>
                  <a:gd name="T8" fmla="*/ 174 w 510"/>
                  <a:gd name="T9" fmla="*/ 123 h 975"/>
                  <a:gd name="T10" fmla="*/ 244 w 510"/>
                  <a:gd name="T11" fmla="*/ 74 h 975"/>
                  <a:gd name="T12" fmla="*/ 195 w 510"/>
                  <a:gd name="T13" fmla="*/ 4 h 975"/>
                  <a:gd name="T14" fmla="*/ 133 w 510"/>
                  <a:gd name="T15" fmla="*/ 32 h 975"/>
                  <a:gd name="T16" fmla="*/ 131 w 510"/>
                  <a:gd name="T17" fmla="*/ 35 h 975"/>
                  <a:gd name="T18" fmla="*/ 55 w 510"/>
                  <a:gd name="T19" fmla="*/ 246 h 975"/>
                  <a:gd name="T20" fmla="*/ 471 w 510"/>
                  <a:gd name="T21" fmla="*/ 973 h 975"/>
                  <a:gd name="T22" fmla="*/ 480 w 510"/>
                  <a:gd name="T23" fmla="*/ 975 h 975"/>
                  <a:gd name="T24" fmla="*/ 505 w 510"/>
                  <a:gd name="T25" fmla="*/ 958 h 975"/>
                  <a:gd name="T26" fmla="*/ 490 w 510"/>
                  <a:gd name="T27" fmla="*/ 92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975">
                    <a:moveTo>
                      <a:pt x="490" y="924"/>
                    </a:moveTo>
                    <a:lnTo>
                      <a:pt x="490" y="924"/>
                    </a:lnTo>
                    <a:cubicBezTo>
                      <a:pt x="217" y="823"/>
                      <a:pt x="56" y="541"/>
                      <a:pt x="107" y="255"/>
                    </a:cubicBezTo>
                    <a:cubicBezTo>
                      <a:pt x="116" y="206"/>
                      <a:pt x="130" y="159"/>
                      <a:pt x="150" y="114"/>
                    </a:cubicBezTo>
                    <a:cubicBezTo>
                      <a:pt x="157" y="119"/>
                      <a:pt x="165" y="122"/>
                      <a:pt x="174" y="123"/>
                    </a:cubicBezTo>
                    <a:cubicBezTo>
                      <a:pt x="207" y="129"/>
                      <a:pt x="238" y="107"/>
                      <a:pt x="244" y="74"/>
                    </a:cubicBezTo>
                    <a:cubicBezTo>
                      <a:pt x="250" y="41"/>
                      <a:pt x="228" y="10"/>
                      <a:pt x="195" y="4"/>
                    </a:cubicBezTo>
                    <a:cubicBezTo>
                      <a:pt x="170" y="0"/>
                      <a:pt x="146" y="12"/>
                      <a:pt x="133" y="32"/>
                    </a:cubicBezTo>
                    <a:cubicBezTo>
                      <a:pt x="132" y="33"/>
                      <a:pt x="131" y="34"/>
                      <a:pt x="131" y="35"/>
                    </a:cubicBezTo>
                    <a:cubicBezTo>
                      <a:pt x="93" y="100"/>
                      <a:pt x="68" y="171"/>
                      <a:pt x="55" y="246"/>
                    </a:cubicBezTo>
                    <a:cubicBezTo>
                      <a:pt x="0" y="557"/>
                      <a:pt x="175" y="863"/>
                      <a:pt x="471" y="973"/>
                    </a:cubicBezTo>
                    <a:cubicBezTo>
                      <a:pt x="474" y="974"/>
                      <a:pt x="477" y="975"/>
                      <a:pt x="480" y="975"/>
                    </a:cubicBezTo>
                    <a:cubicBezTo>
                      <a:pt x="491" y="975"/>
                      <a:pt x="501" y="968"/>
                      <a:pt x="505" y="958"/>
                    </a:cubicBezTo>
                    <a:cubicBezTo>
                      <a:pt x="510" y="944"/>
                      <a:pt x="503" y="929"/>
                      <a:pt x="490" y="9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9" name="Freeform 150">
                <a:extLst>
                  <a:ext uri="{FF2B5EF4-FFF2-40B4-BE49-F238E27FC236}">
                    <a16:creationId xmlns:a16="http://schemas.microsoft.com/office/drawing/2014/main" id="{71D1947F-3529-4983-92D6-D429CCEF7F49}"/>
                  </a:ext>
                </a:extLst>
              </p:cNvPr>
              <p:cNvSpPr>
                <a:spLocks/>
              </p:cNvSpPr>
              <p:nvPr/>
            </p:nvSpPr>
            <p:spPr bwMode="auto">
              <a:xfrm>
                <a:off x="3584" y="2282"/>
                <a:ext cx="614" cy="273"/>
              </a:xfrm>
              <a:custGeom>
                <a:avLst/>
                <a:gdLst>
                  <a:gd name="T0" fmla="*/ 46 w 1014"/>
                  <a:gd name="T1" fmla="*/ 218 h 451"/>
                  <a:gd name="T2" fmla="*/ 46 w 1014"/>
                  <a:gd name="T3" fmla="*/ 218 h 451"/>
                  <a:gd name="T4" fmla="*/ 539 w 1014"/>
                  <a:gd name="T5" fmla="*/ 86 h 451"/>
                  <a:gd name="T6" fmla="*/ 925 w 1014"/>
                  <a:gd name="T7" fmla="*/ 331 h 451"/>
                  <a:gd name="T8" fmla="*/ 892 w 1014"/>
                  <a:gd name="T9" fmla="*/ 375 h 451"/>
                  <a:gd name="T10" fmla="*/ 941 w 1014"/>
                  <a:gd name="T11" fmla="*/ 445 h 451"/>
                  <a:gd name="T12" fmla="*/ 1011 w 1014"/>
                  <a:gd name="T13" fmla="*/ 396 h 451"/>
                  <a:gd name="T14" fmla="*/ 1000 w 1014"/>
                  <a:gd name="T15" fmla="*/ 350 h 451"/>
                  <a:gd name="T16" fmla="*/ 548 w 1014"/>
                  <a:gd name="T17" fmla="*/ 33 h 451"/>
                  <a:gd name="T18" fmla="*/ 12 w 1014"/>
                  <a:gd name="T19" fmla="*/ 177 h 451"/>
                  <a:gd name="T20" fmla="*/ 9 w 1014"/>
                  <a:gd name="T21" fmla="*/ 215 h 451"/>
                  <a:gd name="T22" fmla="*/ 46 w 1014"/>
                  <a:gd name="T23" fmla="*/ 21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4" h="451">
                    <a:moveTo>
                      <a:pt x="46" y="218"/>
                    </a:moveTo>
                    <a:lnTo>
                      <a:pt x="46" y="218"/>
                    </a:lnTo>
                    <a:cubicBezTo>
                      <a:pt x="183" y="103"/>
                      <a:pt x="363" y="54"/>
                      <a:pt x="539" y="86"/>
                    </a:cubicBezTo>
                    <a:cubicBezTo>
                      <a:pt x="696" y="113"/>
                      <a:pt x="834" y="202"/>
                      <a:pt x="925" y="331"/>
                    </a:cubicBezTo>
                    <a:cubicBezTo>
                      <a:pt x="908" y="339"/>
                      <a:pt x="896" y="355"/>
                      <a:pt x="892" y="375"/>
                    </a:cubicBezTo>
                    <a:cubicBezTo>
                      <a:pt x="886" y="408"/>
                      <a:pt x="908" y="439"/>
                      <a:pt x="941" y="445"/>
                    </a:cubicBezTo>
                    <a:cubicBezTo>
                      <a:pt x="974" y="451"/>
                      <a:pt x="1005" y="429"/>
                      <a:pt x="1011" y="396"/>
                    </a:cubicBezTo>
                    <a:cubicBezTo>
                      <a:pt x="1014" y="379"/>
                      <a:pt x="1010" y="363"/>
                      <a:pt x="1000" y="350"/>
                    </a:cubicBezTo>
                    <a:cubicBezTo>
                      <a:pt x="903" y="182"/>
                      <a:pt x="739" y="67"/>
                      <a:pt x="548" y="33"/>
                    </a:cubicBezTo>
                    <a:cubicBezTo>
                      <a:pt x="357" y="0"/>
                      <a:pt x="161" y="52"/>
                      <a:pt x="12" y="177"/>
                    </a:cubicBezTo>
                    <a:cubicBezTo>
                      <a:pt x="1" y="187"/>
                      <a:pt x="0" y="204"/>
                      <a:pt x="9" y="215"/>
                    </a:cubicBezTo>
                    <a:cubicBezTo>
                      <a:pt x="18" y="226"/>
                      <a:pt x="35" y="228"/>
                      <a:pt x="46"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60" name="Freeform 151">
                <a:extLst>
                  <a:ext uri="{FF2B5EF4-FFF2-40B4-BE49-F238E27FC236}">
                    <a16:creationId xmlns:a16="http://schemas.microsoft.com/office/drawing/2014/main" id="{0B778BD7-2FB1-43D3-9858-A215EA3FC819}"/>
                  </a:ext>
                </a:extLst>
              </p:cNvPr>
              <p:cNvSpPr>
                <a:spLocks/>
              </p:cNvSpPr>
              <p:nvPr/>
            </p:nvSpPr>
            <p:spPr bwMode="auto">
              <a:xfrm>
                <a:off x="3881" y="2743"/>
                <a:ext cx="135" cy="135"/>
              </a:xfrm>
              <a:custGeom>
                <a:avLst/>
                <a:gdLst>
                  <a:gd name="T0" fmla="*/ 168 w 222"/>
                  <a:gd name="T1" fmla="*/ 206 h 223"/>
                  <a:gd name="T2" fmla="*/ 168 w 222"/>
                  <a:gd name="T3" fmla="*/ 206 h 223"/>
                  <a:gd name="T4" fmla="*/ 151 w 222"/>
                  <a:gd name="T5" fmla="*/ 190 h 223"/>
                  <a:gd name="T6" fmla="*/ 33 w 222"/>
                  <a:gd name="T7" fmla="*/ 190 h 223"/>
                  <a:gd name="T8" fmla="*/ 33 w 222"/>
                  <a:gd name="T9" fmla="*/ 115 h 223"/>
                  <a:gd name="T10" fmla="*/ 115 w 222"/>
                  <a:gd name="T11" fmla="*/ 115 h 223"/>
                  <a:gd name="T12" fmla="*/ 115 w 222"/>
                  <a:gd name="T13" fmla="*/ 33 h 223"/>
                  <a:gd name="T14" fmla="*/ 189 w 222"/>
                  <a:gd name="T15" fmla="*/ 33 h 223"/>
                  <a:gd name="T16" fmla="*/ 189 w 222"/>
                  <a:gd name="T17" fmla="*/ 50 h 223"/>
                  <a:gd name="T18" fmla="*/ 205 w 222"/>
                  <a:gd name="T19" fmla="*/ 66 h 223"/>
                  <a:gd name="T20" fmla="*/ 222 w 222"/>
                  <a:gd name="T21" fmla="*/ 50 h 223"/>
                  <a:gd name="T22" fmla="*/ 222 w 222"/>
                  <a:gd name="T23" fmla="*/ 29 h 223"/>
                  <a:gd name="T24" fmla="*/ 193 w 222"/>
                  <a:gd name="T25" fmla="*/ 0 h 223"/>
                  <a:gd name="T26" fmla="*/ 110 w 222"/>
                  <a:gd name="T27" fmla="*/ 0 h 223"/>
                  <a:gd name="T28" fmla="*/ 81 w 222"/>
                  <a:gd name="T29" fmla="*/ 29 h 223"/>
                  <a:gd name="T30" fmla="*/ 81 w 222"/>
                  <a:gd name="T31" fmla="*/ 82 h 223"/>
                  <a:gd name="T32" fmla="*/ 29 w 222"/>
                  <a:gd name="T33" fmla="*/ 82 h 223"/>
                  <a:gd name="T34" fmla="*/ 0 w 222"/>
                  <a:gd name="T35" fmla="*/ 111 h 223"/>
                  <a:gd name="T36" fmla="*/ 0 w 222"/>
                  <a:gd name="T37" fmla="*/ 194 h 223"/>
                  <a:gd name="T38" fmla="*/ 29 w 222"/>
                  <a:gd name="T39" fmla="*/ 223 h 223"/>
                  <a:gd name="T40" fmla="*/ 151 w 222"/>
                  <a:gd name="T41" fmla="*/ 223 h 223"/>
                  <a:gd name="T42" fmla="*/ 168 w 222"/>
                  <a:gd name="T43" fmla="*/ 20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23">
                    <a:moveTo>
                      <a:pt x="168" y="206"/>
                    </a:moveTo>
                    <a:lnTo>
                      <a:pt x="168" y="206"/>
                    </a:lnTo>
                    <a:cubicBezTo>
                      <a:pt x="168" y="197"/>
                      <a:pt x="160" y="190"/>
                      <a:pt x="151" y="190"/>
                    </a:cubicBezTo>
                    <a:lnTo>
                      <a:pt x="33" y="190"/>
                    </a:lnTo>
                    <a:lnTo>
                      <a:pt x="33" y="115"/>
                    </a:lnTo>
                    <a:lnTo>
                      <a:pt x="115" y="115"/>
                    </a:lnTo>
                    <a:lnTo>
                      <a:pt x="115" y="33"/>
                    </a:lnTo>
                    <a:lnTo>
                      <a:pt x="189" y="33"/>
                    </a:lnTo>
                    <a:lnTo>
                      <a:pt x="189" y="50"/>
                    </a:lnTo>
                    <a:cubicBezTo>
                      <a:pt x="189" y="59"/>
                      <a:pt x="196" y="66"/>
                      <a:pt x="205" y="66"/>
                    </a:cubicBezTo>
                    <a:cubicBezTo>
                      <a:pt x="215" y="66"/>
                      <a:pt x="222" y="59"/>
                      <a:pt x="222" y="50"/>
                    </a:cubicBezTo>
                    <a:lnTo>
                      <a:pt x="222" y="29"/>
                    </a:lnTo>
                    <a:cubicBezTo>
                      <a:pt x="222" y="13"/>
                      <a:pt x="209" y="0"/>
                      <a:pt x="193" y="0"/>
                    </a:cubicBezTo>
                    <a:lnTo>
                      <a:pt x="110" y="0"/>
                    </a:lnTo>
                    <a:cubicBezTo>
                      <a:pt x="94" y="0"/>
                      <a:pt x="81" y="13"/>
                      <a:pt x="81" y="29"/>
                    </a:cubicBezTo>
                    <a:lnTo>
                      <a:pt x="81" y="82"/>
                    </a:lnTo>
                    <a:lnTo>
                      <a:pt x="29" y="82"/>
                    </a:lnTo>
                    <a:cubicBezTo>
                      <a:pt x="13" y="82"/>
                      <a:pt x="0" y="95"/>
                      <a:pt x="0" y="111"/>
                    </a:cubicBezTo>
                    <a:lnTo>
                      <a:pt x="0" y="194"/>
                    </a:lnTo>
                    <a:cubicBezTo>
                      <a:pt x="0" y="210"/>
                      <a:pt x="13" y="223"/>
                      <a:pt x="29" y="223"/>
                    </a:cubicBezTo>
                    <a:lnTo>
                      <a:pt x="151" y="223"/>
                    </a:lnTo>
                    <a:cubicBezTo>
                      <a:pt x="160" y="223"/>
                      <a:pt x="168" y="215"/>
                      <a:pt x="168" y="2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61" name="Freeform 152">
                <a:extLst>
                  <a:ext uri="{FF2B5EF4-FFF2-40B4-BE49-F238E27FC236}">
                    <a16:creationId xmlns:a16="http://schemas.microsoft.com/office/drawing/2014/main" id="{11D95B72-414E-48DE-93DD-E63A0814B2DA}"/>
                  </a:ext>
                </a:extLst>
              </p:cNvPr>
              <p:cNvSpPr>
                <a:spLocks/>
              </p:cNvSpPr>
              <p:nvPr/>
            </p:nvSpPr>
            <p:spPr bwMode="auto">
              <a:xfrm>
                <a:off x="3931" y="2792"/>
                <a:ext cx="135" cy="135"/>
              </a:xfrm>
              <a:custGeom>
                <a:avLst/>
                <a:gdLst>
                  <a:gd name="T0" fmla="*/ 194 w 223"/>
                  <a:gd name="T1" fmla="*/ 0 h 223"/>
                  <a:gd name="T2" fmla="*/ 194 w 223"/>
                  <a:gd name="T3" fmla="*/ 0 h 223"/>
                  <a:gd name="T4" fmla="*/ 72 w 223"/>
                  <a:gd name="T5" fmla="*/ 0 h 223"/>
                  <a:gd name="T6" fmla="*/ 55 w 223"/>
                  <a:gd name="T7" fmla="*/ 17 h 223"/>
                  <a:gd name="T8" fmla="*/ 72 w 223"/>
                  <a:gd name="T9" fmla="*/ 33 h 223"/>
                  <a:gd name="T10" fmla="*/ 190 w 223"/>
                  <a:gd name="T11" fmla="*/ 33 h 223"/>
                  <a:gd name="T12" fmla="*/ 190 w 223"/>
                  <a:gd name="T13" fmla="*/ 108 h 223"/>
                  <a:gd name="T14" fmla="*/ 108 w 223"/>
                  <a:gd name="T15" fmla="*/ 108 h 223"/>
                  <a:gd name="T16" fmla="*/ 108 w 223"/>
                  <a:gd name="T17" fmla="*/ 190 h 223"/>
                  <a:gd name="T18" fmla="*/ 33 w 223"/>
                  <a:gd name="T19" fmla="*/ 190 h 223"/>
                  <a:gd name="T20" fmla="*/ 33 w 223"/>
                  <a:gd name="T21" fmla="*/ 174 h 223"/>
                  <a:gd name="T22" fmla="*/ 17 w 223"/>
                  <a:gd name="T23" fmla="*/ 158 h 223"/>
                  <a:gd name="T24" fmla="*/ 0 w 223"/>
                  <a:gd name="T25" fmla="*/ 174 h 223"/>
                  <a:gd name="T26" fmla="*/ 0 w 223"/>
                  <a:gd name="T27" fmla="*/ 194 h 223"/>
                  <a:gd name="T28" fmla="*/ 29 w 223"/>
                  <a:gd name="T29" fmla="*/ 223 h 223"/>
                  <a:gd name="T30" fmla="*/ 112 w 223"/>
                  <a:gd name="T31" fmla="*/ 223 h 223"/>
                  <a:gd name="T32" fmla="*/ 141 w 223"/>
                  <a:gd name="T33" fmla="*/ 194 h 223"/>
                  <a:gd name="T34" fmla="*/ 141 w 223"/>
                  <a:gd name="T35" fmla="*/ 141 h 223"/>
                  <a:gd name="T36" fmla="*/ 194 w 223"/>
                  <a:gd name="T37" fmla="*/ 141 h 223"/>
                  <a:gd name="T38" fmla="*/ 223 w 223"/>
                  <a:gd name="T39" fmla="*/ 112 h 223"/>
                  <a:gd name="T40" fmla="*/ 223 w 223"/>
                  <a:gd name="T41" fmla="*/ 29 h 223"/>
                  <a:gd name="T42" fmla="*/ 194 w 223"/>
                  <a:gd name="T4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23">
                    <a:moveTo>
                      <a:pt x="194" y="0"/>
                    </a:moveTo>
                    <a:lnTo>
                      <a:pt x="194" y="0"/>
                    </a:lnTo>
                    <a:lnTo>
                      <a:pt x="72" y="0"/>
                    </a:lnTo>
                    <a:cubicBezTo>
                      <a:pt x="63" y="0"/>
                      <a:pt x="55" y="8"/>
                      <a:pt x="55" y="17"/>
                    </a:cubicBezTo>
                    <a:cubicBezTo>
                      <a:pt x="55" y="26"/>
                      <a:pt x="63" y="33"/>
                      <a:pt x="72" y="33"/>
                    </a:cubicBezTo>
                    <a:lnTo>
                      <a:pt x="190" y="33"/>
                    </a:lnTo>
                    <a:lnTo>
                      <a:pt x="190" y="108"/>
                    </a:lnTo>
                    <a:lnTo>
                      <a:pt x="108" y="108"/>
                    </a:lnTo>
                    <a:lnTo>
                      <a:pt x="108" y="190"/>
                    </a:lnTo>
                    <a:lnTo>
                      <a:pt x="33" y="190"/>
                    </a:lnTo>
                    <a:lnTo>
                      <a:pt x="33" y="174"/>
                    </a:lnTo>
                    <a:cubicBezTo>
                      <a:pt x="33" y="165"/>
                      <a:pt x="26" y="158"/>
                      <a:pt x="17" y="158"/>
                    </a:cubicBezTo>
                    <a:cubicBezTo>
                      <a:pt x="7" y="158"/>
                      <a:pt x="0" y="165"/>
                      <a:pt x="0" y="174"/>
                    </a:cubicBezTo>
                    <a:lnTo>
                      <a:pt x="0" y="194"/>
                    </a:lnTo>
                    <a:cubicBezTo>
                      <a:pt x="0" y="210"/>
                      <a:pt x="13" y="223"/>
                      <a:pt x="29" y="223"/>
                    </a:cubicBezTo>
                    <a:lnTo>
                      <a:pt x="112" y="223"/>
                    </a:lnTo>
                    <a:cubicBezTo>
                      <a:pt x="128" y="223"/>
                      <a:pt x="141" y="210"/>
                      <a:pt x="141" y="194"/>
                    </a:cubicBezTo>
                    <a:lnTo>
                      <a:pt x="141" y="141"/>
                    </a:lnTo>
                    <a:lnTo>
                      <a:pt x="194" y="141"/>
                    </a:lnTo>
                    <a:cubicBezTo>
                      <a:pt x="210" y="141"/>
                      <a:pt x="223" y="128"/>
                      <a:pt x="223" y="112"/>
                    </a:cubicBezTo>
                    <a:lnTo>
                      <a:pt x="223" y="29"/>
                    </a:lnTo>
                    <a:cubicBezTo>
                      <a:pt x="223" y="13"/>
                      <a:pt x="210" y="0"/>
                      <a:pt x="19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62" name="Freeform 153">
                <a:extLst>
                  <a:ext uri="{FF2B5EF4-FFF2-40B4-BE49-F238E27FC236}">
                    <a16:creationId xmlns:a16="http://schemas.microsoft.com/office/drawing/2014/main" id="{68301D4B-EB5D-413C-9CC4-E8DD4093D132}"/>
                  </a:ext>
                </a:extLst>
              </p:cNvPr>
              <p:cNvSpPr>
                <a:spLocks noEditPoints="1"/>
              </p:cNvSpPr>
              <p:nvPr/>
            </p:nvSpPr>
            <p:spPr bwMode="auto">
              <a:xfrm>
                <a:off x="3705" y="2607"/>
                <a:ext cx="281" cy="200"/>
              </a:xfrm>
              <a:custGeom>
                <a:avLst/>
                <a:gdLst>
                  <a:gd name="T0" fmla="*/ 66 w 465"/>
                  <a:gd name="T1" fmla="*/ 143 h 331"/>
                  <a:gd name="T2" fmla="*/ 66 w 465"/>
                  <a:gd name="T3" fmla="*/ 143 h 331"/>
                  <a:gd name="T4" fmla="*/ 231 w 465"/>
                  <a:gd name="T5" fmla="*/ 291 h 331"/>
                  <a:gd name="T6" fmla="*/ 397 w 465"/>
                  <a:gd name="T7" fmla="*/ 144 h 331"/>
                  <a:gd name="T8" fmla="*/ 429 w 465"/>
                  <a:gd name="T9" fmla="*/ 70 h 331"/>
                  <a:gd name="T10" fmla="*/ 419 w 465"/>
                  <a:gd name="T11" fmla="*/ 44 h 331"/>
                  <a:gd name="T12" fmla="*/ 370 w 465"/>
                  <a:gd name="T13" fmla="*/ 44 h 331"/>
                  <a:gd name="T14" fmla="*/ 243 w 465"/>
                  <a:gd name="T15" fmla="*/ 171 h 331"/>
                  <a:gd name="T16" fmla="*/ 231 w 465"/>
                  <a:gd name="T17" fmla="*/ 176 h 331"/>
                  <a:gd name="T18" fmla="*/ 219 w 465"/>
                  <a:gd name="T19" fmla="*/ 171 h 331"/>
                  <a:gd name="T20" fmla="*/ 93 w 465"/>
                  <a:gd name="T21" fmla="*/ 44 h 331"/>
                  <a:gd name="T22" fmla="*/ 43 w 465"/>
                  <a:gd name="T23" fmla="*/ 44 h 331"/>
                  <a:gd name="T24" fmla="*/ 32 w 465"/>
                  <a:gd name="T25" fmla="*/ 69 h 331"/>
                  <a:gd name="T26" fmla="*/ 66 w 465"/>
                  <a:gd name="T27" fmla="*/ 143 h 331"/>
                  <a:gd name="T28" fmla="*/ 231 w 465"/>
                  <a:gd name="T29" fmla="*/ 331 h 331"/>
                  <a:gd name="T30" fmla="*/ 231 w 465"/>
                  <a:gd name="T31" fmla="*/ 331 h 331"/>
                  <a:gd name="T32" fmla="*/ 220 w 465"/>
                  <a:gd name="T33" fmla="*/ 327 h 331"/>
                  <a:gd name="T34" fmla="*/ 44 w 465"/>
                  <a:gd name="T35" fmla="*/ 168 h 331"/>
                  <a:gd name="T36" fmla="*/ 0 w 465"/>
                  <a:gd name="T37" fmla="*/ 69 h 331"/>
                  <a:gd name="T38" fmla="*/ 20 w 465"/>
                  <a:gd name="T39" fmla="*/ 21 h 331"/>
                  <a:gd name="T40" fmla="*/ 68 w 465"/>
                  <a:gd name="T41" fmla="*/ 0 h 331"/>
                  <a:gd name="T42" fmla="*/ 117 w 465"/>
                  <a:gd name="T43" fmla="*/ 20 h 331"/>
                  <a:gd name="T44" fmla="*/ 231 w 465"/>
                  <a:gd name="T45" fmla="*/ 135 h 331"/>
                  <a:gd name="T46" fmla="*/ 346 w 465"/>
                  <a:gd name="T47" fmla="*/ 21 h 331"/>
                  <a:gd name="T48" fmla="*/ 395 w 465"/>
                  <a:gd name="T49" fmla="*/ 1 h 331"/>
                  <a:gd name="T50" fmla="*/ 444 w 465"/>
                  <a:gd name="T51" fmla="*/ 21 h 331"/>
                  <a:gd name="T52" fmla="*/ 465 w 465"/>
                  <a:gd name="T53" fmla="*/ 69 h 331"/>
                  <a:gd name="T54" fmla="*/ 421 w 465"/>
                  <a:gd name="T55" fmla="*/ 168 h 331"/>
                  <a:gd name="T56" fmla="*/ 242 w 465"/>
                  <a:gd name="T57" fmla="*/ 327 h 331"/>
                  <a:gd name="T58" fmla="*/ 231 w 465"/>
                  <a:gd name="T59"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5" h="331">
                    <a:moveTo>
                      <a:pt x="66" y="143"/>
                    </a:moveTo>
                    <a:lnTo>
                      <a:pt x="66" y="143"/>
                    </a:lnTo>
                    <a:lnTo>
                      <a:pt x="231" y="291"/>
                    </a:lnTo>
                    <a:lnTo>
                      <a:pt x="397" y="144"/>
                    </a:lnTo>
                    <a:cubicBezTo>
                      <a:pt x="417" y="124"/>
                      <a:pt x="429" y="98"/>
                      <a:pt x="429" y="70"/>
                    </a:cubicBezTo>
                    <a:cubicBezTo>
                      <a:pt x="429" y="60"/>
                      <a:pt x="425" y="52"/>
                      <a:pt x="419" y="44"/>
                    </a:cubicBezTo>
                    <a:cubicBezTo>
                      <a:pt x="405" y="31"/>
                      <a:pt x="383" y="31"/>
                      <a:pt x="370" y="44"/>
                    </a:cubicBezTo>
                    <a:lnTo>
                      <a:pt x="243" y="171"/>
                    </a:lnTo>
                    <a:cubicBezTo>
                      <a:pt x="240" y="174"/>
                      <a:pt x="236" y="176"/>
                      <a:pt x="231" y="176"/>
                    </a:cubicBezTo>
                    <a:cubicBezTo>
                      <a:pt x="227" y="176"/>
                      <a:pt x="223" y="174"/>
                      <a:pt x="219" y="171"/>
                    </a:cubicBezTo>
                    <a:lnTo>
                      <a:pt x="93" y="44"/>
                    </a:lnTo>
                    <a:cubicBezTo>
                      <a:pt x="80" y="30"/>
                      <a:pt x="57" y="30"/>
                      <a:pt x="43" y="44"/>
                    </a:cubicBezTo>
                    <a:cubicBezTo>
                      <a:pt x="36" y="51"/>
                      <a:pt x="32" y="60"/>
                      <a:pt x="32" y="69"/>
                    </a:cubicBezTo>
                    <a:cubicBezTo>
                      <a:pt x="33" y="97"/>
                      <a:pt x="45" y="124"/>
                      <a:pt x="66" y="143"/>
                    </a:cubicBezTo>
                    <a:close/>
                    <a:moveTo>
                      <a:pt x="231" y="331"/>
                    </a:moveTo>
                    <a:lnTo>
                      <a:pt x="231" y="331"/>
                    </a:lnTo>
                    <a:cubicBezTo>
                      <a:pt x="227" y="331"/>
                      <a:pt x="223" y="329"/>
                      <a:pt x="220" y="327"/>
                    </a:cubicBezTo>
                    <a:lnTo>
                      <a:pt x="44" y="168"/>
                    </a:lnTo>
                    <a:cubicBezTo>
                      <a:pt x="16" y="143"/>
                      <a:pt x="0" y="107"/>
                      <a:pt x="0" y="69"/>
                    </a:cubicBezTo>
                    <a:cubicBezTo>
                      <a:pt x="0" y="51"/>
                      <a:pt x="7" y="34"/>
                      <a:pt x="20" y="21"/>
                    </a:cubicBezTo>
                    <a:cubicBezTo>
                      <a:pt x="33" y="7"/>
                      <a:pt x="50" y="0"/>
                      <a:pt x="68" y="0"/>
                    </a:cubicBezTo>
                    <a:cubicBezTo>
                      <a:pt x="87" y="0"/>
                      <a:pt x="103" y="7"/>
                      <a:pt x="117" y="20"/>
                    </a:cubicBezTo>
                    <a:lnTo>
                      <a:pt x="231" y="135"/>
                    </a:lnTo>
                    <a:lnTo>
                      <a:pt x="346" y="21"/>
                    </a:lnTo>
                    <a:cubicBezTo>
                      <a:pt x="359" y="8"/>
                      <a:pt x="376" y="1"/>
                      <a:pt x="395" y="1"/>
                    </a:cubicBezTo>
                    <a:cubicBezTo>
                      <a:pt x="413" y="1"/>
                      <a:pt x="430" y="8"/>
                      <a:pt x="444" y="21"/>
                    </a:cubicBezTo>
                    <a:cubicBezTo>
                      <a:pt x="457" y="34"/>
                      <a:pt x="465" y="51"/>
                      <a:pt x="465" y="69"/>
                    </a:cubicBezTo>
                    <a:cubicBezTo>
                      <a:pt x="465" y="107"/>
                      <a:pt x="449" y="143"/>
                      <a:pt x="421" y="168"/>
                    </a:cubicBezTo>
                    <a:lnTo>
                      <a:pt x="242" y="327"/>
                    </a:lnTo>
                    <a:cubicBezTo>
                      <a:pt x="239" y="329"/>
                      <a:pt x="235" y="331"/>
                      <a:pt x="231" y="3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63" name="Freeform 154">
                <a:extLst>
                  <a:ext uri="{FF2B5EF4-FFF2-40B4-BE49-F238E27FC236}">
                    <a16:creationId xmlns:a16="http://schemas.microsoft.com/office/drawing/2014/main" id="{7045A65D-63AE-4AC5-9C54-FA6B2E74C846}"/>
                  </a:ext>
                </a:extLst>
              </p:cNvPr>
              <p:cNvSpPr>
                <a:spLocks/>
              </p:cNvSpPr>
              <p:nvPr/>
            </p:nvSpPr>
            <p:spPr bwMode="auto">
              <a:xfrm>
                <a:off x="3603" y="2505"/>
                <a:ext cx="484" cy="437"/>
              </a:xfrm>
              <a:custGeom>
                <a:avLst/>
                <a:gdLst>
                  <a:gd name="T0" fmla="*/ 444 w 799"/>
                  <a:gd name="T1" fmla="*/ 643 h 722"/>
                  <a:gd name="T2" fmla="*/ 444 w 799"/>
                  <a:gd name="T3" fmla="*/ 643 h 722"/>
                  <a:gd name="T4" fmla="*/ 399 w 799"/>
                  <a:gd name="T5" fmla="*/ 683 h 722"/>
                  <a:gd name="T6" fmla="*/ 122 w 799"/>
                  <a:gd name="T7" fmla="*/ 435 h 722"/>
                  <a:gd name="T8" fmla="*/ 33 w 799"/>
                  <a:gd name="T9" fmla="*/ 237 h 722"/>
                  <a:gd name="T10" fmla="*/ 66 w 799"/>
                  <a:gd name="T11" fmla="*/ 126 h 722"/>
                  <a:gd name="T12" fmla="*/ 243 w 799"/>
                  <a:gd name="T13" fmla="*/ 33 h 722"/>
                  <a:gd name="T14" fmla="*/ 383 w 799"/>
                  <a:gd name="T15" fmla="*/ 96 h 722"/>
                  <a:gd name="T16" fmla="*/ 387 w 799"/>
                  <a:gd name="T17" fmla="*/ 100 h 722"/>
                  <a:gd name="T18" fmla="*/ 399 w 799"/>
                  <a:gd name="T19" fmla="*/ 105 h 722"/>
                  <a:gd name="T20" fmla="*/ 411 w 799"/>
                  <a:gd name="T21" fmla="*/ 100 h 722"/>
                  <a:gd name="T22" fmla="*/ 415 w 799"/>
                  <a:gd name="T23" fmla="*/ 97 h 722"/>
                  <a:gd name="T24" fmla="*/ 560 w 799"/>
                  <a:gd name="T25" fmla="*/ 33 h 722"/>
                  <a:gd name="T26" fmla="*/ 705 w 799"/>
                  <a:gd name="T27" fmla="*/ 92 h 722"/>
                  <a:gd name="T28" fmla="*/ 706 w 799"/>
                  <a:gd name="T29" fmla="*/ 93 h 722"/>
                  <a:gd name="T30" fmla="*/ 765 w 799"/>
                  <a:gd name="T31" fmla="*/ 217 h 722"/>
                  <a:gd name="T32" fmla="*/ 710 w 799"/>
                  <a:gd name="T33" fmla="*/ 398 h 722"/>
                  <a:gd name="T34" fmla="*/ 712 w 799"/>
                  <a:gd name="T35" fmla="*/ 420 h 722"/>
                  <a:gd name="T36" fmla="*/ 713 w 799"/>
                  <a:gd name="T37" fmla="*/ 421 h 722"/>
                  <a:gd name="T38" fmla="*/ 737 w 799"/>
                  <a:gd name="T39" fmla="*/ 419 h 722"/>
                  <a:gd name="T40" fmla="*/ 799 w 799"/>
                  <a:gd name="T41" fmla="*/ 237 h 722"/>
                  <a:gd name="T42" fmla="*/ 730 w 799"/>
                  <a:gd name="T43" fmla="*/ 70 h 722"/>
                  <a:gd name="T44" fmla="*/ 729 w 799"/>
                  <a:gd name="T45" fmla="*/ 69 h 722"/>
                  <a:gd name="T46" fmla="*/ 562 w 799"/>
                  <a:gd name="T47" fmla="*/ 0 h 722"/>
                  <a:gd name="T48" fmla="*/ 399 w 799"/>
                  <a:gd name="T49" fmla="*/ 65 h 722"/>
                  <a:gd name="T50" fmla="*/ 236 w 799"/>
                  <a:gd name="T51" fmla="*/ 0 h 722"/>
                  <a:gd name="T52" fmla="*/ 69 w 799"/>
                  <a:gd name="T53" fmla="*/ 69 h 722"/>
                  <a:gd name="T54" fmla="*/ 0 w 799"/>
                  <a:gd name="T55" fmla="*/ 236 h 722"/>
                  <a:gd name="T56" fmla="*/ 100 w 799"/>
                  <a:gd name="T57" fmla="*/ 460 h 722"/>
                  <a:gd name="T58" fmla="*/ 388 w 799"/>
                  <a:gd name="T59" fmla="*/ 718 h 722"/>
                  <a:gd name="T60" fmla="*/ 399 w 799"/>
                  <a:gd name="T61" fmla="*/ 722 h 722"/>
                  <a:gd name="T62" fmla="*/ 410 w 799"/>
                  <a:gd name="T63" fmla="*/ 718 h 722"/>
                  <a:gd name="T64" fmla="*/ 466 w 799"/>
                  <a:gd name="T65" fmla="*/ 668 h 722"/>
                  <a:gd name="T66" fmla="*/ 467 w 799"/>
                  <a:gd name="T67" fmla="*/ 643 h 722"/>
                  <a:gd name="T68" fmla="*/ 444 w 799"/>
                  <a:gd name="T69" fmla="*/ 643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9" h="722">
                    <a:moveTo>
                      <a:pt x="444" y="643"/>
                    </a:moveTo>
                    <a:lnTo>
                      <a:pt x="444" y="643"/>
                    </a:lnTo>
                    <a:lnTo>
                      <a:pt x="399" y="683"/>
                    </a:lnTo>
                    <a:lnTo>
                      <a:pt x="122" y="435"/>
                    </a:lnTo>
                    <a:cubicBezTo>
                      <a:pt x="65" y="384"/>
                      <a:pt x="34" y="313"/>
                      <a:pt x="33" y="237"/>
                    </a:cubicBezTo>
                    <a:cubicBezTo>
                      <a:pt x="33" y="198"/>
                      <a:pt x="44" y="159"/>
                      <a:pt x="66" y="126"/>
                    </a:cubicBezTo>
                    <a:cubicBezTo>
                      <a:pt x="107" y="65"/>
                      <a:pt x="171" y="31"/>
                      <a:pt x="243" y="33"/>
                    </a:cubicBezTo>
                    <a:cubicBezTo>
                      <a:pt x="296" y="35"/>
                      <a:pt x="346" y="59"/>
                      <a:pt x="383" y="96"/>
                    </a:cubicBezTo>
                    <a:lnTo>
                      <a:pt x="387" y="100"/>
                    </a:lnTo>
                    <a:cubicBezTo>
                      <a:pt x="391" y="104"/>
                      <a:pt x="395" y="105"/>
                      <a:pt x="399" y="105"/>
                    </a:cubicBezTo>
                    <a:cubicBezTo>
                      <a:pt x="404" y="105"/>
                      <a:pt x="408" y="104"/>
                      <a:pt x="411" y="100"/>
                    </a:cubicBezTo>
                    <a:lnTo>
                      <a:pt x="415" y="97"/>
                    </a:lnTo>
                    <a:cubicBezTo>
                      <a:pt x="454" y="58"/>
                      <a:pt x="505" y="34"/>
                      <a:pt x="560" y="33"/>
                    </a:cubicBezTo>
                    <a:cubicBezTo>
                      <a:pt x="615" y="33"/>
                      <a:pt x="666" y="54"/>
                      <a:pt x="705" y="92"/>
                    </a:cubicBezTo>
                    <a:lnTo>
                      <a:pt x="706" y="93"/>
                    </a:lnTo>
                    <a:cubicBezTo>
                      <a:pt x="739" y="126"/>
                      <a:pt x="761" y="170"/>
                      <a:pt x="765" y="217"/>
                    </a:cubicBezTo>
                    <a:cubicBezTo>
                      <a:pt x="769" y="282"/>
                      <a:pt x="750" y="346"/>
                      <a:pt x="710" y="398"/>
                    </a:cubicBezTo>
                    <a:cubicBezTo>
                      <a:pt x="705" y="404"/>
                      <a:pt x="706" y="414"/>
                      <a:pt x="712" y="420"/>
                    </a:cubicBezTo>
                    <a:lnTo>
                      <a:pt x="713" y="421"/>
                    </a:lnTo>
                    <a:cubicBezTo>
                      <a:pt x="720" y="428"/>
                      <a:pt x="731" y="427"/>
                      <a:pt x="737" y="419"/>
                    </a:cubicBezTo>
                    <a:cubicBezTo>
                      <a:pt x="777" y="367"/>
                      <a:pt x="799" y="303"/>
                      <a:pt x="799" y="237"/>
                    </a:cubicBezTo>
                    <a:cubicBezTo>
                      <a:pt x="799" y="174"/>
                      <a:pt x="775" y="115"/>
                      <a:pt x="730" y="70"/>
                    </a:cubicBezTo>
                    <a:lnTo>
                      <a:pt x="729" y="69"/>
                    </a:lnTo>
                    <a:cubicBezTo>
                      <a:pt x="685" y="25"/>
                      <a:pt x="625" y="0"/>
                      <a:pt x="562" y="0"/>
                    </a:cubicBezTo>
                    <a:cubicBezTo>
                      <a:pt x="501" y="0"/>
                      <a:pt x="443" y="23"/>
                      <a:pt x="399" y="65"/>
                    </a:cubicBezTo>
                    <a:cubicBezTo>
                      <a:pt x="355" y="23"/>
                      <a:pt x="298" y="0"/>
                      <a:pt x="236" y="0"/>
                    </a:cubicBezTo>
                    <a:cubicBezTo>
                      <a:pt x="173" y="0"/>
                      <a:pt x="114" y="25"/>
                      <a:pt x="69" y="69"/>
                    </a:cubicBezTo>
                    <a:cubicBezTo>
                      <a:pt x="25" y="114"/>
                      <a:pt x="0" y="173"/>
                      <a:pt x="0" y="236"/>
                    </a:cubicBezTo>
                    <a:cubicBezTo>
                      <a:pt x="0" y="322"/>
                      <a:pt x="37" y="402"/>
                      <a:pt x="100" y="460"/>
                    </a:cubicBezTo>
                    <a:lnTo>
                      <a:pt x="388" y="718"/>
                    </a:lnTo>
                    <a:cubicBezTo>
                      <a:pt x="391" y="720"/>
                      <a:pt x="395" y="722"/>
                      <a:pt x="399" y="722"/>
                    </a:cubicBezTo>
                    <a:cubicBezTo>
                      <a:pt x="403" y="722"/>
                      <a:pt x="406" y="721"/>
                      <a:pt x="410" y="718"/>
                    </a:cubicBezTo>
                    <a:lnTo>
                      <a:pt x="466" y="668"/>
                    </a:lnTo>
                    <a:cubicBezTo>
                      <a:pt x="474" y="661"/>
                      <a:pt x="474" y="650"/>
                      <a:pt x="467" y="643"/>
                    </a:cubicBezTo>
                    <a:cubicBezTo>
                      <a:pt x="461" y="637"/>
                      <a:pt x="451" y="637"/>
                      <a:pt x="444" y="6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64" name="Freeform 155">
                <a:extLst>
                  <a:ext uri="{FF2B5EF4-FFF2-40B4-BE49-F238E27FC236}">
                    <a16:creationId xmlns:a16="http://schemas.microsoft.com/office/drawing/2014/main" id="{757CEA35-CE7C-4C3F-A6C6-FBF3C8D782C9}"/>
                  </a:ext>
                </a:extLst>
              </p:cNvPr>
              <p:cNvSpPr>
                <a:spLocks/>
              </p:cNvSpPr>
              <p:nvPr/>
            </p:nvSpPr>
            <p:spPr bwMode="auto">
              <a:xfrm>
                <a:off x="3651" y="2555"/>
                <a:ext cx="385" cy="320"/>
              </a:xfrm>
              <a:custGeom>
                <a:avLst/>
                <a:gdLst>
                  <a:gd name="T0" fmla="*/ 304 w 637"/>
                  <a:gd name="T1" fmla="*/ 475 h 528"/>
                  <a:gd name="T2" fmla="*/ 304 w 637"/>
                  <a:gd name="T3" fmla="*/ 475 h 528"/>
                  <a:gd name="T4" fmla="*/ 304 w 637"/>
                  <a:gd name="T5" fmla="*/ 475 h 528"/>
                  <a:gd name="T6" fmla="*/ 99 w 637"/>
                  <a:gd name="T7" fmla="*/ 291 h 528"/>
                  <a:gd name="T8" fmla="*/ 38 w 637"/>
                  <a:gd name="T9" fmla="*/ 154 h 528"/>
                  <a:gd name="T10" fmla="*/ 73 w 637"/>
                  <a:gd name="T11" fmla="*/ 70 h 528"/>
                  <a:gd name="T12" fmla="*/ 157 w 637"/>
                  <a:gd name="T13" fmla="*/ 35 h 528"/>
                  <a:gd name="T14" fmla="*/ 241 w 637"/>
                  <a:gd name="T15" fmla="*/ 70 h 528"/>
                  <a:gd name="T16" fmla="*/ 308 w 637"/>
                  <a:gd name="T17" fmla="*/ 137 h 528"/>
                  <a:gd name="T18" fmla="*/ 320 w 637"/>
                  <a:gd name="T19" fmla="*/ 141 h 528"/>
                  <a:gd name="T20" fmla="*/ 332 w 637"/>
                  <a:gd name="T21" fmla="*/ 137 h 528"/>
                  <a:gd name="T22" fmla="*/ 399 w 637"/>
                  <a:gd name="T23" fmla="*/ 70 h 528"/>
                  <a:gd name="T24" fmla="*/ 483 w 637"/>
                  <a:gd name="T25" fmla="*/ 35 h 528"/>
                  <a:gd name="T26" fmla="*/ 567 w 637"/>
                  <a:gd name="T27" fmla="*/ 70 h 528"/>
                  <a:gd name="T28" fmla="*/ 602 w 637"/>
                  <a:gd name="T29" fmla="*/ 155 h 528"/>
                  <a:gd name="T30" fmla="*/ 581 w 637"/>
                  <a:gd name="T31" fmla="*/ 240 h 528"/>
                  <a:gd name="T32" fmla="*/ 589 w 637"/>
                  <a:gd name="T33" fmla="*/ 264 h 528"/>
                  <a:gd name="T34" fmla="*/ 611 w 637"/>
                  <a:gd name="T35" fmla="*/ 256 h 528"/>
                  <a:gd name="T36" fmla="*/ 637 w 637"/>
                  <a:gd name="T37" fmla="*/ 156 h 528"/>
                  <a:gd name="T38" fmla="*/ 617 w 637"/>
                  <a:gd name="T39" fmla="*/ 78 h 528"/>
                  <a:gd name="T40" fmla="*/ 484 w 637"/>
                  <a:gd name="T41" fmla="*/ 2 h 528"/>
                  <a:gd name="T42" fmla="*/ 376 w 637"/>
                  <a:gd name="T43" fmla="*/ 46 h 528"/>
                  <a:gd name="T44" fmla="*/ 320 w 637"/>
                  <a:gd name="T45" fmla="*/ 102 h 528"/>
                  <a:gd name="T46" fmla="*/ 268 w 637"/>
                  <a:gd name="T47" fmla="*/ 50 h 528"/>
                  <a:gd name="T48" fmla="*/ 163 w 637"/>
                  <a:gd name="T49" fmla="*/ 2 h 528"/>
                  <a:gd name="T50" fmla="*/ 46 w 637"/>
                  <a:gd name="T51" fmla="*/ 50 h 528"/>
                  <a:gd name="T52" fmla="*/ 7 w 637"/>
                  <a:gd name="T53" fmla="*/ 188 h 528"/>
                  <a:gd name="T54" fmla="*/ 77 w 637"/>
                  <a:gd name="T55" fmla="*/ 316 h 528"/>
                  <a:gd name="T56" fmla="*/ 309 w 637"/>
                  <a:gd name="T57" fmla="*/ 524 h 528"/>
                  <a:gd name="T58" fmla="*/ 320 w 637"/>
                  <a:gd name="T59" fmla="*/ 528 h 528"/>
                  <a:gd name="T60" fmla="*/ 331 w 637"/>
                  <a:gd name="T61" fmla="*/ 523 h 528"/>
                  <a:gd name="T62" fmla="*/ 344 w 637"/>
                  <a:gd name="T63" fmla="*/ 512 h 528"/>
                  <a:gd name="T64" fmla="*/ 304 w 637"/>
                  <a:gd name="T65" fmla="*/ 47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7" h="528">
                    <a:moveTo>
                      <a:pt x="304" y="475"/>
                    </a:moveTo>
                    <a:lnTo>
                      <a:pt x="304" y="475"/>
                    </a:lnTo>
                    <a:lnTo>
                      <a:pt x="304" y="475"/>
                    </a:lnTo>
                    <a:lnTo>
                      <a:pt x="99" y="291"/>
                    </a:lnTo>
                    <a:cubicBezTo>
                      <a:pt x="61" y="256"/>
                      <a:pt x="38" y="206"/>
                      <a:pt x="38" y="154"/>
                    </a:cubicBezTo>
                    <a:cubicBezTo>
                      <a:pt x="38" y="122"/>
                      <a:pt x="50" y="93"/>
                      <a:pt x="73" y="70"/>
                    </a:cubicBezTo>
                    <a:cubicBezTo>
                      <a:pt x="96" y="48"/>
                      <a:pt x="125" y="35"/>
                      <a:pt x="157" y="35"/>
                    </a:cubicBezTo>
                    <a:cubicBezTo>
                      <a:pt x="189" y="35"/>
                      <a:pt x="219" y="47"/>
                      <a:pt x="241" y="70"/>
                    </a:cubicBezTo>
                    <a:lnTo>
                      <a:pt x="308" y="137"/>
                    </a:lnTo>
                    <a:cubicBezTo>
                      <a:pt x="312" y="140"/>
                      <a:pt x="316" y="141"/>
                      <a:pt x="320" y="141"/>
                    </a:cubicBezTo>
                    <a:cubicBezTo>
                      <a:pt x="325" y="141"/>
                      <a:pt x="329" y="140"/>
                      <a:pt x="332" y="137"/>
                    </a:cubicBezTo>
                    <a:lnTo>
                      <a:pt x="399" y="70"/>
                    </a:lnTo>
                    <a:cubicBezTo>
                      <a:pt x="422" y="47"/>
                      <a:pt x="451" y="35"/>
                      <a:pt x="483" y="35"/>
                    </a:cubicBezTo>
                    <a:cubicBezTo>
                      <a:pt x="515" y="35"/>
                      <a:pt x="545" y="48"/>
                      <a:pt x="567" y="70"/>
                    </a:cubicBezTo>
                    <a:cubicBezTo>
                      <a:pt x="590" y="94"/>
                      <a:pt x="602" y="123"/>
                      <a:pt x="602" y="155"/>
                    </a:cubicBezTo>
                    <a:cubicBezTo>
                      <a:pt x="602" y="185"/>
                      <a:pt x="595" y="214"/>
                      <a:pt x="581" y="240"/>
                    </a:cubicBezTo>
                    <a:cubicBezTo>
                      <a:pt x="576" y="249"/>
                      <a:pt x="580" y="260"/>
                      <a:pt x="589" y="264"/>
                    </a:cubicBezTo>
                    <a:cubicBezTo>
                      <a:pt x="597" y="267"/>
                      <a:pt x="607" y="264"/>
                      <a:pt x="611" y="256"/>
                    </a:cubicBezTo>
                    <a:cubicBezTo>
                      <a:pt x="627" y="226"/>
                      <a:pt x="636" y="191"/>
                      <a:pt x="637" y="156"/>
                    </a:cubicBezTo>
                    <a:cubicBezTo>
                      <a:pt x="637" y="129"/>
                      <a:pt x="631" y="102"/>
                      <a:pt x="617" y="78"/>
                    </a:cubicBezTo>
                    <a:cubicBezTo>
                      <a:pt x="588" y="30"/>
                      <a:pt x="538" y="2"/>
                      <a:pt x="484" y="2"/>
                    </a:cubicBezTo>
                    <a:cubicBezTo>
                      <a:pt x="443" y="2"/>
                      <a:pt x="405" y="18"/>
                      <a:pt x="376" y="46"/>
                    </a:cubicBezTo>
                    <a:lnTo>
                      <a:pt x="320" y="102"/>
                    </a:lnTo>
                    <a:lnTo>
                      <a:pt x="268" y="50"/>
                    </a:lnTo>
                    <a:cubicBezTo>
                      <a:pt x="240" y="21"/>
                      <a:pt x="203" y="3"/>
                      <a:pt x="163" y="2"/>
                    </a:cubicBezTo>
                    <a:cubicBezTo>
                      <a:pt x="119" y="0"/>
                      <a:pt x="76" y="18"/>
                      <a:pt x="46" y="50"/>
                    </a:cubicBezTo>
                    <a:cubicBezTo>
                      <a:pt x="12" y="87"/>
                      <a:pt x="0" y="138"/>
                      <a:pt x="7" y="188"/>
                    </a:cubicBezTo>
                    <a:cubicBezTo>
                      <a:pt x="15" y="237"/>
                      <a:pt x="39" y="282"/>
                      <a:pt x="77" y="316"/>
                    </a:cubicBezTo>
                    <a:lnTo>
                      <a:pt x="309" y="524"/>
                    </a:lnTo>
                    <a:cubicBezTo>
                      <a:pt x="312" y="527"/>
                      <a:pt x="316" y="528"/>
                      <a:pt x="320" y="528"/>
                    </a:cubicBezTo>
                    <a:cubicBezTo>
                      <a:pt x="324" y="528"/>
                      <a:pt x="328" y="527"/>
                      <a:pt x="331" y="523"/>
                    </a:cubicBezTo>
                    <a:lnTo>
                      <a:pt x="344" y="512"/>
                    </a:lnTo>
                    <a:lnTo>
                      <a:pt x="304" y="4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79" name="Rounded Rectangle 6">
            <a:extLst>
              <a:ext uri="{FF2B5EF4-FFF2-40B4-BE49-F238E27FC236}">
                <a16:creationId xmlns:a16="http://schemas.microsoft.com/office/drawing/2014/main" id="{56E28037-6B5F-452A-B8E3-C9B148980D9A}"/>
              </a:ext>
            </a:extLst>
          </p:cNvPr>
          <p:cNvSpPr/>
          <p:nvPr/>
        </p:nvSpPr>
        <p:spPr bwMode="auto">
          <a:xfrm>
            <a:off x="889205" y="2349968"/>
            <a:ext cx="3342736" cy="578619"/>
          </a:xfrm>
          <a:prstGeom prst="roundRect">
            <a:avLst/>
          </a:prstGeom>
          <a:solidFill>
            <a:schemeClr val="bg1"/>
          </a:solidFill>
          <a:ln w="19050" cap="flat" cmpd="sng" algn="ctr">
            <a:solidFill>
              <a:srgbClr val="2E6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80" name="Oval 79">
            <a:extLst>
              <a:ext uri="{FF2B5EF4-FFF2-40B4-BE49-F238E27FC236}">
                <a16:creationId xmlns:a16="http://schemas.microsoft.com/office/drawing/2014/main" id="{F36BD99B-B9B8-4BEC-B64E-77CED834C102}"/>
              </a:ext>
            </a:extLst>
          </p:cNvPr>
          <p:cNvSpPr/>
          <p:nvPr/>
        </p:nvSpPr>
        <p:spPr bwMode="auto">
          <a:xfrm>
            <a:off x="567879" y="2297812"/>
            <a:ext cx="692493" cy="676462"/>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81" name="TextBox 80">
            <a:extLst>
              <a:ext uri="{FF2B5EF4-FFF2-40B4-BE49-F238E27FC236}">
                <a16:creationId xmlns:a16="http://schemas.microsoft.com/office/drawing/2014/main" id="{79D4B891-DEA8-46CE-8D84-EB98B5C1594E}"/>
              </a:ext>
            </a:extLst>
          </p:cNvPr>
          <p:cNvSpPr txBox="1"/>
          <p:nvPr/>
        </p:nvSpPr>
        <p:spPr>
          <a:xfrm>
            <a:off x="1334762" y="2470000"/>
            <a:ext cx="2721536" cy="338554"/>
          </a:xfrm>
          <a:prstGeom prst="rect">
            <a:avLst/>
          </a:prstGeom>
          <a:noFill/>
        </p:spPr>
        <p:txBody>
          <a:bodyPr wrap="square" rtlCol="0">
            <a:spAutoFit/>
          </a:bodyPr>
          <a:lstStyle/>
          <a:p>
            <a:pPr algn="ctr" eaLnBrk="0" fontAlgn="base" hangingPunct="0">
              <a:spcBef>
                <a:spcPct val="0"/>
              </a:spcBef>
              <a:spcAft>
                <a:spcPct val="0"/>
              </a:spcAft>
            </a:pPr>
            <a:r>
              <a:rPr lang="en-NZ" sz="1600" b="1">
                <a:solidFill>
                  <a:srgbClr val="2E6EB7"/>
                </a:solidFill>
                <a:latin typeface="Arial" panose="020B0604020202020204" pitchFamily="34" charset="0"/>
                <a:ea typeface="ＭＳ Ｐゴシック" charset="0"/>
                <a:cs typeface="Arial" panose="020B0604020202020204" pitchFamily="34" charset="0"/>
              </a:rPr>
              <a:t>New work matrix</a:t>
            </a:r>
          </a:p>
        </p:txBody>
      </p:sp>
      <p:grpSp>
        <p:nvGrpSpPr>
          <p:cNvPr id="82" name="Group 81">
            <a:extLst>
              <a:ext uri="{FF2B5EF4-FFF2-40B4-BE49-F238E27FC236}">
                <a16:creationId xmlns:a16="http://schemas.microsoft.com/office/drawing/2014/main" id="{D7E7FD6B-DB89-49B8-83C6-889237AB6467}"/>
              </a:ext>
            </a:extLst>
          </p:cNvPr>
          <p:cNvGrpSpPr/>
          <p:nvPr/>
        </p:nvGrpSpPr>
        <p:grpSpPr>
          <a:xfrm>
            <a:off x="517858" y="2251094"/>
            <a:ext cx="767652" cy="753779"/>
            <a:chOff x="701683" y="2426884"/>
            <a:chExt cx="767652" cy="753779"/>
          </a:xfrm>
        </p:grpSpPr>
        <p:grpSp>
          <p:nvGrpSpPr>
            <p:cNvPr id="83" name="Group 82">
              <a:extLst>
                <a:ext uri="{FF2B5EF4-FFF2-40B4-BE49-F238E27FC236}">
                  <a16:creationId xmlns:a16="http://schemas.microsoft.com/office/drawing/2014/main" id="{BCD86015-4BA1-481A-AAA6-D51209576C77}"/>
                </a:ext>
              </a:extLst>
            </p:cNvPr>
            <p:cNvGrpSpPr>
              <a:grpSpLocks noChangeAspect="1"/>
            </p:cNvGrpSpPr>
            <p:nvPr/>
          </p:nvGrpSpPr>
          <p:grpSpPr bwMode="auto">
            <a:xfrm>
              <a:off x="701683" y="2426884"/>
              <a:ext cx="767652" cy="753779"/>
              <a:chOff x="6518" y="2261"/>
              <a:chExt cx="830" cy="815"/>
            </a:xfrm>
            <a:solidFill>
              <a:srgbClr val="2E6EB7"/>
            </a:solidFill>
          </p:grpSpPr>
          <p:sp>
            <p:nvSpPr>
              <p:cNvPr id="90" name="Freeform 245">
                <a:extLst>
                  <a:ext uri="{FF2B5EF4-FFF2-40B4-BE49-F238E27FC236}">
                    <a16:creationId xmlns:a16="http://schemas.microsoft.com/office/drawing/2014/main" id="{F8CECF49-798E-4F7F-86D9-BBA07AA845EC}"/>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1" name="Freeform 246">
                <a:extLst>
                  <a:ext uri="{FF2B5EF4-FFF2-40B4-BE49-F238E27FC236}">
                    <a16:creationId xmlns:a16="http://schemas.microsoft.com/office/drawing/2014/main" id="{7D57C6A4-CC9B-41F4-8833-77F4B671808E}"/>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2" name="Freeform 247">
                <a:extLst>
                  <a:ext uri="{FF2B5EF4-FFF2-40B4-BE49-F238E27FC236}">
                    <a16:creationId xmlns:a16="http://schemas.microsoft.com/office/drawing/2014/main" id="{1B033096-6189-4BD9-9D46-1006F78848F7}"/>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84" name="Rectangle 83">
              <a:extLst>
                <a:ext uri="{FF2B5EF4-FFF2-40B4-BE49-F238E27FC236}">
                  <a16:creationId xmlns:a16="http://schemas.microsoft.com/office/drawing/2014/main" id="{0DF506A7-7A96-4514-8881-60B2256A498F}"/>
                </a:ext>
              </a:extLst>
            </p:cNvPr>
            <p:cNvSpPr/>
            <p:nvPr/>
          </p:nvSpPr>
          <p:spPr>
            <a:xfrm>
              <a:off x="883005" y="2681198"/>
              <a:ext cx="105312" cy="73944"/>
            </a:xfrm>
            <a:prstGeom prst="rect">
              <a:avLst/>
            </a:prstGeom>
            <a:solidFill>
              <a:srgbClr val="2E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5" name="Rectangle 84">
              <a:extLst>
                <a:ext uri="{FF2B5EF4-FFF2-40B4-BE49-F238E27FC236}">
                  <a16:creationId xmlns:a16="http://schemas.microsoft.com/office/drawing/2014/main" id="{6CA66DA1-C6C0-42B7-B4EE-494374EF78BD}"/>
                </a:ext>
              </a:extLst>
            </p:cNvPr>
            <p:cNvSpPr/>
            <p:nvPr/>
          </p:nvSpPr>
          <p:spPr>
            <a:xfrm>
              <a:off x="883004" y="2784570"/>
              <a:ext cx="105312" cy="73944"/>
            </a:xfrm>
            <a:prstGeom prst="rect">
              <a:avLst/>
            </a:prstGeom>
            <a:solidFill>
              <a:srgbClr val="2E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6" name="Rectangle 85">
              <a:extLst>
                <a:ext uri="{FF2B5EF4-FFF2-40B4-BE49-F238E27FC236}">
                  <a16:creationId xmlns:a16="http://schemas.microsoft.com/office/drawing/2014/main" id="{5584C576-5D84-432E-9700-CEC7FFE9F1A4}"/>
                </a:ext>
              </a:extLst>
            </p:cNvPr>
            <p:cNvSpPr/>
            <p:nvPr/>
          </p:nvSpPr>
          <p:spPr>
            <a:xfrm>
              <a:off x="883003" y="2887942"/>
              <a:ext cx="105312" cy="73944"/>
            </a:xfrm>
            <a:prstGeom prst="rect">
              <a:avLst/>
            </a:prstGeom>
            <a:solidFill>
              <a:srgbClr val="2E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Rectangle 86">
              <a:extLst>
                <a:ext uri="{FF2B5EF4-FFF2-40B4-BE49-F238E27FC236}">
                  <a16:creationId xmlns:a16="http://schemas.microsoft.com/office/drawing/2014/main" id="{2D91D94A-99E5-46BF-BE21-1632570BB32F}"/>
                </a:ext>
              </a:extLst>
            </p:cNvPr>
            <p:cNvSpPr/>
            <p:nvPr/>
          </p:nvSpPr>
          <p:spPr>
            <a:xfrm>
              <a:off x="996258" y="2681198"/>
              <a:ext cx="319167" cy="73944"/>
            </a:xfrm>
            <a:prstGeom prst="rect">
              <a:avLst/>
            </a:prstGeom>
            <a:solidFill>
              <a:srgbClr val="2E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8" name="Rectangle 87">
              <a:extLst>
                <a:ext uri="{FF2B5EF4-FFF2-40B4-BE49-F238E27FC236}">
                  <a16:creationId xmlns:a16="http://schemas.microsoft.com/office/drawing/2014/main" id="{8F3CDD80-2306-495E-8476-1E64D3875C1A}"/>
                </a:ext>
              </a:extLst>
            </p:cNvPr>
            <p:cNvSpPr/>
            <p:nvPr/>
          </p:nvSpPr>
          <p:spPr>
            <a:xfrm>
              <a:off x="996257" y="2784570"/>
              <a:ext cx="319167" cy="73944"/>
            </a:xfrm>
            <a:prstGeom prst="rect">
              <a:avLst/>
            </a:prstGeom>
            <a:solidFill>
              <a:srgbClr val="2E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Rectangle 88">
              <a:extLst>
                <a:ext uri="{FF2B5EF4-FFF2-40B4-BE49-F238E27FC236}">
                  <a16:creationId xmlns:a16="http://schemas.microsoft.com/office/drawing/2014/main" id="{4B785D94-8E75-4898-82CC-FA794BA4B63E}"/>
                </a:ext>
              </a:extLst>
            </p:cNvPr>
            <p:cNvSpPr/>
            <p:nvPr/>
          </p:nvSpPr>
          <p:spPr>
            <a:xfrm>
              <a:off x="996256" y="2887942"/>
              <a:ext cx="319167" cy="73944"/>
            </a:xfrm>
            <a:prstGeom prst="rect">
              <a:avLst/>
            </a:prstGeom>
            <a:solidFill>
              <a:srgbClr val="2E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8" name="Content Placeholder 2">
            <a:extLst>
              <a:ext uri="{FF2B5EF4-FFF2-40B4-BE49-F238E27FC236}">
                <a16:creationId xmlns:a16="http://schemas.microsoft.com/office/drawing/2014/main" id="{1F6EAC15-65D8-4E5F-B6A8-0899CCDCB416}"/>
              </a:ext>
            </a:extLst>
          </p:cNvPr>
          <p:cNvSpPr txBox="1">
            <a:spLocks/>
          </p:cNvSpPr>
          <p:nvPr/>
        </p:nvSpPr>
        <p:spPr bwMode="auto">
          <a:xfrm>
            <a:off x="513927" y="1863999"/>
            <a:ext cx="3860578" cy="329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 typeface="Webdings" charset="2"/>
              <a:buChar char="4"/>
              <a:defRPr sz="2800" b="1" i="0">
                <a:solidFill>
                  <a:srgbClr val="00528B"/>
                </a:solidFill>
                <a:latin typeface="Calibri"/>
                <a:ea typeface="+mn-ea"/>
                <a:cs typeface="Calibri"/>
              </a:defRPr>
            </a:lvl1pPr>
            <a:lvl2pPr marL="742950" indent="-285750" algn="l" rtl="0" eaLnBrk="1" fontAlgn="base" hangingPunct="1">
              <a:spcBef>
                <a:spcPct val="20000"/>
              </a:spcBef>
              <a:spcAft>
                <a:spcPct val="0"/>
              </a:spcAft>
              <a:buSzPct val="80000"/>
              <a:buFont typeface="Webdings" charset="0"/>
              <a:buChar char="4"/>
              <a:defRPr sz="2800" b="0" i="0">
                <a:solidFill>
                  <a:srgbClr val="606060"/>
                </a:solidFill>
                <a:latin typeface="Calibri"/>
                <a:ea typeface="+mn-ea"/>
                <a:cs typeface="Calibri"/>
              </a:defRPr>
            </a:lvl2pPr>
            <a:lvl3pPr marL="1143000" indent="-228600" algn="l" rtl="0" eaLnBrk="1" fontAlgn="base" hangingPunct="1">
              <a:spcBef>
                <a:spcPct val="20000"/>
              </a:spcBef>
              <a:spcAft>
                <a:spcPct val="0"/>
              </a:spcAft>
              <a:buSzPct val="80000"/>
              <a:buFont typeface="Webdings" charset="0"/>
              <a:buChar char="4"/>
              <a:defRPr sz="2400" b="0" i="0">
                <a:solidFill>
                  <a:srgbClr val="606060"/>
                </a:solidFill>
                <a:latin typeface="Calibri"/>
                <a:ea typeface="+mn-ea"/>
                <a:cs typeface="Calibri"/>
              </a:defRPr>
            </a:lvl3pPr>
            <a:lvl4pPr marL="16002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4pPr>
            <a:lvl5pPr marL="20574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5pPr>
            <a:lvl6pPr marL="25146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6pPr>
            <a:lvl7pPr marL="29718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7pPr>
            <a:lvl8pPr marL="34290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8pPr>
            <a:lvl9pPr marL="38862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9pPr>
          </a:lstStyle>
          <a:p>
            <a:pPr marL="0" indent="0" algn="ctr">
              <a:spcAft>
                <a:spcPts val="400"/>
              </a:spcAft>
              <a:buNone/>
              <a:defRPr/>
            </a:pPr>
            <a:r>
              <a:rPr lang="en-US" sz="1600" kern="0">
                <a:solidFill>
                  <a:srgbClr val="2E6EB7"/>
                </a:solidFill>
                <a:latin typeface="Arial" panose="020B0604020202020204" pitchFamily="34" charset="0"/>
                <a:ea typeface="ＭＳ Ｐゴシック"/>
                <a:cs typeface="Arial" panose="020B0604020202020204" pitchFamily="34" charset="0"/>
              </a:rPr>
              <a:t>Administration support staff claim</a:t>
            </a:r>
          </a:p>
        </p:txBody>
      </p:sp>
      <p:grpSp>
        <p:nvGrpSpPr>
          <p:cNvPr id="18" name="Group 17">
            <a:extLst>
              <a:ext uri="{FF2B5EF4-FFF2-40B4-BE49-F238E27FC236}">
                <a16:creationId xmlns:a16="http://schemas.microsoft.com/office/drawing/2014/main" id="{D3541330-264E-41E1-AF45-3EC28EE5A571}"/>
              </a:ext>
            </a:extLst>
          </p:cNvPr>
          <p:cNvGrpSpPr/>
          <p:nvPr/>
        </p:nvGrpSpPr>
        <p:grpSpPr>
          <a:xfrm>
            <a:off x="4954958" y="3802454"/>
            <a:ext cx="3727533" cy="750026"/>
            <a:chOff x="4750067" y="4126216"/>
            <a:chExt cx="3727533" cy="750026"/>
          </a:xfrm>
        </p:grpSpPr>
        <p:sp>
          <p:nvSpPr>
            <p:cNvPr id="19" name="Rounded Rectangle 13">
              <a:extLst>
                <a:ext uri="{FF2B5EF4-FFF2-40B4-BE49-F238E27FC236}">
                  <a16:creationId xmlns:a16="http://schemas.microsoft.com/office/drawing/2014/main" id="{CFAE98D2-4B26-48A2-BA23-F8BA9701EAD9}"/>
                </a:ext>
              </a:extLst>
            </p:cNvPr>
            <p:cNvSpPr/>
            <p:nvPr/>
          </p:nvSpPr>
          <p:spPr bwMode="auto">
            <a:xfrm>
              <a:off x="5134864" y="4214593"/>
              <a:ext cx="3342736" cy="596743"/>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20" name="Oval 19">
              <a:extLst>
                <a:ext uri="{FF2B5EF4-FFF2-40B4-BE49-F238E27FC236}">
                  <a16:creationId xmlns:a16="http://schemas.microsoft.com/office/drawing/2014/main" id="{02C67DB6-2357-40E5-8566-59E22A93A57F}"/>
                </a:ext>
              </a:extLst>
            </p:cNvPr>
            <p:cNvSpPr/>
            <p:nvPr/>
          </p:nvSpPr>
          <p:spPr bwMode="auto">
            <a:xfrm>
              <a:off x="4806244" y="4157647"/>
              <a:ext cx="680506" cy="698890"/>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21" name="TextBox 20">
              <a:extLst>
                <a:ext uri="{FF2B5EF4-FFF2-40B4-BE49-F238E27FC236}">
                  <a16:creationId xmlns:a16="http://schemas.microsoft.com/office/drawing/2014/main" id="{FA7F7CED-C657-4932-8C55-26B78B8CB2EB}"/>
                </a:ext>
              </a:extLst>
            </p:cNvPr>
            <p:cNvSpPr txBox="1"/>
            <p:nvPr/>
          </p:nvSpPr>
          <p:spPr>
            <a:xfrm>
              <a:off x="5608597" y="4355516"/>
              <a:ext cx="2716732" cy="338554"/>
            </a:xfrm>
            <a:prstGeom prst="rect">
              <a:avLst/>
            </a:prstGeom>
            <a:noFill/>
          </p:spPr>
          <p:txBody>
            <a:bodyPr wrap="square" rtlCol="0">
              <a:spAutoFit/>
            </a:bodyPr>
            <a:lstStyle/>
            <a:p>
              <a:pPr algn="ctr" eaLnBrk="0" fontAlgn="base" hangingPunct="0">
                <a:spcBef>
                  <a:spcPct val="0"/>
                </a:spcBef>
                <a:spcAft>
                  <a:spcPct val="0"/>
                </a:spcAft>
              </a:pPr>
              <a:r>
                <a:rPr lang="en-NZ" sz="1600" b="1">
                  <a:solidFill>
                    <a:srgbClr val="C00000"/>
                  </a:solidFill>
                  <a:latin typeface="Arial" panose="020B0604020202020204" pitchFamily="34" charset="0"/>
                  <a:ea typeface="ＭＳ Ｐゴシック" charset="0"/>
                  <a:cs typeface="Arial" panose="020B0604020202020204" pitchFamily="34" charset="0"/>
                </a:rPr>
                <a:t>Overtime clause</a:t>
              </a:r>
            </a:p>
          </p:txBody>
        </p:sp>
        <p:grpSp>
          <p:nvGrpSpPr>
            <p:cNvPr id="22" name="Group 117">
              <a:extLst>
                <a:ext uri="{FF2B5EF4-FFF2-40B4-BE49-F238E27FC236}">
                  <a16:creationId xmlns:a16="http://schemas.microsoft.com/office/drawing/2014/main" id="{8C91E856-B9EE-4F91-9E6C-B507BC172389}"/>
                </a:ext>
              </a:extLst>
            </p:cNvPr>
            <p:cNvGrpSpPr>
              <a:grpSpLocks noChangeAspect="1"/>
            </p:cNvGrpSpPr>
            <p:nvPr/>
          </p:nvGrpSpPr>
          <p:grpSpPr bwMode="auto">
            <a:xfrm>
              <a:off x="4945185" y="4306659"/>
              <a:ext cx="403087" cy="403086"/>
              <a:chOff x="2526" y="1399"/>
              <a:chExt cx="552" cy="552"/>
            </a:xfrm>
            <a:solidFill>
              <a:schemeClr val="tx1"/>
            </a:solidFill>
          </p:grpSpPr>
          <p:sp>
            <p:nvSpPr>
              <p:cNvPr id="27" name="Freeform 121">
                <a:extLst>
                  <a:ext uri="{FF2B5EF4-FFF2-40B4-BE49-F238E27FC236}">
                    <a16:creationId xmlns:a16="http://schemas.microsoft.com/office/drawing/2014/main" id="{68CEB066-9533-4021-9243-C5716B527D73}"/>
                  </a:ext>
                </a:extLst>
              </p:cNvPr>
              <p:cNvSpPr>
                <a:spLocks noEditPoints="1"/>
              </p:cNvSpPr>
              <p:nvPr/>
            </p:nvSpPr>
            <p:spPr bwMode="auto">
              <a:xfrm>
                <a:off x="2526" y="1399"/>
                <a:ext cx="552" cy="552"/>
              </a:xfrm>
              <a:custGeom>
                <a:avLst/>
                <a:gdLst>
                  <a:gd name="T0" fmla="*/ 501 w 910"/>
                  <a:gd name="T1" fmla="*/ 46 h 909"/>
                  <a:gd name="T2" fmla="*/ 643 w 910"/>
                  <a:gd name="T3" fmla="*/ 38 h 909"/>
                  <a:gd name="T4" fmla="*/ 501 w 910"/>
                  <a:gd name="T5" fmla="*/ 46 h 909"/>
                  <a:gd name="T6" fmla="*/ 409 w 910"/>
                  <a:gd name="T7" fmla="*/ 863 h 909"/>
                  <a:gd name="T8" fmla="*/ 267 w 910"/>
                  <a:gd name="T9" fmla="*/ 871 h 909"/>
                  <a:gd name="T10" fmla="*/ 409 w 910"/>
                  <a:gd name="T11" fmla="*/ 863 h 909"/>
                  <a:gd name="T12" fmla="*/ 501 w 910"/>
                  <a:gd name="T13" fmla="*/ 863 h 909"/>
                  <a:gd name="T14" fmla="*/ 643 w 910"/>
                  <a:gd name="T15" fmla="*/ 871 h 909"/>
                  <a:gd name="T16" fmla="*/ 501 w 910"/>
                  <a:gd name="T17" fmla="*/ 863 h 909"/>
                  <a:gd name="T18" fmla="*/ 409 w 910"/>
                  <a:gd name="T19" fmla="*/ 46 h 909"/>
                  <a:gd name="T20" fmla="*/ 267 w 910"/>
                  <a:gd name="T21" fmla="*/ 38 h 909"/>
                  <a:gd name="T22" fmla="*/ 409 w 910"/>
                  <a:gd name="T23" fmla="*/ 46 h 909"/>
                  <a:gd name="T24" fmla="*/ 864 w 910"/>
                  <a:gd name="T25" fmla="*/ 409 h 909"/>
                  <a:gd name="T26" fmla="*/ 872 w 910"/>
                  <a:gd name="T27" fmla="*/ 267 h 909"/>
                  <a:gd name="T28" fmla="*/ 864 w 910"/>
                  <a:gd name="T29" fmla="*/ 409 h 909"/>
                  <a:gd name="T30" fmla="*/ 699 w 910"/>
                  <a:gd name="T31" fmla="*/ 124 h 909"/>
                  <a:gd name="T32" fmla="*/ 826 w 910"/>
                  <a:gd name="T33" fmla="*/ 188 h 909"/>
                  <a:gd name="T34" fmla="*/ 699 w 910"/>
                  <a:gd name="T35" fmla="*/ 124 h 909"/>
                  <a:gd name="T36" fmla="*/ 46 w 910"/>
                  <a:gd name="T37" fmla="*/ 500 h 909"/>
                  <a:gd name="T38" fmla="*/ 38 w 910"/>
                  <a:gd name="T39" fmla="*/ 643 h 909"/>
                  <a:gd name="T40" fmla="*/ 46 w 910"/>
                  <a:gd name="T41" fmla="*/ 500 h 909"/>
                  <a:gd name="T42" fmla="*/ 211 w 910"/>
                  <a:gd name="T43" fmla="*/ 786 h 909"/>
                  <a:gd name="T44" fmla="*/ 84 w 910"/>
                  <a:gd name="T45" fmla="*/ 722 h 909"/>
                  <a:gd name="T46" fmla="*/ 211 w 910"/>
                  <a:gd name="T47" fmla="*/ 786 h 909"/>
                  <a:gd name="T48" fmla="*/ 864 w 910"/>
                  <a:gd name="T49" fmla="*/ 500 h 909"/>
                  <a:gd name="T50" fmla="*/ 872 w 910"/>
                  <a:gd name="T51" fmla="*/ 643 h 909"/>
                  <a:gd name="T52" fmla="*/ 864 w 910"/>
                  <a:gd name="T53" fmla="*/ 500 h 909"/>
                  <a:gd name="T54" fmla="*/ 699 w 910"/>
                  <a:gd name="T55" fmla="*/ 786 h 909"/>
                  <a:gd name="T56" fmla="*/ 826 w 910"/>
                  <a:gd name="T57" fmla="*/ 722 h 909"/>
                  <a:gd name="T58" fmla="*/ 699 w 910"/>
                  <a:gd name="T59" fmla="*/ 786 h 909"/>
                  <a:gd name="T60" fmla="*/ 46 w 910"/>
                  <a:gd name="T61" fmla="*/ 409 h 909"/>
                  <a:gd name="T62" fmla="*/ 38 w 910"/>
                  <a:gd name="T63" fmla="*/ 267 h 909"/>
                  <a:gd name="T64" fmla="*/ 46 w 910"/>
                  <a:gd name="T65" fmla="*/ 409 h 909"/>
                  <a:gd name="T66" fmla="*/ 211 w 910"/>
                  <a:gd name="T67" fmla="*/ 124 h 909"/>
                  <a:gd name="T68" fmla="*/ 84 w 910"/>
                  <a:gd name="T69" fmla="*/ 188 h 909"/>
                  <a:gd name="T70" fmla="*/ 211 w 910"/>
                  <a:gd name="T71" fmla="*/ 12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0" h="909">
                    <a:moveTo>
                      <a:pt x="501" y="46"/>
                    </a:moveTo>
                    <a:lnTo>
                      <a:pt x="501" y="46"/>
                    </a:lnTo>
                    <a:lnTo>
                      <a:pt x="501" y="0"/>
                    </a:lnTo>
                    <a:cubicBezTo>
                      <a:pt x="551" y="5"/>
                      <a:pt x="599" y="18"/>
                      <a:pt x="643" y="38"/>
                    </a:cubicBezTo>
                    <a:lnTo>
                      <a:pt x="620" y="78"/>
                    </a:lnTo>
                    <a:cubicBezTo>
                      <a:pt x="583" y="62"/>
                      <a:pt x="543" y="51"/>
                      <a:pt x="501" y="46"/>
                    </a:cubicBezTo>
                    <a:close/>
                    <a:moveTo>
                      <a:pt x="409" y="863"/>
                    </a:moveTo>
                    <a:lnTo>
                      <a:pt x="409" y="863"/>
                    </a:lnTo>
                    <a:lnTo>
                      <a:pt x="409" y="909"/>
                    </a:lnTo>
                    <a:cubicBezTo>
                      <a:pt x="359" y="904"/>
                      <a:pt x="311" y="891"/>
                      <a:pt x="267" y="871"/>
                    </a:cubicBezTo>
                    <a:lnTo>
                      <a:pt x="290" y="832"/>
                    </a:lnTo>
                    <a:cubicBezTo>
                      <a:pt x="327" y="848"/>
                      <a:pt x="367" y="859"/>
                      <a:pt x="409" y="863"/>
                    </a:cubicBezTo>
                    <a:close/>
                    <a:moveTo>
                      <a:pt x="501" y="863"/>
                    </a:moveTo>
                    <a:lnTo>
                      <a:pt x="501" y="863"/>
                    </a:lnTo>
                    <a:cubicBezTo>
                      <a:pt x="543" y="859"/>
                      <a:pt x="583" y="848"/>
                      <a:pt x="620" y="832"/>
                    </a:cubicBezTo>
                    <a:lnTo>
                      <a:pt x="643" y="871"/>
                    </a:lnTo>
                    <a:cubicBezTo>
                      <a:pt x="599" y="891"/>
                      <a:pt x="551" y="904"/>
                      <a:pt x="501" y="909"/>
                    </a:cubicBezTo>
                    <a:lnTo>
                      <a:pt x="501" y="863"/>
                    </a:lnTo>
                    <a:close/>
                    <a:moveTo>
                      <a:pt x="409" y="46"/>
                    </a:moveTo>
                    <a:lnTo>
                      <a:pt x="409" y="46"/>
                    </a:lnTo>
                    <a:cubicBezTo>
                      <a:pt x="367" y="51"/>
                      <a:pt x="327" y="62"/>
                      <a:pt x="290" y="78"/>
                    </a:cubicBezTo>
                    <a:lnTo>
                      <a:pt x="267" y="38"/>
                    </a:lnTo>
                    <a:cubicBezTo>
                      <a:pt x="311" y="18"/>
                      <a:pt x="359" y="5"/>
                      <a:pt x="409" y="0"/>
                    </a:cubicBezTo>
                    <a:lnTo>
                      <a:pt x="409" y="46"/>
                    </a:lnTo>
                    <a:close/>
                    <a:moveTo>
                      <a:pt x="864" y="409"/>
                    </a:moveTo>
                    <a:lnTo>
                      <a:pt x="864" y="409"/>
                    </a:lnTo>
                    <a:cubicBezTo>
                      <a:pt x="859" y="367"/>
                      <a:pt x="848" y="327"/>
                      <a:pt x="832" y="290"/>
                    </a:cubicBezTo>
                    <a:lnTo>
                      <a:pt x="872" y="267"/>
                    </a:lnTo>
                    <a:cubicBezTo>
                      <a:pt x="891" y="311"/>
                      <a:pt x="905" y="359"/>
                      <a:pt x="910" y="409"/>
                    </a:cubicBezTo>
                    <a:lnTo>
                      <a:pt x="864" y="409"/>
                    </a:lnTo>
                    <a:close/>
                    <a:moveTo>
                      <a:pt x="699" y="124"/>
                    </a:moveTo>
                    <a:lnTo>
                      <a:pt x="699" y="124"/>
                    </a:lnTo>
                    <a:lnTo>
                      <a:pt x="722" y="84"/>
                    </a:lnTo>
                    <a:cubicBezTo>
                      <a:pt x="762" y="113"/>
                      <a:pt x="797" y="148"/>
                      <a:pt x="826" y="188"/>
                    </a:cubicBezTo>
                    <a:lnTo>
                      <a:pt x="786" y="211"/>
                    </a:lnTo>
                    <a:cubicBezTo>
                      <a:pt x="761" y="178"/>
                      <a:pt x="732" y="148"/>
                      <a:pt x="699" y="124"/>
                    </a:cubicBezTo>
                    <a:close/>
                    <a:moveTo>
                      <a:pt x="46" y="500"/>
                    </a:moveTo>
                    <a:lnTo>
                      <a:pt x="46" y="500"/>
                    </a:lnTo>
                    <a:cubicBezTo>
                      <a:pt x="51" y="542"/>
                      <a:pt x="62" y="582"/>
                      <a:pt x="78" y="620"/>
                    </a:cubicBezTo>
                    <a:lnTo>
                      <a:pt x="38" y="643"/>
                    </a:lnTo>
                    <a:cubicBezTo>
                      <a:pt x="18" y="598"/>
                      <a:pt x="5" y="551"/>
                      <a:pt x="0" y="500"/>
                    </a:cubicBezTo>
                    <a:lnTo>
                      <a:pt x="46" y="500"/>
                    </a:lnTo>
                    <a:close/>
                    <a:moveTo>
                      <a:pt x="211" y="786"/>
                    </a:moveTo>
                    <a:lnTo>
                      <a:pt x="211" y="786"/>
                    </a:lnTo>
                    <a:lnTo>
                      <a:pt x="188" y="826"/>
                    </a:lnTo>
                    <a:cubicBezTo>
                      <a:pt x="148" y="797"/>
                      <a:pt x="113" y="762"/>
                      <a:pt x="84" y="722"/>
                    </a:cubicBezTo>
                    <a:lnTo>
                      <a:pt x="124" y="699"/>
                    </a:lnTo>
                    <a:cubicBezTo>
                      <a:pt x="148" y="732"/>
                      <a:pt x="178" y="761"/>
                      <a:pt x="211" y="786"/>
                    </a:cubicBezTo>
                    <a:close/>
                    <a:moveTo>
                      <a:pt x="864" y="500"/>
                    </a:moveTo>
                    <a:lnTo>
                      <a:pt x="864" y="500"/>
                    </a:lnTo>
                    <a:lnTo>
                      <a:pt x="910" y="500"/>
                    </a:lnTo>
                    <a:cubicBezTo>
                      <a:pt x="905" y="551"/>
                      <a:pt x="891" y="598"/>
                      <a:pt x="872" y="643"/>
                    </a:cubicBezTo>
                    <a:lnTo>
                      <a:pt x="832" y="620"/>
                    </a:lnTo>
                    <a:cubicBezTo>
                      <a:pt x="848" y="582"/>
                      <a:pt x="859" y="542"/>
                      <a:pt x="864" y="500"/>
                    </a:cubicBezTo>
                    <a:close/>
                    <a:moveTo>
                      <a:pt x="699" y="786"/>
                    </a:moveTo>
                    <a:lnTo>
                      <a:pt x="699" y="786"/>
                    </a:lnTo>
                    <a:cubicBezTo>
                      <a:pt x="732" y="761"/>
                      <a:pt x="761" y="732"/>
                      <a:pt x="786" y="699"/>
                    </a:cubicBezTo>
                    <a:lnTo>
                      <a:pt x="826" y="722"/>
                    </a:lnTo>
                    <a:cubicBezTo>
                      <a:pt x="797" y="762"/>
                      <a:pt x="762" y="797"/>
                      <a:pt x="722" y="826"/>
                    </a:cubicBezTo>
                    <a:lnTo>
                      <a:pt x="699" y="786"/>
                    </a:lnTo>
                    <a:close/>
                    <a:moveTo>
                      <a:pt x="46" y="409"/>
                    </a:moveTo>
                    <a:lnTo>
                      <a:pt x="46" y="409"/>
                    </a:lnTo>
                    <a:lnTo>
                      <a:pt x="0" y="409"/>
                    </a:lnTo>
                    <a:cubicBezTo>
                      <a:pt x="5" y="359"/>
                      <a:pt x="18" y="311"/>
                      <a:pt x="38" y="267"/>
                    </a:cubicBezTo>
                    <a:lnTo>
                      <a:pt x="78" y="290"/>
                    </a:lnTo>
                    <a:cubicBezTo>
                      <a:pt x="62" y="327"/>
                      <a:pt x="51" y="367"/>
                      <a:pt x="46" y="409"/>
                    </a:cubicBezTo>
                    <a:close/>
                    <a:moveTo>
                      <a:pt x="211" y="124"/>
                    </a:moveTo>
                    <a:lnTo>
                      <a:pt x="211" y="124"/>
                    </a:lnTo>
                    <a:cubicBezTo>
                      <a:pt x="178" y="148"/>
                      <a:pt x="148" y="178"/>
                      <a:pt x="124" y="211"/>
                    </a:cubicBezTo>
                    <a:lnTo>
                      <a:pt x="84" y="188"/>
                    </a:lnTo>
                    <a:cubicBezTo>
                      <a:pt x="113" y="148"/>
                      <a:pt x="148" y="113"/>
                      <a:pt x="188" y="84"/>
                    </a:cubicBezTo>
                    <a:lnTo>
                      <a:pt x="211" y="124"/>
                    </a:lnTo>
                    <a:close/>
                  </a:path>
                </a:pathLst>
              </a:custGeom>
              <a:solidFill>
                <a:srgbClr val="B626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solidFill>
                    <a:srgbClr val="DB2B27"/>
                  </a:solidFill>
                </a:endParaRPr>
              </a:p>
            </p:txBody>
          </p:sp>
          <p:sp>
            <p:nvSpPr>
              <p:cNvPr id="28" name="Freeform 122">
                <a:extLst>
                  <a:ext uri="{FF2B5EF4-FFF2-40B4-BE49-F238E27FC236}">
                    <a16:creationId xmlns:a16="http://schemas.microsoft.com/office/drawing/2014/main" id="{0800558F-0690-4A84-B181-E140C18F0CEB}"/>
                  </a:ext>
                </a:extLst>
              </p:cNvPr>
              <p:cNvSpPr>
                <a:spLocks/>
              </p:cNvSpPr>
              <p:nvPr/>
            </p:nvSpPr>
            <p:spPr bwMode="auto">
              <a:xfrm>
                <a:off x="2788" y="1481"/>
                <a:ext cx="138" cy="208"/>
              </a:xfrm>
              <a:custGeom>
                <a:avLst/>
                <a:gdLst>
                  <a:gd name="T0" fmla="*/ 46 w 228"/>
                  <a:gd name="T1" fmla="*/ 297 h 343"/>
                  <a:gd name="T2" fmla="*/ 46 w 228"/>
                  <a:gd name="T3" fmla="*/ 297 h 343"/>
                  <a:gd name="T4" fmla="*/ 206 w 228"/>
                  <a:gd name="T5" fmla="*/ 297 h 343"/>
                  <a:gd name="T6" fmla="*/ 228 w 228"/>
                  <a:gd name="T7" fmla="*/ 320 h 343"/>
                  <a:gd name="T8" fmla="*/ 206 w 228"/>
                  <a:gd name="T9" fmla="*/ 343 h 343"/>
                  <a:gd name="T10" fmla="*/ 0 w 228"/>
                  <a:gd name="T11" fmla="*/ 343 h 343"/>
                  <a:gd name="T12" fmla="*/ 0 w 228"/>
                  <a:gd name="T13" fmla="*/ 320 h 343"/>
                  <a:gd name="T14" fmla="*/ 0 w 228"/>
                  <a:gd name="T15" fmla="*/ 23 h 343"/>
                  <a:gd name="T16" fmla="*/ 23 w 228"/>
                  <a:gd name="T17" fmla="*/ 0 h 343"/>
                  <a:gd name="T18" fmla="*/ 46 w 228"/>
                  <a:gd name="T19" fmla="*/ 23 h 343"/>
                  <a:gd name="T20" fmla="*/ 46 w 228"/>
                  <a:gd name="T21" fmla="*/ 29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343">
                    <a:moveTo>
                      <a:pt x="46" y="297"/>
                    </a:moveTo>
                    <a:lnTo>
                      <a:pt x="46" y="297"/>
                    </a:lnTo>
                    <a:lnTo>
                      <a:pt x="206" y="297"/>
                    </a:lnTo>
                    <a:cubicBezTo>
                      <a:pt x="218" y="297"/>
                      <a:pt x="228" y="307"/>
                      <a:pt x="228" y="320"/>
                    </a:cubicBezTo>
                    <a:cubicBezTo>
                      <a:pt x="228" y="332"/>
                      <a:pt x="219" y="343"/>
                      <a:pt x="206" y="343"/>
                    </a:cubicBezTo>
                    <a:lnTo>
                      <a:pt x="0" y="343"/>
                    </a:lnTo>
                    <a:lnTo>
                      <a:pt x="0" y="320"/>
                    </a:lnTo>
                    <a:lnTo>
                      <a:pt x="0" y="23"/>
                    </a:lnTo>
                    <a:cubicBezTo>
                      <a:pt x="0" y="10"/>
                      <a:pt x="11" y="0"/>
                      <a:pt x="23" y="0"/>
                    </a:cubicBezTo>
                    <a:cubicBezTo>
                      <a:pt x="36" y="0"/>
                      <a:pt x="46" y="11"/>
                      <a:pt x="46" y="23"/>
                    </a:cubicBezTo>
                    <a:lnTo>
                      <a:pt x="46" y="297"/>
                    </a:lnTo>
                    <a:close/>
                  </a:path>
                </a:pathLst>
              </a:custGeom>
              <a:solidFill>
                <a:srgbClr val="B626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solidFill>
                    <a:srgbClr val="DB2B27"/>
                  </a:solidFill>
                </a:endParaRPr>
              </a:p>
            </p:txBody>
          </p:sp>
        </p:grpSp>
        <p:grpSp>
          <p:nvGrpSpPr>
            <p:cNvPr id="23" name="Group 22">
              <a:extLst>
                <a:ext uri="{FF2B5EF4-FFF2-40B4-BE49-F238E27FC236}">
                  <a16:creationId xmlns:a16="http://schemas.microsoft.com/office/drawing/2014/main" id="{27029212-BC31-4A36-842B-64373B1C02D8}"/>
                </a:ext>
              </a:extLst>
            </p:cNvPr>
            <p:cNvGrpSpPr>
              <a:grpSpLocks noChangeAspect="1"/>
            </p:cNvGrpSpPr>
            <p:nvPr/>
          </p:nvGrpSpPr>
          <p:grpSpPr bwMode="auto">
            <a:xfrm>
              <a:off x="4750067" y="4126216"/>
              <a:ext cx="763829" cy="750026"/>
              <a:chOff x="6518" y="2261"/>
              <a:chExt cx="830" cy="815"/>
            </a:xfrm>
            <a:solidFill>
              <a:srgbClr val="B62625"/>
            </a:solidFill>
          </p:grpSpPr>
          <p:sp>
            <p:nvSpPr>
              <p:cNvPr id="24" name="Freeform 245">
                <a:extLst>
                  <a:ext uri="{FF2B5EF4-FFF2-40B4-BE49-F238E27FC236}">
                    <a16:creationId xmlns:a16="http://schemas.microsoft.com/office/drawing/2014/main" id="{A337705F-5385-4D69-B987-AE1AEA7792C9}"/>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25" name="Freeform 246">
                <a:extLst>
                  <a:ext uri="{FF2B5EF4-FFF2-40B4-BE49-F238E27FC236}">
                    <a16:creationId xmlns:a16="http://schemas.microsoft.com/office/drawing/2014/main" id="{ADEAE9F0-C870-4B9E-A131-19FDE3AE50E1}"/>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26" name="Freeform 247">
                <a:extLst>
                  <a:ext uri="{FF2B5EF4-FFF2-40B4-BE49-F238E27FC236}">
                    <a16:creationId xmlns:a16="http://schemas.microsoft.com/office/drawing/2014/main" id="{8A88BE7D-DBFA-421E-8BE4-58E196E120AE}"/>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grpSp>
        <p:nvGrpSpPr>
          <p:cNvPr id="29" name="Group 28">
            <a:extLst>
              <a:ext uri="{FF2B5EF4-FFF2-40B4-BE49-F238E27FC236}">
                <a16:creationId xmlns:a16="http://schemas.microsoft.com/office/drawing/2014/main" id="{E47B0900-8298-4204-8DAB-743953605882}"/>
              </a:ext>
            </a:extLst>
          </p:cNvPr>
          <p:cNvGrpSpPr/>
          <p:nvPr/>
        </p:nvGrpSpPr>
        <p:grpSpPr>
          <a:xfrm>
            <a:off x="4948594" y="3024626"/>
            <a:ext cx="3726360" cy="752656"/>
            <a:chOff x="4951182" y="3598313"/>
            <a:chExt cx="3726360" cy="752656"/>
          </a:xfrm>
        </p:grpSpPr>
        <p:grpSp>
          <p:nvGrpSpPr>
            <p:cNvPr id="30" name="Group 29">
              <a:extLst>
                <a:ext uri="{FF2B5EF4-FFF2-40B4-BE49-F238E27FC236}">
                  <a16:creationId xmlns:a16="http://schemas.microsoft.com/office/drawing/2014/main" id="{20D2DCC6-1155-4DE9-97DE-10FD34783A6E}"/>
                </a:ext>
              </a:extLst>
            </p:cNvPr>
            <p:cNvGrpSpPr/>
            <p:nvPr/>
          </p:nvGrpSpPr>
          <p:grpSpPr>
            <a:xfrm>
              <a:off x="4951182" y="3598313"/>
              <a:ext cx="3726360" cy="752656"/>
              <a:chOff x="4747406" y="3270760"/>
              <a:chExt cx="3726360" cy="752656"/>
            </a:xfrm>
          </p:grpSpPr>
          <p:sp>
            <p:nvSpPr>
              <p:cNvPr id="35" name="Rounded Rectangle 10">
                <a:extLst>
                  <a:ext uri="{FF2B5EF4-FFF2-40B4-BE49-F238E27FC236}">
                    <a16:creationId xmlns:a16="http://schemas.microsoft.com/office/drawing/2014/main" id="{97000D7D-B3CA-4F54-8120-20C14E56F583}"/>
                  </a:ext>
                </a:extLst>
              </p:cNvPr>
              <p:cNvSpPr/>
              <p:nvPr/>
            </p:nvSpPr>
            <p:spPr bwMode="auto">
              <a:xfrm>
                <a:off x="5131030" y="3390106"/>
                <a:ext cx="3342736" cy="584667"/>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36" name="Oval 35">
                <a:extLst>
                  <a:ext uri="{FF2B5EF4-FFF2-40B4-BE49-F238E27FC236}">
                    <a16:creationId xmlns:a16="http://schemas.microsoft.com/office/drawing/2014/main" id="{0531D05B-9E81-460D-9643-64A649ADA12B}"/>
                  </a:ext>
                </a:extLst>
              </p:cNvPr>
              <p:cNvSpPr/>
              <p:nvPr/>
            </p:nvSpPr>
            <p:spPr bwMode="auto">
              <a:xfrm>
                <a:off x="4795080" y="3306990"/>
                <a:ext cx="708895" cy="692001"/>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37" name="TextBox 36">
                <a:extLst>
                  <a:ext uri="{FF2B5EF4-FFF2-40B4-BE49-F238E27FC236}">
                    <a16:creationId xmlns:a16="http://schemas.microsoft.com/office/drawing/2014/main" id="{4C2B7A75-C4B9-4B47-9D79-02883437B0BA}"/>
                  </a:ext>
                </a:extLst>
              </p:cNvPr>
              <p:cNvSpPr txBox="1"/>
              <p:nvPr/>
            </p:nvSpPr>
            <p:spPr>
              <a:xfrm>
                <a:off x="5608597" y="3508001"/>
                <a:ext cx="2731049" cy="338554"/>
              </a:xfrm>
              <a:prstGeom prst="rect">
                <a:avLst/>
              </a:prstGeom>
              <a:noFill/>
            </p:spPr>
            <p:txBody>
              <a:bodyPr wrap="square" rtlCol="0">
                <a:spAutoFit/>
              </a:bodyPr>
              <a:lstStyle/>
              <a:p>
                <a:pPr algn="ctr" eaLnBrk="0" fontAlgn="base" hangingPunct="0">
                  <a:spcBef>
                    <a:spcPct val="0"/>
                  </a:spcBef>
                  <a:spcAft>
                    <a:spcPct val="0"/>
                  </a:spcAft>
                </a:pPr>
                <a:r>
                  <a:rPr lang="en-NZ" sz="1600" b="1">
                    <a:solidFill>
                      <a:srgbClr val="C00000"/>
                    </a:solidFill>
                    <a:latin typeface="Arial" panose="020B0604020202020204" pitchFamily="34" charset="0"/>
                    <a:ea typeface="ＭＳ Ｐゴシック" charset="0"/>
                    <a:cs typeface="Arial" panose="020B0604020202020204" pitchFamily="34" charset="0"/>
                  </a:rPr>
                  <a:t>New pay equity rates</a:t>
                </a:r>
              </a:p>
            </p:txBody>
          </p:sp>
          <p:grpSp>
            <p:nvGrpSpPr>
              <p:cNvPr id="38" name="Group 37">
                <a:extLst>
                  <a:ext uri="{FF2B5EF4-FFF2-40B4-BE49-F238E27FC236}">
                    <a16:creationId xmlns:a16="http://schemas.microsoft.com/office/drawing/2014/main" id="{FB559D89-60B3-40C3-AFB0-3631975D8642}"/>
                  </a:ext>
                </a:extLst>
              </p:cNvPr>
              <p:cNvGrpSpPr>
                <a:grpSpLocks noChangeAspect="1"/>
              </p:cNvGrpSpPr>
              <p:nvPr/>
            </p:nvGrpSpPr>
            <p:grpSpPr bwMode="auto">
              <a:xfrm>
                <a:off x="4747406" y="3270760"/>
                <a:ext cx="766508" cy="752656"/>
                <a:chOff x="6518" y="2261"/>
                <a:chExt cx="830" cy="815"/>
              </a:xfrm>
              <a:solidFill>
                <a:srgbClr val="B62625"/>
              </a:solidFill>
            </p:grpSpPr>
            <p:sp>
              <p:nvSpPr>
                <p:cNvPr id="39" name="Freeform 245">
                  <a:extLst>
                    <a:ext uri="{FF2B5EF4-FFF2-40B4-BE49-F238E27FC236}">
                      <a16:creationId xmlns:a16="http://schemas.microsoft.com/office/drawing/2014/main" id="{B9EB56D0-6E5A-4D99-9689-81739C3314CE}"/>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0" name="Freeform 246">
                  <a:extLst>
                    <a:ext uri="{FF2B5EF4-FFF2-40B4-BE49-F238E27FC236}">
                      <a16:creationId xmlns:a16="http://schemas.microsoft.com/office/drawing/2014/main" id="{D34D01DD-1CFF-42B7-A5E6-A6AC988AEB4C}"/>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1" name="Freeform 247">
                  <a:extLst>
                    <a:ext uri="{FF2B5EF4-FFF2-40B4-BE49-F238E27FC236}">
                      <a16:creationId xmlns:a16="http://schemas.microsoft.com/office/drawing/2014/main" id="{0CCF09C3-BF2D-440E-BDBC-2B84FA5440E2}"/>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grpSp>
          <p:nvGrpSpPr>
            <p:cNvPr id="31" name="Group 295">
              <a:extLst>
                <a:ext uri="{FF2B5EF4-FFF2-40B4-BE49-F238E27FC236}">
                  <a16:creationId xmlns:a16="http://schemas.microsoft.com/office/drawing/2014/main" id="{6FA166AE-D2C4-4610-97B7-DCCDAD5B4B96}"/>
                </a:ext>
              </a:extLst>
            </p:cNvPr>
            <p:cNvGrpSpPr>
              <a:grpSpLocks noChangeAspect="1"/>
            </p:cNvGrpSpPr>
            <p:nvPr/>
          </p:nvGrpSpPr>
          <p:grpSpPr bwMode="auto">
            <a:xfrm>
              <a:off x="5107088" y="3779673"/>
              <a:ext cx="456317" cy="409326"/>
              <a:chOff x="6240" y="1976"/>
              <a:chExt cx="369" cy="331"/>
            </a:xfrm>
            <a:solidFill>
              <a:srgbClr val="B62625"/>
            </a:solidFill>
          </p:grpSpPr>
          <p:sp>
            <p:nvSpPr>
              <p:cNvPr id="32" name="Freeform 296">
                <a:extLst>
                  <a:ext uri="{FF2B5EF4-FFF2-40B4-BE49-F238E27FC236}">
                    <a16:creationId xmlns:a16="http://schemas.microsoft.com/office/drawing/2014/main" id="{391DED95-BAB1-46FB-BD91-602A4336FD34}"/>
                  </a:ext>
                </a:extLst>
              </p:cNvPr>
              <p:cNvSpPr>
                <a:spLocks noEditPoints="1"/>
              </p:cNvSpPr>
              <p:nvPr/>
            </p:nvSpPr>
            <p:spPr bwMode="auto">
              <a:xfrm>
                <a:off x="6287" y="1976"/>
                <a:ext cx="309" cy="162"/>
              </a:xfrm>
              <a:custGeom>
                <a:avLst/>
                <a:gdLst>
                  <a:gd name="T0" fmla="*/ 5 w 220"/>
                  <a:gd name="T1" fmla="*/ 108 h 115"/>
                  <a:gd name="T2" fmla="*/ 49 w 220"/>
                  <a:gd name="T3" fmla="*/ 108 h 115"/>
                  <a:gd name="T4" fmla="*/ 56 w 220"/>
                  <a:gd name="T5" fmla="*/ 115 h 115"/>
                  <a:gd name="T6" fmla="*/ 80 w 220"/>
                  <a:gd name="T7" fmla="*/ 115 h 115"/>
                  <a:gd name="T8" fmla="*/ 116 w 220"/>
                  <a:gd name="T9" fmla="*/ 115 h 115"/>
                  <a:gd name="T10" fmla="*/ 122 w 220"/>
                  <a:gd name="T11" fmla="*/ 107 h 115"/>
                  <a:gd name="T12" fmla="*/ 216 w 220"/>
                  <a:gd name="T13" fmla="*/ 72 h 115"/>
                  <a:gd name="T14" fmla="*/ 211 w 220"/>
                  <a:gd name="T15" fmla="*/ 64 h 115"/>
                  <a:gd name="T16" fmla="*/ 122 w 220"/>
                  <a:gd name="T17" fmla="*/ 98 h 115"/>
                  <a:gd name="T18" fmla="*/ 163 w 220"/>
                  <a:gd name="T19" fmla="*/ 90 h 115"/>
                  <a:gd name="T20" fmla="*/ 218 w 220"/>
                  <a:gd name="T21" fmla="*/ 47 h 115"/>
                  <a:gd name="T22" fmla="*/ 160 w 220"/>
                  <a:gd name="T23" fmla="*/ 81 h 115"/>
                  <a:gd name="T24" fmla="*/ 122 w 220"/>
                  <a:gd name="T25" fmla="*/ 70 h 115"/>
                  <a:gd name="T26" fmla="*/ 216 w 220"/>
                  <a:gd name="T27" fmla="*/ 34 h 115"/>
                  <a:gd name="T28" fmla="*/ 211 w 220"/>
                  <a:gd name="T29" fmla="*/ 27 h 115"/>
                  <a:gd name="T30" fmla="*/ 122 w 220"/>
                  <a:gd name="T31" fmla="*/ 61 h 115"/>
                  <a:gd name="T32" fmla="*/ 139 w 220"/>
                  <a:gd name="T33" fmla="*/ 52 h 115"/>
                  <a:gd name="T34" fmla="*/ 161 w 220"/>
                  <a:gd name="T35" fmla="*/ 52 h 115"/>
                  <a:gd name="T36" fmla="*/ 216 w 220"/>
                  <a:gd name="T37" fmla="*/ 17 h 115"/>
                  <a:gd name="T38" fmla="*/ 219 w 220"/>
                  <a:gd name="T39" fmla="*/ 14 h 115"/>
                  <a:gd name="T40" fmla="*/ 220 w 220"/>
                  <a:gd name="T41" fmla="*/ 11 h 115"/>
                  <a:gd name="T42" fmla="*/ 213 w 220"/>
                  <a:gd name="T43" fmla="*/ 7 h 115"/>
                  <a:gd name="T44" fmla="*/ 174 w 220"/>
                  <a:gd name="T45" fmla="*/ 7 h 115"/>
                  <a:gd name="T46" fmla="*/ 168 w 220"/>
                  <a:gd name="T47" fmla="*/ 0 h 115"/>
                  <a:gd name="T48" fmla="*/ 152 w 220"/>
                  <a:gd name="T49" fmla="*/ 0 h 115"/>
                  <a:gd name="T50" fmla="*/ 95 w 220"/>
                  <a:gd name="T51" fmla="*/ 6 h 115"/>
                  <a:gd name="T52" fmla="*/ 79 w 220"/>
                  <a:gd name="T53" fmla="*/ 7 h 115"/>
                  <a:gd name="T54" fmla="*/ 54 w 220"/>
                  <a:gd name="T55" fmla="*/ 9 h 115"/>
                  <a:gd name="T56" fmla="*/ 2 w 220"/>
                  <a:gd name="T57" fmla="*/ 44 h 115"/>
                  <a:gd name="T58" fmla="*/ 1 w 220"/>
                  <a:gd name="T59" fmla="*/ 46 h 115"/>
                  <a:gd name="T60" fmla="*/ 1 w 220"/>
                  <a:gd name="T61" fmla="*/ 49 h 115"/>
                  <a:gd name="T62" fmla="*/ 41 w 220"/>
                  <a:gd name="T63" fmla="*/ 52 h 115"/>
                  <a:gd name="T64" fmla="*/ 49 w 220"/>
                  <a:gd name="T65" fmla="*/ 61 h 115"/>
                  <a:gd name="T66" fmla="*/ 0 w 220"/>
                  <a:gd name="T67" fmla="*/ 66 h 115"/>
                  <a:gd name="T68" fmla="*/ 49 w 220"/>
                  <a:gd name="T69" fmla="*/ 71 h 115"/>
                  <a:gd name="T70" fmla="*/ 5 w 220"/>
                  <a:gd name="T71" fmla="*/ 80 h 115"/>
                  <a:gd name="T72" fmla="*/ 5 w 220"/>
                  <a:gd name="T73" fmla="*/ 90 h 115"/>
                  <a:gd name="T74" fmla="*/ 49 w 220"/>
                  <a:gd name="T75" fmla="*/ 98 h 115"/>
                  <a:gd name="T76" fmla="*/ 0 w 220"/>
                  <a:gd name="T77" fmla="*/ 103 h 115"/>
                  <a:gd name="T78" fmla="*/ 55 w 220"/>
                  <a:gd name="T79" fmla="*/ 34 h 115"/>
                  <a:gd name="T80" fmla="*/ 22 w 220"/>
                  <a:gd name="T81" fmla="*/ 42 h 115"/>
                  <a:gd name="T82" fmla="*/ 60 w 220"/>
                  <a:gd name="T83" fmla="*/ 17 h 115"/>
                  <a:gd name="T84" fmla="*/ 79 w 220"/>
                  <a:gd name="T85" fmla="*/ 17 h 115"/>
                  <a:gd name="T86" fmla="*/ 112 w 220"/>
                  <a:gd name="T87" fmla="*/ 88 h 115"/>
                  <a:gd name="T88" fmla="*/ 59 w 220"/>
                  <a:gd name="T89" fmla="*/ 105 h 115"/>
                  <a:gd name="T90" fmla="*/ 59 w 220"/>
                  <a:gd name="T91" fmla="*/ 44 h 115"/>
                  <a:gd name="T92" fmla="*/ 87 w 220"/>
                  <a:gd name="T93" fmla="*/ 24 h 115"/>
                  <a:gd name="T94" fmla="*/ 108 w 220"/>
                  <a:gd name="T95" fmla="*/ 10 h 115"/>
                  <a:gd name="T96" fmla="*/ 153 w 220"/>
                  <a:gd name="T97" fmla="*/ 10 h 115"/>
                  <a:gd name="T98" fmla="*/ 116 w 220"/>
                  <a:gd name="T99" fmla="*/ 34 h 115"/>
                  <a:gd name="T100" fmla="*/ 112 w 220"/>
                  <a:gd name="T101" fmla="*/ 88 h 115"/>
                  <a:gd name="T102" fmla="*/ 160 w 220"/>
                  <a:gd name="T103" fmla="*/ 17 h 115"/>
                  <a:gd name="T104" fmla="*/ 198 w 220"/>
                  <a:gd name="T105" fmla="*/ 17 h 115"/>
                  <a:gd name="T106" fmla="*/ 192 w 220"/>
                  <a:gd name="T107" fmla="*/ 21 h 115"/>
                  <a:gd name="T108" fmla="*/ 153 w 220"/>
                  <a:gd name="T109" fmla="*/ 42 h 115"/>
                  <a:gd name="T110" fmla="*/ 130 w 220"/>
                  <a:gd name="T111"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 h="115">
                    <a:moveTo>
                      <a:pt x="0" y="103"/>
                    </a:moveTo>
                    <a:cubicBezTo>
                      <a:pt x="0" y="105"/>
                      <a:pt x="3" y="108"/>
                      <a:pt x="5" y="108"/>
                    </a:cubicBezTo>
                    <a:cubicBezTo>
                      <a:pt x="49" y="108"/>
                      <a:pt x="49" y="108"/>
                      <a:pt x="49" y="108"/>
                    </a:cubicBezTo>
                    <a:cubicBezTo>
                      <a:pt x="49" y="108"/>
                      <a:pt x="49" y="108"/>
                      <a:pt x="49" y="108"/>
                    </a:cubicBezTo>
                    <a:cubicBezTo>
                      <a:pt x="49" y="108"/>
                      <a:pt x="49" y="108"/>
                      <a:pt x="49" y="108"/>
                    </a:cubicBezTo>
                    <a:cubicBezTo>
                      <a:pt x="49" y="114"/>
                      <a:pt x="51" y="115"/>
                      <a:pt x="56" y="115"/>
                    </a:cubicBezTo>
                    <a:cubicBezTo>
                      <a:pt x="56" y="115"/>
                      <a:pt x="56" y="115"/>
                      <a:pt x="56" y="115"/>
                    </a:cubicBezTo>
                    <a:cubicBezTo>
                      <a:pt x="64" y="115"/>
                      <a:pt x="72" y="115"/>
                      <a:pt x="80" y="115"/>
                    </a:cubicBezTo>
                    <a:cubicBezTo>
                      <a:pt x="98" y="115"/>
                      <a:pt x="98" y="115"/>
                      <a:pt x="98" y="115"/>
                    </a:cubicBezTo>
                    <a:cubicBezTo>
                      <a:pt x="104" y="115"/>
                      <a:pt x="110" y="115"/>
                      <a:pt x="116" y="115"/>
                    </a:cubicBezTo>
                    <a:cubicBezTo>
                      <a:pt x="120" y="115"/>
                      <a:pt x="122" y="113"/>
                      <a:pt x="122" y="109"/>
                    </a:cubicBezTo>
                    <a:cubicBezTo>
                      <a:pt x="122" y="107"/>
                      <a:pt x="122" y="107"/>
                      <a:pt x="122" y="107"/>
                    </a:cubicBezTo>
                    <a:cubicBezTo>
                      <a:pt x="163" y="107"/>
                      <a:pt x="163" y="107"/>
                      <a:pt x="163" y="107"/>
                    </a:cubicBezTo>
                    <a:cubicBezTo>
                      <a:pt x="216" y="72"/>
                      <a:pt x="216" y="72"/>
                      <a:pt x="216" y="72"/>
                    </a:cubicBezTo>
                    <a:cubicBezTo>
                      <a:pt x="219" y="70"/>
                      <a:pt x="219" y="67"/>
                      <a:pt x="218" y="65"/>
                    </a:cubicBezTo>
                    <a:cubicBezTo>
                      <a:pt x="216" y="63"/>
                      <a:pt x="213" y="62"/>
                      <a:pt x="211" y="64"/>
                    </a:cubicBezTo>
                    <a:cubicBezTo>
                      <a:pt x="160" y="98"/>
                      <a:pt x="160" y="98"/>
                      <a:pt x="160" y="98"/>
                    </a:cubicBezTo>
                    <a:cubicBezTo>
                      <a:pt x="122" y="98"/>
                      <a:pt x="122" y="98"/>
                      <a:pt x="122" y="98"/>
                    </a:cubicBezTo>
                    <a:cubicBezTo>
                      <a:pt x="122" y="90"/>
                      <a:pt x="122" y="90"/>
                      <a:pt x="122" y="90"/>
                    </a:cubicBezTo>
                    <a:cubicBezTo>
                      <a:pt x="163" y="90"/>
                      <a:pt x="163" y="90"/>
                      <a:pt x="163" y="90"/>
                    </a:cubicBezTo>
                    <a:cubicBezTo>
                      <a:pt x="216" y="54"/>
                      <a:pt x="216" y="54"/>
                      <a:pt x="216" y="54"/>
                    </a:cubicBezTo>
                    <a:cubicBezTo>
                      <a:pt x="219" y="52"/>
                      <a:pt x="219" y="50"/>
                      <a:pt x="218" y="47"/>
                    </a:cubicBezTo>
                    <a:cubicBezTo>
                      <a:pt x="216" y="45"/>
                      <a:pt x="213" y="45"/>
                      <a:pt x="211" y="46"/>
                    </a:cubicBezTo>
                    <a:cubicBezTo>
                      <a:pt x="160" y="81"/>
                      <a:pt x="160" y="81"/>
                      <a:pt x="160" y="81"/>
                    </a:cubicBezTo>
                    <a:cubicBezTo>
                      <a:pt x="122" y="81"/>
                      <a:pt x="122" y="81"/>
                      <a:pt x="122" y="81"/>
                    </a:cubicBezTo>
                    <a:cubicBezTo>
                      <a:pt x="122" y="70"/>
                      <a:pt x="122" y="70"/>
                      <a:pt x="122" y="70"/>
                    </a:cubicBezTo>
                    <a:cubicBezTo>
                      <a:pt x="163" y="70"/>
                      <a:pt x="163" y="70"/>
                      <a:pt x="163" y="70"/>
                    </a:cubicBezTo>
                    <a:cubicBezTo>
                      <a:pt x="216" y="34"/>
                      <a:pt x="216" y="34"/>
                      <a:pt x="216" y="34"/>
                    </a:cubicBezTo>
                    <a:cubicBezTo>
                      <a:pt x="219" y="33"/>
                      <a:pt x="219" y="30"/>
                      <a:pt x="218" y="28"/>
                    </a:cubicBezTo>
                    <a:cubicBezTo>
                      <a:pt x="216" y="26"/>
                      <a:pt x="213" y="25"/>
                      <a:pt x="211" y="27"/>
                    </a:cubicBezTo>
                    <a:cubicBezTo>
                      <a:pt x="160" y="61"/>
                      <a:pt x="160" y="61"/>
                      <a:pt x="160" y="61"/>
                    </a:cubicBezTo>
                    <a:cubicBezTo>
                      <a:pt x="122" y="61"/>
                      <a:pt x="122" y="61"/>
                      <a:pt x="122" y="61"/>
                    </a:cubicBezTo>
                    <a:cubicBezTo>
                      <a:pt x="122" y="52"/>
                      <a:pt x="122" y="52"/>
                      <a:pt x="122" y="52"/>
                    </a:cubicBezTo>
                    <a:cubicBezTo>
                      <a:pt x="139" y="52"/>
                      <a:pt x="139" y="52"/>
                      <a:pt x="139" y="52"/>
                    </a:cubicBezTo>
                    <a:cubicBezTo>
                      <a:pt x="144" y="52"/>
                      <a:pt x="144" y="52"/>
                      <a:pt x="144" y="52"/>
                    </a:cubicBezTo>
                    <a:cubicBezTo>
                      <a:pt x="149" y="52"/>
                      <a:pt x="155" y="52"/>
                      <a:pt x="161" y="52"/>
                    </a:cubicBezTo>
                    <a:cubicBezTo>
                      <a:pt x="163" y="52"/>
                      <a:pt x="165" y="51"/>
                      <a:pt x="166" y="50"/>
                    </a:cubicBezTo>
                    <a:cubicBezTo>
                      <a:pt x="183" y="39"/>
                      <a:pt x="199" y="28"/>
                      <a:pt x="216" y="17"/>
                    </a:cubicBezTo>
                    <a:cubicBezTo>
                      <a:pt x="217" y="17"/>
                      <a:pt x="218" y="16"/>
                      <a:pt x="218" y="15"/>
                    </a:cubicBezTo>
                    <a:cubicBezTo>
                      <a:pt x="219" y="15"/>
                      <a:pt x="219" y="14"/>
                      <a:pt x="219" y="14"/>
                    </a:cubicBezTo>
                    <a:cubicBezTo>
                      <a:pt x="220" y="14"/>
                      <a:pt x="220" y="14"/>
                      <a:pt x="220" y="14"/>
                    </a:cubicBezTo>
                    <a:cubicBezTo>
                      <a:pt x="220" y="11"/>
                      <a:pt x="220" y="11"/>
                      <a:pt x="220" y="11"/>
                    </a:cubicBezTo>
                    <a:cubicBezTo>
                      <a:pt x="220" y="11"/>
                      <a:pt x="220" y="11"/>
                      <a:pt x="220" y="11"/>
                    </a:cubicBezTo>
                    <a:cubicBezTo>
                      <a:pt x="218" y="7"/>
                      <a:pt x="215" y="7"/>
                      <a:pt x="213" y="7"/>
                    </a:cubicBezTo>
                    <a:cubicBezTo>
                      <a:pt x="203" y="7"/>
                      <a:pt x="192" y="7"/>
                      <a:pt x="182" y="7"/>
                    </a:cubicBezTo>
                    <a:cubicBezTo>
                      <a:pt x="174" y="7"/>
                      <a:pt x="174" y="7"/>
                      <a:pt x="174" y="7"/>
                    </a:cubicBezTo>
                    <a:cubicBezTo>
                      <a:pt x="174" y="6"/>
                      <a:pt x="175" y="5"/>
                      <a:pt x="174" y="3"/>
                    </a:cubicBezTo>
                    <a:cubicBezTo>
                      <a:pt x="172" y="0"/>
                      <a:pt x="169" y="0"/>
                      <a:pt x="168" y="0"/>
                    </a:cubicBezTo>
                    <a:cubicBezTo>
                      <a:pt x="167" y="0"/>
                      <a:pt x="167" y="0"/>
                      <a:pt x="167" y="0"/>
                    </a:cubicBezTo>
                    <a:cubicBezTo>
                      <a:pt x="162" y="0"/>
                      <a:pt x="157" y="0"/>
                      <a:pt x="152" y="0"/>
                    </a:cubicBezTo>
                    <a:cubicBezTo>
                      <a:pt x="141" y="0"/>
                      <a:pt x="128" y="0"/>
                      <a:pt x="117" y="0"/>
                    </a:cubicBezTo>
                    <a:cubicBezTo>
                      <a:pt x="110" y="0"/>
                      <a:pt x="102" y="0"/>
                      <a:pt x="95" y="6"/>
                    </a:cubicBezTo>
                    <a:cubicBezTo>
                      <a:pt x="95" y="7"/>
                      <a:pt x="94" y="7"/>
                      <a:pt x="93" y="7"/>
                    </a:cubicBezTo>
                    <a:cubicBezTo>
                      <a:pt x="89" y="7"/>
                      <a:pt x="84" y="7"/>
                      <a:pt x="79" y="7"/>
                    </a:cubicBezTo>
                    <a:cubicBezTo>
                      <a:pt x="72" y="7"/>
                      <a:pt x="65" y="7"/>
                      <a:pt x="60" y="7"/>
                    </a:cubicBezTo>
                    <a:cubicBezTo>
                      <a:pt x="58" y="7"/>
                      <a:pt x="56" y="8"/>
                      <a:pt x="54" y="9"/>
                    </a:cubicBezTo>
                    <a:cubicBezTo>
                      <a:pt x="38" y="20"/>
                      <a:pt x="21" y="31"/>
                      <a:pt x="5" y="42"/>
                    </a:cubicBezTo>
                    <a:cubicBezTo>
                      <a:pt x="4" y="43"/>
                      <a:pt x="3" y="43"/>
                      <a:pt x="2" y="44"/>
                    </a:cubicBezTo>
                    <a:cubicBezTo>
                      <a:pt x="2" y="44"/>
                      <a:pt x="1" y="45"/>
                      <a:pt x="1" y="45"/>
                    </a:cubicBezTo>
                    <a:cubicBezTo>
                      <a:pt x="1" y="46"/>
                      <a:pt x="1" y="46"/>
                      <a:pt x="1" y="46"/>
                    </a:cubicBezTo>
                    <a:cubicBezTo>
                      <a:pt x="1" y="48"/>
                      <a:pt x="1" y="48"/>
                      <a:pt x="1" y="48"/>
                    </a:cubicBezTo>
                    <a:cubicBezTo>
                      <a:pt x="1" y="49"/>
                      <a:pt x="1" y="49"/>
                      <a:pt x="1" y="49"/>
                    </a:cubicBezTo>
                    <a:cubicBezTo>
                      <a:pt x="2" y="52"/>
                      <a:pt x="5" y="52"/>
                      <a:pt x="7" y="52"/>
                    </a:cubicBezTo>
                    <a:cubicBezTo>
                      <a:pt x="17" y="52"/>
                      <a:pt x="30" y="52"/>
                      <a:pt x="41" y="52"/>
                    </a:cubicBezTo>
                    <a:cubicBezTo>
                      <a:pt x="49" y="52"/>
                      <a:pt x="49" y="52"/>
                      <a:pt x="49" y="52"/>
                    </a:cubicBezTo>
                    <a:cubicBezTo>
                      <a:pt x="49" y="61"/>
                      <a:pt x="49" y="61"/>
                      <a:pt x="49" y="61"/>
                    </a:cubicBezTo>
                    <a:cubicBezTo>
                      <a:pt x="5" y="61"/>
                      <a:pt x="5" y="61"/>
                      <a:pt x="5" y="61"/>
                    </a:cubicBezTo>
                    <a:cubicBezTo>
                      <a:pt x="3" y="61"/>
                      <a:pt x="0" y="63"/>
                      <a:pt x="0" y="66"/>
                    </a:cubicBezTo>
                    <a:cubicBezTo>
                      <a:pt x="0" y="68"/>
                      <a:pt x="3" y="71"/>
                      <a:pt x="5" y="71"/>
                    </a:cubicBezTo>
                    <a:cubicBezTo>
                      <a:pt x="49" y="71"/>
                      <a:pt x="49" y="71"/>
                      <a:pt x="49" y="71"/>
                    </a:cubicBezTo>
                    <a:cubicBezTo>
                      <a:pt x="49" y="80"/>
                      <a:pt x="49" y="80"/>
                      <a:pt x="49" y="80"/>
                    </a:cubicBezTo>
                    <a:cubicBezTo>
                      <a:pt x="5" y="80"/>
                      <a:pt x="5" y="80"/>
                      <a:pt x="5" y="80"/>
                    </a:cubicBezTo>
                    <a:cubicBezTo>
                      <a:pt x="3" y="80"/>
                      <a:pt x="0" y="83"/>
                      <a:pt x="0" y="85"/>
                    </a:cubicBezTo>
                    <a:cubicBezTo>
                      <a:pt x="0" y="88"/>
                      <a:pt x="3" y="90"/>
                      <a:pt x="5" y="90"/>
                    </a:cubicBezTo>
                    <a:cubicBezTo>
                      <a:pt x="49" y="90"/>
                      <a:pt x="49" y="90"/>
                      <a:pt x="49" y="90"/>
                    </a:cubicBezTo>
                    <a:cubicBezTo>
                      <a:pt x="49" y="98"/>
                      <a:pt x="49" y="98"/>
                      <a:pt x="49" y="98"/>
                    </a:cubicBezTo>
                    <a:cubicBezTo>
                      <a:pt x="5" y="98"/>
                      <a:pt x="5" y="98"/>
                      <a:pt x="5" y="98"/>
                    </a:cubicBezTo>
                    <a:cubicBezTo>
                      <a:pt x="3" y="98"/>
                      <a:pt x="0" y="100"/>
                      <a:pt x="0" y="103"/>
                    </a:cubicBezTo>
                    <a:close/>
                    <a:moveTo>
                      <a:pt x="74" y="21"/>
                    </a:moveTo>
                    <a:cubicBezTo>
                      <a:pt x="68" y="25"/>
                      <a:pt x="61" y="29"/>
                      <a:pt x="55" y="34"/>
                    </a:cubicBezTo>
                    <a:cubicBezTo>
                      <a:pt x="52" y="35"/>
                      <a:pt x="48" y="38"/>
                      <a:pt x="49" y="42"/>
                    </a:cubicBezTo>
                    <a:cubicBezTo>
                      <a:pt x="22" y="42"/>
                      <a:pt x="22" y="42"/>
                      <a:pt x="22" y="42"/>
                    </a:cubicBezTo>
                    <a:cubicBezTo>
                      <a:pt x="34" y="34"/>
                      <a:pt x="46" y="26"/>
                      <a:pt x="59" y="18"/>
                    </a:cubicBezTo>
                    <a:cubicBezTo>
                      <a:pt x="59" y="17"/>
                      <a:pt x="60" y="17"/>
                      <a:pt x="60" y="17"/>
                    </a:cubicBezTo>
                    <a:cubicBezTo>
                      <a:pt x="65" y="17"/>
                      <a:pt x="73" y="17"/>
                      <a:pt x="79" y="17"/>
                    </a:cubicBezTo>
                    <a:cubicBezTo>
                      <a:pt x="79" y="17"/>
                      <a:pt x="79" y="17"/>
                      <a:pt x="79" y="17"/>
                    </a:cubicBezTo>
                    <a:lnTo>
                      <a:pt x="74" y="21"/>
                    </a:lnTo>
                    <a:close/>
                    <a:moveTo>
                      <a:pt x="112" y="88"/>
                    </a:moveTo>
                    <a:cubicBezTo>
                      <a:pt x="112" y="105"/>
                      <a:pt x="112" y="105"/>
                      <a:pt x="112" y="105"/>
                    </a:cubicBezTo>
                    <a:cubicBezTo>
                      <a:pt x="59" y="105"/>
                      <a:pt x="59" y="105"/>
                      <a:pt x="59" y="105"/>
                    </a:cubicBezTo>
                    <a:cubicBezTo>
                      <a:pt x="59" y="79"/>
                      <a:pt x="59" y="79"/>
                      <a:pt x="59" y="79"/>
                    </a:cubicBezTo>
                    <a:cubicBezTo>
                      <a:pt x="59" y="67"/>
                      <a:pt x="59" y="56"/>
                      <a:pt x="59" y="44"/>
                    </a:cubicBezTo>
                    <a:cubicBezTo>
                      <a:pt x="59" y="43"/>
                      <a:pt x="59" y="43"/>
                      <a:pt x="60" y="42"/>
                    </a:cubicBezTo>
                    <a:cubicBezTo>
                      <a:pt x="69" y="36"/>
                      <a:pt x="78" y="30"/>
                      <a:pt x="87" y="24"/>
                    </a:cubicBezTo>
                    <a:cubicBezTo>
                      <a:pt x="107" y="11"/>
                      <a:pt x="107" y="11"/>
                      <a:pt x="107" y="11"/>
                    </a:cubicBezTo>
                    <a:cubicBezTo>
                      <a:pt x="108" y="10"/>
                      <a:pt x="108" y="10"/>
                      <a:pt x="108" y="10"/>
                    </a:cubicBezTo>
                    <a:cubicBezTo>
                      <a:pt x="122" y="10"/>
                      <a:pt x="135" y="10"/>
                      <a:pt x="149" y="10"/>
                    </a:cubicBezTo>
                    <a:cubicBezTo>
                      <a:pt x="153" y="10"/>
                      <a:pt x="153" y="10"/>
                      <a:pt x="153" y="10"/>
                    </a:cubicBezTo>
                    <a:cubicBezTo>
                      <a:pt x="145" y="15"/>
                      <a:pt x="145" y="15"/>
                      <a:pt x="145" y="15"/>
                    </a:cubicBezTo>
                    <a:cubicBezTo>
                      <a:pt x="135" y="22"/>
                      <a:pt x="126" y="28"/>
                      <a:pt x="116" y="34"/>
                    </a:cubicBezTo>
                    <a:cubicBezTo>
                      <a:pt x="113" y="36"/>
                      <a:pt x="112" y="39"/>
                      <a:pt x="112" y="43"/>
                    </a:cubicBezTo>
                    <a:cubicBezTo>
                      <a:pt x="112" y="58"/>
                      <a:pt x="112" y="73"/>
                      <a:pt x="112" y="88"/>
                    </a:cubicBezTo>
                    <a:close/>
                    <a:moveTo>
                      <a:pt x="123" y="42"/>
                    </a:moveTo>
                    <a:cubicBezTo>
                      <a:pt x="135" y="34"/>
                      <a:pt x="148" y="26"/>
                      <a:pt x="160" y="17"/>
                    </a:cubicBezTo>
                    <a:cubicBezTo>
                      <a:pt x="160" y="17"/>
                      <a:pt x="161" y="17"/>
                      <a:pt x="161" y="17"/>
                    </a:cubicBezTo>
                    <a:cubicBezTo>
                      <a:pt x="173" y="17"/>
                      <a:pt x="186" y="17"/>
                      <a:pt x="198" y="17"/>
                    </a:cubicBezTo>
                    <a:cubicBezTo>
                      <a:pt x="198" y="17"/>
                      <a:pt x="198" y="17"/>
                      <a:pt x="198" y="17"/>
                    </a:cubicBezTo>
                    <a:cubicBezTo>
                      <a:pt x="196" y="19"/>
                      <a:pt x="194" y="20"/>
                      <a:pt x="192" y="21"/>
                    </a:cubicBezTo>
                    <a:cubicBezTo>
                      <a:pt x="183" y="27"/>
                      <a:pt x="176" y="32"/>
                      <a:pt x="168" y="38"/>
                    </a:cubicBezTo>
                    <a:cubicBezTo>
                      <a:pt x="163" y="41"/>
                      <a:pt x="158" y="42"/>
                      <a:pt x="153" y="42"/>
                    </a:cubicBezTo>
                    <a:cubicBezTo>
                      <a:pt x="148" y="42"/>
                      <a:pt x="144" y="42"/>
                      <a:pt x="140" y="42"/>
                    </a:cubicBezTo>
                    <a:cubicBezTo>
                      <a:pt x="136" y="42"/>
                      <a:pt x="133" y="42"/>
                      <a:pt x="130" y="42"/>
                    </a:cubicBezTo>
                    <a:cubicBezTo>
                      <a:pt x="128" y="42"/>
                      <a:pt x="125" y="42"/>
                      <a:pt x="1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3" name="Freeform 297">
                <a:extLst>
                  <a:ext uri="{FF2B5EF4-FFF2-40B4-BE49-F238E27FC236}">
                    <a16:creationId xmlns:a16="http://schemas.microsoft.com/office/drawing/2014/main" id="{217595E2-4AE2-49F8-8384-009CA25880A7}"/>
                  </a:ext>
                </a:extLst>
              </p:cNvPr>
              <p:cNvSpPr>
                <a:spLocks/>
              </p:cNvSpPr>
              <p:nvPr/>
            </p:nvSpPr>
            <p:spPr bwMode="auto">
              <a:xfrm>
                <a:off x="6384" y="2025"/>
                <a:ext cx="46" cy="93"/>
              </a:xfrm>
              <a:custGeom>
                <a:avLst/>
                <a:gdLst>
                  <a:gd name="T0" fmla="*/ 16 w 33"/>
                  <a:gd name="T1" fmla="*/ 28 h 66"/>
                  <a:gd name="T2" fmla="*/ 11 w 33"/>
                  <a:gd name="T3" fmla="*/ 23 h 66"/>
                  <a:gd name="T4" fmla="*/ 16 w 33"/>
                  <a:gd name="T5" fmla="*/ 17 h 66"/>
                  <a:gd name="T6" fmla="*/ 22 w 33"/>
                  <a:gd name="T7" fmla="*/ 22 h 66"/>
                  <a:gd name="T8" fmla="*/ 22 w 33"/>
                  <a:gd name="T9" fmla="*/ 23 h 66"/>
                  <a:gd name="T10" fmla="*/ 27 w 33"/>
                  <a:gd name="T11" fmla="*/ 27 h 66"/>
                  <a:gd name="T12" fmla="*/ 31 w 33"/>
                  <a:gd name="T13" fmla="*/ 26 h 66"/>
                  <a:gd name="T14" fmla="*/ 32 w 33"/>
                  <a:gd name="T15" fmla="*/ 22 h 66"/>
                  <a:gd name="T16" fmla="*/ 30 w 33"/>
                  <a:gd name="T17" fmla="*/ 16 h 66"/>
                  <a:gd name="T18" fmla="*/ 21 w 33"/>
                  <a:gd name="T19" fmla="*/ 8 h 66"/>
                  <a:gd name="T20" fmla="*/ 21 w 33"/>
                  <a:gd name="T21" fmla="*/ 7 h 66"/>
                  <a:gd name="T22" fmla="*/ 17 w 33"/>
                  <a:gd name="T23" fmla="*/ 0 h 66"/>
                  <a:gd name="T24" fmla="*/ 14 w 33"/>
                  <a:gd name="T25" fmla="*/ 1 h 66"/>
                  <a:gd name="T26" fmla="*/ 11 w 33"/>
                  <a:gd name="T27" fmla="*/ 8 h 66"/>
                  <a:gd name="T28" fmla="*/ 11 w 33"/>
                  <a:gd name="T29" fmla="*/ 8 h 66"/>
                  <a:gd name="T30" fmla="*/ 2 w 33"/>
                  <a:gd name="T31" fmla="*/ 18 h 66"/>
                  <a:gd name="T32" fmla="*/ 3 w 33"/>
                  <a:gd name="T33" fmla="*/ 31 h 66"/>
                  <a:gd name="T34" fmla="*/ 17 w 33"/>
                  <a:gd name="T35" fmla="*/ 38 h 66"/>
                  <a:gd name="T36" fmla="*/ 22 w 33"/>
                  <a:gd name="T37" fmla="*/ 44 h 66"/>
                  <a:gd name="T38" fmla="*/ 17 w 33"/>
                  <a:gd name="T39" fmla="*/ 49 h 66"/>
                  <a:gd name="T40" fmla="*/ 11 w 33"/>
                  <a:gd name="T41" fmla="*/ 44 h 66"/>
                  <a:gd name="T42" fmla="*/ 11 w 33"/>
                  <a:gd name="T43" fmla="*/ 44 h 66"/>
                  <a:gd name="T44" fmla="*/ 11 w 33"/>
                  <a:gd name="T45" fmla="*/ 42 h 66"/>
                  <a:gd name="T46" fmla="*/ 5 w 33"/>
                  <a:gd name="T47" fmla="*/ 39 h 66"/>
                  <a:gd name="T48" fmla="*/ 2 w 33"/>
                  <a:gd name="T49" fmla="*/ 40 h 66"/>
                  <a:gd name="T50" fmla="*/ 1 w 33"/>
                  <a:gd name="T51" fmla="*/ 44 h 66"/>
                  <a:gd name="T52" fmla="*/ 3 w 33"/>
                  <a:gd name="T53" fmla="*/ 50 h 66"/>
                  <a:gd name="T54" fmla="*/ 11 w 33"/>
                  <a:gd name="T55" fmla="*/ 58 h 66"/>
                  <a:gd name="T56" fmla="*/ 16 w 33"/>
                  <a:gd name="T57" fmla="*/ 66 h 66"/>
                  <a:gd name="T58" fmla="*/ 17 w 33"/>
                  <a:gd name="T59" fmla="*/ 66 h 66"/>
                  <a:gd name="T60" fmla="*/ 21 w 33"/>
                  <a:gd name="T61" fmla="*/ 58 h 66"/>
                  <a:gd name="T62" fmla="*/ 22 w 33"/>
                  <a:gd name="T63" fmla="*/ 58 h 66"/>
                  <a:gd name="T64" fmla="*/ 31 w 33"/>
                  <a:gd name="T65" fmla="*/ 47 h 66"/>
                  <a:gd name="T66" fmla="*/ 28 w 33"/>
                  <a:gd name="T67" fmla="*/ 34 h 66"/>
                  <a:gd name="T68" fmla="*/ 16 w 33"/>
                  <a:gd name="T69"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66">
                    <a:moveTo>
                      <a:pt x="16" y="28"/>
                    </a:moveTo>
                    <a:cubicBezTo>
                      <a:pt x="13" y="28"/>
                      <a:pt x="11" y="26"/>
                      <a:pt x="11" y="23"/>
                    </a:cubicBezTo>
                    <a:cubicBezTo>
                      <a:pt x="11" y="20"/>
                      <a:pt x="13" y="17"/>
                      <a:pt x="16" y="17"/>
                    </a:cubicBezTo>
                    <a:cubicBezTo>
                      <a:pt x="19" y="17"/>
                      <a:pt x="21" y="19"/>
                      <a:pt x="22" y="22"/>
                    </a:cubicBezTo>
                    <a:cubicBezTo>
                      <a:pt x="22" y="23"/>
                      <a:pt x="22" y="23"/>
                      <a:pt x="22" y="23"/>
                    </a:cubicBezTo>
                    <a:cubicBezTo>
                      <a:pt x="23" y="26"/>
                      <a:pt x="25" y="28"/>
                      <a:pt x="27" y="27"/>
                    </a:cubicBezTo>
                    <a:cubicBezTo>
                      <a:pt x="29" y="27"/>
                      <a:pt x="30" y="27"/>
                      <a:pt x="31" y="26"/>
                    </a:cubicBezTo>
                    <a:cubicBezTo>
                      <a:pt x="32" y="25"/>
                      <a:pt x="32" y="23"/>
                      <a:pt x="32" y="22"/>
                    </a:cubicBezTo>
                    <a:cubicBezTo>
                      <a:pt x="32" y="20"/>
                      <a:pt x="31" y="18"/>
                      <a:pt x="30" y="16"/>
                    </a:cubicBezTo>
                    <a:cubicBezTo>
                      <a:pt x="29" y="12"/>
                      <a:pt x="26" y="10"/>
                      <a:pt x="21" y="8"/>
                    </a:cubicBezTo>
                    <a:cubicBezTo>
                      <a:pt x="21" y="8"/>
                      <a:pt x="21" y="7"/>
                      <a:pt x="21" y="7"/>
                    </a:cubicBezTo>
                    <a:cubicBezTo>
                      <a:pt x="21" y="5"/>
                      <a:pt x="21" y="1"/>
                      <a:pt x="17" y="0"/>
                    </a:cubicBezTo>
                    <a:cubicBezTo>
                      <a:pt x="15" y="0"/>
                      <a:pt x="14" y="0"/>
                      <a:pt x="14" y="1"/>
                    </a:cubicBezTo>
                    <a:cubicBezTo>
                      <a:pt x="12" y="2"/>
                      <a:pt x="12" y="4"/>
                      <a:pt x="11" y="8"/>
                    </a:cubicBezTo>
                    <a:cubicBezTo>
                      <a:pt x="11" y="8"/>
                      <a:pt x="11" y="8"/>
                      <a:pt x="11" y="8"/>
                    </a:cubicBezTo>
                    <a:cubicBezTo>
                      <a:pt x="6" y="10"/>
                      <a:pt x="3" y="14"/>
                      <a:pt x="2" y="18"/>
                    </a:cubicBezTo>
                    <a:cubicBezTo>
                      <a:pt x="0" y="22"/>
                      <a:pt x="1" y="27"/>
                      <a:pt x="3" y="31"/>
                    </a:cubicBezTo>
                    <a:cubicBezTo>
                      <a:pt x="6" y="35"/>
                      <a:pt x="11" y="38"/>
                      <a:pt x="17" y="38"/>
                    </a:cubicBezTo>
                    <a:cubicBezTo>
                      <a:pt x="20" y="38"/>
                      <a:pt x="22" y="41"/>
                      <a:pt x="22" y="44"/>
                    </a:cubicBezTo>
                    <a:cubicBezTo>
                      <a:pt x="22" y="46"/>
                      <a:pt x="20" y="49"/>
                      <a:pt x="17" y="49"/>
                    </a:cubicBezTo>
                    <a:cubicBezTo>
                      <a:pt x="14" y="49"/>
                      <a:pt x="11" y="47"/>
                      <a:pt x="11" y="44"/>
                    </a:cubicBezTo>
                    <a:cubicBezTo>
                      <a:pt x="11" y="44"/>
                      <a:pt x="11" y="44"/>
                      <a:pt x="11" y="44"/>
                    </a:cubicBezTo>
                    <a:cubicBezTo>
                      <a:pt x="11" y="43"/>
                      <a:pt x="11" y="43"/>
                      <a:pt x="11" y="42"/>
                    </a:cubicBezTo>
                    <a:cubicBezTo>
                      <a:pt x="10" y="40"/>
                      <a:pt x="8" y="38"/>
                      <a:pt x="5" y="39"/>
                    </a:cubicBezTo>
                    <a:cubicBezTo>
                      <a:pt x="4" y="39"/>
                      <a:pt x="3" y="39"/>
                      <a:pt x="2" y="40"/>
                    </a:cubicBezTo>
                    <a:cubicBezTo>
                      <a:pt x="1" y="41"/>
                      <a:pt x="1" y="43"/>
                      <a:pt x="1" y="44"/>
                    </a:cubicBezTo>
                    <a:cubicBezTo>
                      <a:pt x="1" y="46"/>
                      <a:pt x="2" y="49"/>
                      <a:pt x="3" y="50"/>
                    </a:cubicBezTo>
                    <a:cubicBezTo>
                      <a:pt x="4" y="54"/>
                      <a:pt x="7" y="57"/>
                      <a:pt x="11" y="58"/>
                    </a:cubicBezTo>
                    <a:cubicBezTo>
                      <a:pt x="12" y="63"/>
                      <a:pt x="13" y="66"/>
                      <a:pt x="16" y="66"/>
                    </a:cubicBezTo>
                    <a:cubicBezTo>
                      <a:pt x="16" y="66"/>
                      <a:pt x="17" y="66"/>
                      <a:pt x="17" y="66"/>
                    </a:cubicBezTo>
                    <a:cubicBezTo>
                      <a:pt x="20" y="66"/>
                      <a:pt x="21" y="63"/>
                      <a:pt x="21" y="58"/>
                    </a:cubicBezTo>
                    <a:cubicBezTo>
                      <a:pt x="22" y="58"/>
                      <a:pt x="22" y="58"/>
                      <a:pt x="22" y="58"/>
                    </a:cubicBezTo>
                    <a:cubicBezTo>
                      <a:pt x="27" y="56"/>
                      <a:pt x="30" y="52"/>
                      <a:pt x="31" y="47"/>
                    </a:cubicBezTo>
                    <a:cubicBezTo>
                      <a:pt x="33" y="43"/>
                      <a:pt x="31" y="38"/>
                      <a:pt x="28" y="34"/>
                    </a:cubicBezTo>
                    <a:cubicBezTo>
                      <a:pt x="25" y="30"/>
                      <a:pt x="21"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4" name="Freeform 298">
                <a:extLst>
                  <a:ext uri="{FF2B5EF4-FFF2-40B4-BE49-F238E27FC236}">
                    <a16:creationId xmlns:a16="http://schemas.microsoft.com/office/drawing/2014/main" id="{DC7967CB-FE9D-405C-971B-4C4299A3E18B}"/>
                  </a:ext>
                </a:extLst>
              </p:cNvPr>
              <p:cNvSpPr>
                <a:spLocks/>
              </p:cNvSpPr>
              <p:nvPr/>
            </p:nvSpPr>
            <p:spPr bwMode="auto">
              <a:xfrm>
                <a:off x="6240" y="2162"/>
                <a:ext cx="369" cy="145"/>
              </a:xfrm>
              <a:custGeom>
                <a:avLst/>
                <a:gdLst>
                  <a:gd name="T0" fmla="*/ 256 w 262"/>
                  <a:gd name="T1" fmla="*/ 8 h 103"/>
                  <a:gd name="T2" fmla="*/ 238 w 262"/>
                  <a:gd name="T3" fmla="*/ 2 h 103"/>
                  <a:gd name="T4" fmla="*/ 171 w 262"/>
                  <a:gd name="T5" fmla="*/ 45 h 103"/>
                  <a:gd name="T6" fmla="*/ 170 w 262"/>
                  <a:gd name="T7" fmla="*/ 45 h 103"/>
                  <a:gd name="T8" fmla="*/ 127 w 262"/>
                  <a:gd name="T9" fmla="*/ 46 h 103"/>
                  <a:gd name="T10" fmla="*/ 121 w 262"/>
                  <a:gd name="T11" fmla="*/ 41 h 103"/>
                  <a:gd name="T12" fmla="*/ 121 w 262"/>
                  <a:gd name="T13" fmla="*/ 39 h 103"/>
                  <a:gd name="T14" fmla="*/ 127 w 262"/>
                  <a:gd name="T15" fmla="*/ 37 h 103"/>
                  <a:gd name="T16" fmla="*/ 164 w 262"/>
                  <a:gd name="T17" fmla="*/ 37 h 103"/>
                  <a:gd name="T18" fmla="*/ 165 w 262"/>
                  <a:gd name="T19" fmla="*/ 37 h 103"/>
                  <a:gd name="T20" fmla="*/ 180 w 262"/>
                  <a:gd name="T21" fmla="*/ 21 h 103"/>
                  <a:gd name="T22" fmla="*/ 166 w 262"/>
                  <a:gd name="T23" fmla="*/ 6 h 103"/>
                  <a:gd name="T24" fmla="*/ 165 w 262"/>
                  <a:gd name="T25" fmla="*/ 6 h 103"/>
                  <a:gd name="T26" fmla="*/ 105 w 262"/>
                  <a:gd name="T27" fmla="*/ 4 h 103"/>
                  <a:gd name="T28" fmla="*/ 81 w 262"/>
                  <a:gd name="T29" fmla="*/ 0 h 103"/>
                  <a:gd name="T30" fmla="*/ 76 w 262"/>
                  <a:gd name="T31" fmla="*/ 0 h 103"/>
                  <a:gd name="T32" fmla="*/ 45 w 262"/>
                  <a:gd name="T33" fmla="*/ 8 h 103"/>
                  <a:gd name="T34" fmla="*/ 2 w 262"/>
                  <a:gd name="T35" fmla="*/ 38 h 103"/>
                  <a:gd name="T36" fmla="*/ 0 w 262"/>
                  <a:gd name="T37" fmla="*/ 41 h 103"/>
                  <a:gd name="T38" fmla="*/ 1 w 262"/>
                  <a:gd name="T39" fmla="*/ 45 h 103"/>
                  <a:gd name="T40" fmla="*/ 8 w 262"/>
                  <a:gd name="T41" fmla="*/ 46 h 103"/>
                  <a:gd name="T42" fmla="*/ 51 w 262"/>
                  <a:gd name="T43" fmla="*/ 16 h 103"/>
                  <a:gd name="T44" fmla="*/ 76 w 262"/>
                  <a:gd name="T45" fmla="*/ 9 h 103"/>
                  <a:gd name="T46" fmla="*/ 81 w 262"/>
                  <a:gd name="T47" fmla="*/ 9 h 103"/>
                  <a:gd name="T48" fmla="*/ 101 w 262"/>
                  <a:gd name="T49" fmla="*/ 13 h 103"/>
                  <a:gd name="T50" fmla="*/ 101 w 262"/>
                  <a:gd name="T51" fmla="*/ 13 h 103"/>
                  <a:gd name="T52" fmla="*/ 165 w 262"/>
                  <a:gd name="T53" fmla="*/ 15 h 103"/>
                  <a:gd name="T54" fmla="*/ 171 w 262"/>
                  <a:gd name="T55" fmla="*/ 21 h 103"/>
                  <a:gd name="T56" fmla="*/ 164 w 262"/>
                  <a:gd name="T57" fmla="*/ 28 h 103"/>
                  <a:gd name="T58" fmla="*/ 128 w 262"/>
                  <a:gd name="T59" fmla="*/ 28 h 103"/>
                  <a:gd name="T60" fmla="*/ 115 w 262"/>
                  <a:gd name="T61" fmla="*/ 32 h 103"/>
                  <a:gd name="T62" fmla="*/ 111 w 262"/>
                  <a:gd name="T63" fmla="*/ 41 h 103"/>
                  <a:gd name="T64" fmla="*/ 127 w 262"/>
                  <a:gd name="T65" fmla="*/ 55 h 103"/>
                  <a:gd name="T66" fmla="*/ 171 w 262"/>
                  <a:gd name="T67" fmla="*/ 55 h 103"/>
                  <a:gd name="T68" fmla="*/ 175 w 262"/>
                  <a:gd name="T69" fmla="*/ 53 h 103"/>
                  <a:gd name="T70" fmla="*/ 242 w 262"/>
                  <a:gd name="T71" fmla="*/ 11 h 103"/>
                  <a:gd name="T72" fmla="*/ 248 w 262"/>
                  <a:gd name="T73" fmla="*/ 13 h 103"/>
                  <a:gd name="T74" fmla="*/ 248 w 262"/>
                  <a:gd name="T75" fmla="*/ 21 h 103"/>
                  <a:gd name="T76" fmla="*/ 248 w 262"/>
                  <a:gd name="T77" fmla="*/ 21 h 103"/>
                  <a:gd name="T78" fmla="*/ 172 w 262"/>
                  <a:gd name="T79" fmla="*/ 73 h 103"/>
                  <a:gd name="T80" fmla="*/ 155 w 262"/>
                  <a:gd name="T81" fmla="*/ 76 h 103"/>
                  <a:gd name="T82" fmla="*/ 103 w 262"/>
                  <a:gd name="T83" fmla="*/ 75 h 103"/>
                  <a:gd name="T84" fmla="*/ 87 w 262"/>
                  <a:gd name="T85" fmla="*/ 75 h 103"/>
                  <a:gd name="T86" fmla="*/ 83 w 262"/>
                  <a:gd name="T87" fmla="*/ 77 h 103"/>
                  <a:gd name="T88" fmla="*/ 58 w 262"/>
                  <a:gd name="T89" fmla="*/ 95 h 103"/>
                  <a:gd name="T90" fmla="*/ 56 w 262"/>
                  <a:gd name="T91" fmla="*/ 98 h 103"/>
                  <a:gd name="T92" fmla="*/ 56 w 262"/>
                  <a:gd name="T93" fmla="*/ 101 h 103"/>
                  <a:gd name="T94" fmla="*/ 60 w 262"/>
                  <a:gd name="T95" fmla="*/ 103 h 103"/>
                  <a:gd name="T96" fmla="*/ 63 w 262"/>
                  <a:gd name="T97" fmla="*/ 103 h 103"/>
                  <a:gd name="T98" fmla="*/ 88 w 262"/>
                  <a:gd name="T99" fmla="*/ 85 h 103"/>
                  <a:gd name="T100" fmla="*/ 89 w 262"/>
                  <a:gd name="T101" fmla="*/ 85 h 103"/>
                  <a:gd name="T102" fmla="*/ 103 w 262"/>
                  <a:gd name="T103" fmla="*/ 85 h 103"/>
                  <a:gd name="T104" fmla="*/ 155 w 262"/>
                  <a:gd name="T105" fmla="*/ 85 h 103"/>
                  <a:gd name="T106" fmla="*/ 178 w 262"/>
                  <a:gd name="T107" fmla="*/ 81 h 103"/>
                  <a:gd name="T108" fmla="*/ 254 w 262"/>
                  <a:gd name="T109" fmla="*/ 28 h 103"/>
                  <a:gd name="T110" fmla="*/ 256 w 262"/>
                  <a:gd name="T111" fmla="*/ 27 h 103"/>
                  <a:gd name="T112" fmla="*/ 256 w 262"/>
                  <a:gd name="T113"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 h="103">
                    <a:moveTo>
                      <a:pt x="256" y="8"/>
                    </a:moveTo>
                    <a:cubicBezTo>
                      <a:pt x="250" y="0"/>
                      <a:pt x="242" y="1"/>
                      <a:pt x="238" y="2"/>
                    </a:cubicBezTo>
                    <a:cubicBezTo>
                      <a:pt x="171" y="45"/>
                      <a:pt x="171" y="45"/>
                      <a:pt x="171" y="45"/>
                    </a:cubicBezTo>
                    <a:cubicBezTo>
                      <a:pt x="171" y="45"/>
                      <a:pt x="170" y="45"/>
                      <a:pt x="170" y="45"/>
                    </a:cubicBezTo>
                    <a:cubicBezTo>
                      <a:pt x="127" y="46"/>
                      <a:pt x="127" y="46"/>
                      <a:pt x="127" y="46"/>
                    </a:cubicBezTo>
                    <a:cubicBezTo>
                      <a:pt x="127" y="46"/>
                      <a:pt x="121" y="46"/>
                      <a:pt x="121" y="41"/>
                    </a:cubicBezTo>
                    <a:cubicBezTo>
                      <a:pt x="121" y="39"/>
                      <a:pt x="121" y="39"/>
                      <a:pt x="121" y="39"/>
                    </a:cubicBezTo>
                    <a:cubicBezTo>
                      <a:pt x="123" y="37"/>
                      <a:pt x="126" y="37"/>
                      <a:pt x="127" y="37"/>
                    </a:cubicBezTo>
                    <a:cubicBezTo>
                      <a:pt x="164" y="37"/>
                      <a:pt x="164" y="37"/>
                      <a:pt x="164" y="37"/>
                    </a:cubicBezTo>
                    <a:cubicBezTo>
                      <a:pt x="165" y="37"/>
                      <a:pt x="165" y="37"/>
                      <a:pt x="165" y="37"/>
                    </a:cubicBezTo>
                    <a:cubicBezTo>
                      <a:pt x="171" y="36"/>
                      <a:pt x="180" y="32"/>
                      <a:pt x="180" y="21"/>
                    </a:cubicBezTo>
                    <a:cubicBezTo>
                      <a:pt x="180" y="11"/>
                      <a:pt x="171" y="7"/>
                      <a:pt x="166" y="6"/>
                    </a:cubicBezTo>
                    <a:cubicBezTo>
                      <a:pt x="165" y="6"/>
                      <a:pt x="165" y="6"/>
                      <a:pt x="165" y="6"/>
                    </a:cubicBezTo>
                    <a:cubicBezTo>
                      <a:pt x="140" y="6"/>
                      <a:pt x="111" y="6"/>
                      <a:pt x="105" y="4"/>
                    </a:cubicBezTo>
                    <a:cubicBezTo>
                      <a:pt x="97" y="0"/>
                      <a:pt x="83" y="0"/>
                      <a:pt x="81" y="0"/>
                    </a:cubicBezTo>
                    <a:cubicBezTo>
                      <a:pt x="76" y="0"/>
                      <a:pt x="76" y="0"/>
                      <a:pt x="76" y="0"/>
                    </a:cubicBezTo>
                    <a:cubicBezTo>
                      <a:pt x="75" y="0"/>
                      <a:pt x="57" y="0"/>
                      <a:pt x="45" y="8"/>
                    </a:cubicBezTo>
                    <a:cubicBezTo>
                      <a:pt x="36" y="14"/>
                      <a:pt x="11" y="32"/>
                      <a:pt x="2" y="38"/>
                    </a:cubicBezTo>
                    <a:cubicBezTo>
                      <a:pt x="1" y="39"/>
                      <a:pt x="1" y="40"/>
                      <a:pt x="0" y="41"/>
                    </a:cubicBezTo>
                    <a:cubicBezTo>
                      <a:pt x="0" y="42"/>
                      <a:pt x="0" y="44"/>
                      <a:pt x="1" y="45"/>
                    </a:cubicBezTo>
                    <a:cubicBezTo>
                      <a:pt x="3" y="47"/>
                      <a:pt x="6" y="47"/>
                      <a:pt x="8" y="46"/>
                    </a:cubicBezTo>
                    <a:cubicBezTo>
                      <a:pt x="16" y="40"/>
                      <a:pt x="42" y="22"/>
                      <a:pt x="51" y="16"/>
                    </a:cubicBezTo>
                    <a:cubicBezTo>
                      <a:pt x="60" y="9"/>
                      <a:pt x="75" y="9"/>
                      <a:pt x="76" y="9"/>
                    </a:cubicBezTo>
                    <a:cubicBezTo>
                      <a:pt x="81" y="9"/>
                      <a:pt x="81" y="9"/>
                      <a:pt x="81" y="9"/>
                    </a:cubicBezTo>
                    <a:cubicBezTo>
                      <a:pt x="86" y="9"/>
                      <a:pt x="97" y="10"/>
                      <a:pt x="101" y="13"/>
                    </a:cubicBezTo>
                    <a:cubicBezTo>
                      <a:pt x="101" y="13"/>
                      <a:pt x="101" y="13"/>
                      <a:pt x="101" y="13"/>
                    </a:cubicBezTo>
                    <a:cubicBezTo>
                      <a:pt x="108" y="16"/>
                      <a:pt x="152" y="15"/>
                      <a:pt x="165" y="15"/>
                    </a:cubicBezTo>
                    <a:cubicBezTo>
                      <a:pt x="167" y="16"/>
                      <a:pt x="171" y="17"/>
                      <a:pt x="171" y="21"/>
                    </a:cubicBezTo>
                    <a:cubicBezTo>
                      <a:pt x="171" y="26"/>
                      <a:pt x="166" y="27"/>
                      <a:pt x="164" y="28"/>
                    </a:cubicBezTo>
                    <a:cubicBezTo>
                      <a:pt x="128" y="28"/>
                      <a:pt x="128" y="28"/>
                      <a:pt x="128" y="28"/>
                    </a:cubicBezTo>
                    <a:cubicBezTo>
                      <a:pt x="126" y="28"/>
                      <a:pt x="120" y="27"/>
                      <a:pt x="115" y="32"/>
                    </a:cubicBezTo>
                    <a:cubicBezTo>
                      <a:pt x="112" y="34"/>
                      <a:pt x="111" y="37"/>
                      <a:pt x="111" y="41"/>
                    </a:cubicBezTo>
                    <a:cubicBezTo>
                      <a:pt x="111" y="52"/>
                      <a:pt x="122" y="55"/>
                      <a:pt x="127" y="55"/>
                    </a:cubicBezTo>
                    <a:cubicBezTo>
                      <a:pt x="171" y="55"/>
                      <a:pt x="171" y="55"/>
                      <a:pt x="171" y="55"/>
                    </a:cubicBezTo>
                    <a:cubicBezTo>
                      <a:pt x="172" y="55"/>
                      <a:pt x="174" y="54"/>
                      <a:pt x="175" y="53"/>
                    </a:cubicBezTo>
                    <a:cubicBezTo>
                      <a:pt x="242" y="11"/>
                      <a:pt x="242" y="11"/>
                      <a:pt x="242" y="11"/>
                    </a:cubicBezTo>
                    <a:cubicBezTo>
                      <a:pt x="243" y="10"/>
                      <a:pt x="246" y="10"/>
                      <a:pt x="248" y="13"/>
                    </a:cubicBezTo>
                    <a:cubicBezTo>
                      <a:pt x="250" y="16"/>
                      <a:pt x="249" y="19"/>
                      <a:pt x="248" y="21"/>
                    </a:cubicBezTo>
                    <a:cubicBezTo>
                      <a:pt x="248" y="21"/>
                      <a:pt x="248" y="21"/>
                      <a:pt x="248" y="21"/>
                    </a:cubicBezTo>
                    <a:cubicBezTo>
                      <a:pt x="172" y="73"/>
                      <a:pt x="172" y="73"/>
                      <a:pt x="172" y="73"/>
                    </a:cubicBezTo>
                    <a:cubicBezTo>
                      <a:pt x="171" y="73"/>
                      <a:pt x="166" y="76"/>
                      <a:pt x="155" y="76"/>
                    </a:cubicBezTo>
                    <a:cubicBezTo>
                      <a:pt x="140" y="75"/>
                      <a:pt x="105" y="75"/>
                      <a:pt x="103" y="75"/>
                    </a:cubicBezTo>
                    <a:cubicBezTo>
                      <a:pt x="102" y="75"/>
                      <a:pt x="96" y="75"/>
                      <a:pt x="87" y="75"/>
                    </a:cubicBezTo>
                    <a:cubicBezTo>
                      <a:pt x="86" y="75"/>
                      <a:pt x="84" y="76"/>
                      <a:pt x="83" y="77"/>
                    </a:cubicBezTo>
                    <a:cubicBezTo>
                      <a:pt x="67" y="88"/>
                      <a:pt x="58" y="94"/>
                      <a:pt x="58" y="95"/>
                    </a:cubicBezTo>
                    <a:cubicBezTo>
                      <a:pt x="56" y="96"/>
                      <a:pt x="56" y="97"/>
                      <a:pt x="56" y="98"/>
                    </a:cubicBezTo>
                    <a:cubicBezTo>
                      <a:pt x="55" y="99"/>
                      <a:pt x="56" y="100"/>
                      <a:pt x="56" y="101"/>
                    </a:cubicBezTo>
                    <a:cubicBezTo>
                      <a:pt x="57" y="103"/>
                      <a:pt x="59" y="103"/>
                      <a:pt x="60" y="103"/>
                    </a:cubicBezTo>
                    <a:cubicBezTo>
                      <a:pt x="61" y="103"/>
                      <a:pt x="62" y="103"/>
                      <a:pt x="63" y="103"/>
                    </a:cubicBezTo>
                    <a:cubicBezTo>
                      <a:pt x="63" y="103"/>
                      <a:pt x="71" y="97"/>
                      <a:pt x="88" y="85"/>
                    </a:cubicBezTo>
                    <a:cubicBezTo>
                      <a:pt x="88" y="85"/>
                      <a:pt x="88" y="85"/>
                      <a:pt x="89" y="85"/>
                    </a:cubicBezTo>
                    <a:cubicBezTo>
                      <a:pt x="96" y="84"/>
                      <a:pt x="101" y="85"/>
                      <a:pt x="103" y="85"/>
                    </a:cubicBezTo>
                    <a:cubicBezTo>
                      <a:pt x="103" y="85"/>
                      <a:pt x="139" y="85"/>
                      <a:pt x="155" y="85"/>
                    </a:cubicBezTo>
                    <a:cubicBezTo>
                      <a:pt x="170" y="85"/>
                      <a:pt x="177" y="81"/>
                      <a:pt x="178" y="81"/>
                    </a:cubicBezTo>
                    <a:cubicBezTo>
                      <a:pt x="254" y="28"/>
                      <a:pt x="254" y="28"/>
                      <a:pt x="254" y="28"/>
                    </a:cubicBezTo>
                    <a:cubicBezTo>
                      <a:pt x="255" y="28"/>
                      <a:pt x="255" y="27"/>
                      <a:pt x="256" y="27"/>
                    </a:cubicBezTo>
                    <a:cubicBezTo>
                      <a:pt x="256" y="27"/>
                      <a:pt x="262" y="17"/>
                      <a:pt x="2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68" name="Group 67">
            <a:extLst>
              <a:ext uri="{FF2B5EF4-FFF2-40B4-BE49-F238E27FC236}">
                <a16:creationId xmlns:a16="http://schemas.microsoft.com/office/drawing/2014/main" id="{7372BD81-5FD7-477A-9C85-2114E7645CB3}"/>
              </a:ext>
            </a:extLst>
          </p:cNvPr>
          <p:cNvGrpSpPr/>
          <p:nvPr/>
        </p:nvGrpSpPr>
        <p:grpSpPr>
          <a:xfrm>
            <a:off x="4944744" y="4567234"/>
            <a:ext cx="3730210" cy="745352"/>
            <a:chOff x="4747390" y="5020479"/>
            <a:chExt cx="3730210" cy="745352"/>
          </a:xfrm>
        </p:grpSpPr>
        <p:grpSp>
          <p:nvGrpSpPr>
            <p:cNvPr id="69" name="Group 68">
              <a:extLst>
                <a:ext uri="{FF2B5EF4-FFF2-40B4-BE49-F238E27FC236}">
                  <a16:creationId xmlns:a16="http://schemas.microsoft.com/office/drawing/2014/main" id="{418C5831-0268-4BE8-949F-D389B473901E}"/>
                </a:ext>
              </a:extLst>
            </p:cNvPr>
            <p:cNvGrpSpPr/>
            <p:nvPr/>
          </p:nvGrpSpPr>
          <p:grpSpPr>
            <a:xfrm>
              <a:off x="4747390" y="5020479"/>
              <a:ext cx="3730210" cy="745352"/>
              <a:chOff x="4747390" y="5034465"/>
              <a:chExt cx="3730210" cy="745352"/>
            </a:xfrm>
          </p:grpSpPr>
          <p:sp>
            <p:nvSpPr>
              <p:cNvPr id="71" name="Rounded Rectangle 13">
                <a:extLst>
                  <a:ext uri="{FF2B5EF4-FFF2-40B4-BE49-F238E27FC236}">
                    <a16:creationId xmlns:a16="http://schemas.microsoft.com/office/drawing/2014/main" id="{060BBC2A-9B5C-4CBA-9640-40101AD5317C}"/>
                  </a:ext>
                </a:extLst>
              </p:cNvPr>
              <p:cNvSpPr/>
              <p:nvPr/>
            </p:nvSpPr>
            <p:spPr bwMode="auto">
              <a:xfrm>
                <a:off x="5134864" y="5113243"/>
                <a:ext cx="3342736" cy="596743"/>
              </a:xfrm>
              <a:prstGeom prst="roundRect">
                <a:avLst/>
              </a:prstGeom>
              <a:solidFill>
                <a:schemeClr val="bg1"/>
              </a:solidFill>
              <a:ln w="19050" cap="flat" cmpd="sng" algn="ctr">
                <a:solidFill>
                  <a:srgbClr val="B623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72" name="Oval 71">
                <a:extLst>
                  <a:ext uri="{FF2B5EF4-FFF2-40B4-BE49-F238E27FC236}">
                    <a16:creationId xmlns:a16="http://schemas.microsoft.com/office/drawing/2014/main" id="{6C5806F3-8454-49E2-94EF-31E3A679BA78}"/>
                  </a:ext>
                </a:extLst>
              </p:cNvPr>
              <p:cNvSpPr/>
              <p:nvPr/>
            </p:nvSpPr>
            <p:spPr bwMode="auto">
              <a:xfrm>
                <a:off x="4806244" y="5072295"/>
                <a:ext cx="673558" cy="685573"/>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73" name="TextBox 72">
                <a:extLst>
                  <a:ext uri="{FF2B5EF4-FFF2-40B4-BE49-F238E27FC236}">
                    <a16:creationId xmlns:a16="http://schemas.microsoft.com/office/drawing/2014/main" id="{8CDB4505-A30A-4A73-BEA2-1344806FB86E}"/>
                  </a:ext>
                </a:extLst>
              </p:cNvPr>
              <p:cNvSpPr txBox="1"/>
              <p:nvPr/>
            </p:nvSpPr>
            <p:spPr>
              <a:xfrm>
                <a:off x="5608597" y="5247816"/>
                <a:ext cx="2716732" cy="338554"/>
              </a:xfrm>
              <a:prstGeom prst="rect">
                <a:avLst/>
              </a:prstGeom>
              <a:noFill/>
            </p:spPr>
            <p:txBody>
              <a:bodyPr wrap="square" rtlCol="0">
                <a:spAutoFit/>
              </a:bodyPr>
              <a:lstStyle/>
              <a:p>
                <a:pPr algn="ctr" eaLnBrk="0" fontAlgn="base" hangingPunct="0">
                  <a:spcBef>
                    <a:spcPct val="0"/>
                  </a:spcBef>
                  <a:spcAft>
                    <a:spcPct val="0"/>
                  </a:spcAft>
                </a:pPr>
                <a:r>
                  <a:rPr lang="en-NZ" sz="1600" b="1">
                    <a:solidFill>
                      <a:srgbClr val="B6231D"/>
                    </a:solidFill>
                    <a:latin typeface="Arial" panose="020B0604020202020204" pitchFamily="34" charset="0"/>
                    <a:ea typeface="ＭＳ Ｐゴシック" charset="0"/>
                    <a:cs typeface="Arial" panose="020B0604020202020204" pitchFamily="34" charset="0"/>
                  </a:rPr>
                  <a:t>Updated role definition</a:t>
                </a:r>
              </a:p>
            </p:txBody>
          </p:sp>
          <p:grpSp>
            <p:nvGrpSpPr>
              <p:cNvPr id="74" name="Group 73">
                <a:extLst>
                  <a:ext uri="{FF2B5EF4-FFF2-40B4-BE49-F238E27FC236}">
                    <a16:creationId xmlns:a16="http://schemas.microsoft.com/office/drawing/2014/main" id="{EE3314D2-A9B0-4F79-BE71-16558B86D4B6}"/>
                  </a:ext>
                </a:extLst>
              </p:cNvPr>
              <p:cNvGrpSpPr>
                <a:grpSpLocks noChangeAspect="1"/>
              </p:cNvGrpSpPr>
              <p:nvPr/>
            </p:nvGrpSpPr>
            <p:grpSpPr bwMode="auto">
              <a:xfrm>
                <a:off x="4747390" y="5034465"/>
                <a:ext cx="759069" cy="745352"/>
                <a:chOff x="6518" y="2261"/>
                <a:chExt cx="830" cy="815"/>
              </a:xfrm>
              <a:solidFill>
                <a:srgbClr val="B6231D"/>
              </a:solidFill>
            </p:grpSpPr>
            <p:sp>
              <p:nvSpPr>
                <p:cNvPr id="75" name="Freeform 245">
                  <a:extLst>
                    <a:ext uri="{FF2B5EF4-FFF2-40B4-BE49-F238E27FC236}">
                      <a16:creationId xmlns:a16="http://schemas.microsoft.com/office/drawing/2014/main" id="{ED05AD18-203E-4F1E-B924-2A12875973F8}"/>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6" name="Freeform 246">
                  <a:extLst>
                    <a:ext uri="{FF2B5EF4-FFF2-40B4-BE49-F238E27FC236}">
                      <a16:creationId xmlns:a16="http://schemas.microsoft.com/office/drawing/2014/main" id="{AF44B791-2703-46DA-B8F5-E7041FFC54DC}"/>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7" name="Freeform 247">
                  <a:extLst>
                    <a:ext uri="{FF2B5EF4-FFF2-40B4-BE49-F238E27FC236}">
                      <a16:creationId xmlns:a16="http://schemas.microsoft.com/office/drawing/2014/main" id="{16CFD020-CC4D-41D8-9786-B83ABB8F98C9}"/>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70" name="Freeform 31">
              <a:extLst>
                <a:ext uri="{FF2B5EF4-FFF2-40B4-BE49-F238E27FC236}">
                  <a16:creationId xmlns:a16="http://schemas.microsoft.com/office/drawing/2014/main" id="{A9DEA81C-0FDD-46D4-A535-A07712538636}"/>
                </a:ext>
              </a:extLst>
            </p:cNvPr>
            <p:cNvSpPr>
              <a:spLocks noEditPoints="1"/>
            </p:cNvSpPr>
            <p:nvPr/>
          </p:nvSpPr>
          <p:spPr bwMode="auto">
            <a:xfrm>
              <a:off x="4928418" y="5251395"/>
              <a:ext cx="416307" cy="365262"/>
            </a:xfrm>
            <a:custGeom>
              <a:avLst/>
              <a:gdLst>
                <a:gd name="T0" fmla="*/ 33 w 239"/>
                <a:gd name="T1" fmla="*/ 0 h 209"/>
                <a:gd name="T2" fmla="*/ 27 w 239"/>
                <a:gd name="T3" fmla="*/ 6 h 209"/>
                <a:gd name="T4" fmla="*/ 9 w 239"/>
                <a:gd name="T5" fmla="*/ 24 h 209"/>
                <a:gd name="T6" fmla="*/ 0 w 239"/>
                <a:gd name="T7" fmla="*/ 178 h 209"/>
                <a:gd name="T8" fmla="*/ 70 w 239"/>
                <a:gd name="T9" fmla="*/ 187 h 209"/>
                <a:gd name="T10" fmla="*/ 97 w 239"/>
                <a:gd name="T11" fmla="*/ 200 h 209"/>
                <a:gd name="T12" fmla="*/ 102 w 239"/>
                <a:gd name="T13" fmla="*/ 204 h 209"/>
                <a:gd name="T14" fmla="*/ 107 w 239"/>
                <a:gd name="T15" fmla="*/ 207 h 209"/>
                <a:gd name="T16" fmla="*/ 111 w 239"/>
                <a:gd name="T17" fmla="*/ 208 h 209"/>
                <a:gd name="T18" fmla="*/ 117 w 239"/>
                <a:gd name="T19" fmla="*/ 209 h 209"/>
                <a:gd name="T20" fmla="*/ 125 w 239"/>
                <a:gd name="T21" fmla="*/ 209 h 209"/>
                <a:gd name="T22" fmla="*/ 130 w 239"/>
                <a:gd name="T23" fmla="*/ 207 h 209"/>
                <a:gd name="T24" fmla="*/ 132 w 239"/>
                <a:gd name="T25" fmla="*/ 207 h 209"/>
                <a:gd name="T26" fmla="*/ 132 w 239"/>
                <a:gd name="T27" fmla="*/ 207 h 209"/>
                <a:gd name="T28" fmla="*/ 137 w 239"/>
                <a:gd name="T29" fmla="*/ 203 h 209"/>
                <a:gd name="T30" fmla="*/ 142 w 239"/>
                <a:gd name="T31" fmla="*/ 200 h 209"/>
                <a:gd name="T32" fmla="*/ 169 w 239"/>
                <a:gd name="T33" fmla="*/ 187 h 209"/>
                <a:gd name="T34" fmla="*/ 239 w 239"/>
                <a:gd name="T35" fmla="*/ 178 h 209"/>
                <a:gd name="T36" fmla="*/ 229 w 239"/>
                <a:gd name="T37" fmla="*/ 24 h 209"/>
                <a:gd name="T38" fmla="*/ 211 w 239"/>
                <a:gd name="T39" fmla="*/ 6 h 209"/>
                <a:gd name="T40" fmla="*/ 205 w 239"/>
                <a:gd name="T41" fmla="*/ 0 h 209"/>
                <a:gd name="T42" fmla="*/ 119 w 239"/>
                <a:gd name="T43" fmla="*/ 19 h 209"/>
                <a:gd name="T44" fmla="*/ 132 w 239"/>
                <a:gd name="T45" fmla="*/ 191 h 209"/>
                <a:gd name="T46" fmla="*/ 129 w 239"/>
                <a:gd name="T47" fmla="*/ 194 h 209"/>
                <a:gd name="T48" fmla="*/ 127 w 239"/>
                <a:gd name="T49" fmla="*/ 195 h 209"/>
                <a:gd name="T50" fmla="*/ 126 w 239"/>
                <a:gd name="T51" fmla="*/ 196 h 209"/>
                <a:gd name="T52" fmla="*/ 123 w 239"/>
                <a:gd name="T53" fmla="*/ 197 h 209"/>
                <a:gd name="T54" fmla="*/ 118 w 239"/>
                <a:gd name="T55" fmla="*/ 197 h 209"/>
                <a:gd name="T56" fmla="*/ 114 w 239"/>
                <a:gd name="T57" fmla="*/ 196 h 209"/>
                <a:gd name="T58" fmla="*/ 112 w 239"/>
                <a:gd name="T59" fmla="*/ 195 h 209"/>
                <a:gd name="T60" fmla="*/ 109 w 239"/>
                <a:gd name="T61" fmla="*/ 194 h 209"/>
                <a:gd name="T62" fmla="*/ 106 w 239"/>
                <a:gd name="T63" fmla="*/ 191 h 209"/>
                <a:gd name="T64" fmla="*/ 70 w 239"/>
                <a:gd name="T65" fmla="*/ 175 h 209"/>
                <a:gd name="T66" fmla="*/ 12 w 239"/>
                <a:gd name="T67" fmla="*/ 36 h 209"/>
                <a:gd name="T68" fmla="*/ 27 w 239"/>
                <a:gd name="T69" fmla="*/ 153 h 209"/>
                <a:gd name="T70" fmla="*/ 71 w 239"/>
                <a:gd name="T71" fmla="*/ 159 h 209"/>
                <a:gd name="T72" fmla="*/ 123 w 239"/>
                <a:gd name="T73" fmla="*/ 179 h 209"/>
                <a:gd name="T74" fmla="*/ 167 w 239"/>
                <a:gd name="T75" fmla="*/ 159 h 209"/>
                <a:gd name="T76" fmla="*/ 211 w 239"/>
                <a:gd name="T77" fmla="*/ 153 h 209"/>
                <a:gd name="T78" fmla="*/ 226 w 239"/>
                <a:gd name="T79" fmla="*/ 36 h 209"/>
                <a:gd name="T80" fmla="*/ 169 w 239"/>
                <a:gd name="T81" fmla="*/ 175 h 209"/>
                <a:gd name="T82" fmla="*/ 132 w 239"/>
                <a:gd name="T83" fmla="*/ 191 h 209"/>
                <a:gd name="T84" fmla="*/ 199 w 239"/>
                <a:gd name="T85" fmla="*/ 12 h 209"/>
                <a:gd name="T86" fmla="*/ 167 w 239"/>
                <a:gd name="T87" fmla="*/ 147 h 209"/>
                <a:gd name="T88" fmla="*/ 125 w 239"/>
                <a:gd name="T89" fmla="*/ 146 h 209"/>
                <a:gd name="T90" fmla="*/ 113 w 239"/>
                <a:gd name="T91" fmla="*/ 146 h 209"/>
                <a:gd name="T92" fmla="*/ 71 w 239"/>
                <a:gd name="T93" fmla="*/ 147 h 209"/>
                <a:gd name="T94" fmla="*/ 39 w 239"/>
                <a:gd name="T95" fmla="*/ 12 h 209"/>
                <a:gd name="T96" fmla="*/ 113 w 239"/>
                <a:gd name="T97" fmla="*/ 30 h 209"/>
                <a:gd name="T98" fmla="*/ 119 w 239"/>
                <a:gd name="T99" fmla="*/ 47 h 209"/>
                <a:gd name="T100" fmla="*/ 125 w 239"/>
                <a:gd name="T101" fmla="*/ 3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9" h="209">
                  <a:moveTo>
                    <a:pt x="71" y="0"/>
                  </a:moveTo>
                  <a:cubicBezTo>
                    <a:pt x="33" y="0"/>
                    <a:pt x="33" y="0"/>
                    <a:pt x="33" y="0"/>
                  </a:cubicBezTo>
                  <a:cubicBezTo>
                    <a:pt x="30" y="0"/>
                    <a:pt x="27" y="2"/>
                    <a:pt x="27" y="6"/>
                  </a:cubicBezTo>
                  <a:cubicBezTo>
                    <a:pt x="27" y="6"/>
                    <a:pt x="27" y="6"/>
                    <a:pt x="27" y="6"/>
                  </a:cubicBezTo>
                  <a:cubicBezTo>
                    <a:pt x="27" y="24"/>
                    <a:pt x="27" y="24"/>
                    <a:pt x="27" y="24"/>
                  </a:cubicBezTo>
                  <a:cubicBezTo>
                    <a:pt x="9" y="24"/>
                    <a:pt x="9" y="24"/>
                    <a:pt x="9" y="24"/>
                  </a:cubicBezTo>
                  <a:cubicBezTo>
                    <a:pt x="4" y="24"/>
                    <a:pt x="0" y="28"/>
                    <a:pt x="0" y="33"/>
                  </a:cubicBezTo>
                  <a:cubicBezTo>
                    <a:pt x="0" y="178"/>
                    <a:pt x="0" y="178"/>
                    <a:pt x="0" y="178"/>
                  </a:cubicBezTo>
                  <a:cubicBezTo>
                    <a:pt x="0" y="183"/>
                    <a:pt x="4" y="187"/>
                    <a:pt x="9" y="187"/>
                  </a:cubicBezTo>
                  <a:cubicBezTo>
                    <a:pt x="70" y="187"/>
                    <a:pt x="70" y="187"/>
                    <a:pt x="70" y="187"/>
                  </a:cubicBezTo>
                  <a:cubicBezTo>
                    <a:pt x="80" y="187"/>
                    <a:pt x="90" y="192"/>
                    <a:pt x="97" y="199"/>
                  </a:cubicBezTo>
                  <a:cubicBezTo>
                    <a:pt x="97" y="200"/>
                    <a:pt x="97" y="200"/>
                    <a:pt x="97" y="200"/>
                  </a:cubicBezTo>
                  <a:cubicBezTo>
                    <a:pt x="99" y="201"/>
                    <a:pt x="100" y="202"/>
                    <a:pt x="101" y="203"/>
                  </a:cubicBezTo>
                  <a:cubicBezTo>
                    <a:pt x="101" y="204"/>
                    <a:pt x="102" y="204"/>
                    <a:pt x="102" y="204"/>
                  </a:cubicBezTo>
                  <a:cubicBezTo>
                    <a:pt x="104" y="205"/>
                    <a:pt x="105" y="206"/>
                    <a:pt x="106" y="206"/>
                  </a:cubicBezTo>
                  <a:cubicBezTo>
                    <a:pt x="107" y="207"/>
                    <a:pt x="107" y="207"/>
                    <a:pt x="107" y="207"/>
                  </a:cubicBezTo>
                  <a:cubicBezTo>
                    <a:pt x="107" y="207"/>
                    <a:pt x="108" y="207"/>
                    <a:pt x="109" y="207"/>
                  </a:cubicBezTo>
                  <a:cubicBezTo>
                    <a:pt x="109" y="208"/>
                    <a:pt x="110" y="208"/>
                    <a:pt x="111" y="208"/>
                  </a:cubicBezTo>
                  <a:cubicBezTo>
                    <a:pt x="112" y="208"/>
                    <a:pt x="112" y="209"/>
                    <a:pt x="113" y="209"/>
                  </a:cubicBezTo>
                  <a:cubicBezTo>
                    <a:pt x="115" y="209"/>
                    <a:pt x="116" y="209"/>
                    <a:pt x="117" y="209"/>
                  </a:cubicBezTo>
                  <a:cubicBezTo>
                    <a:pt x="119" y="209"/>
                    <a:pt x="119" y="209"/>
                    <a:pt x="119" y="209"/>
                  </a:cubicBezTo>
                  <a:cubicBezTo>
                    <a:pt x="121" y="209"/>
                    <a:pt x="123" y="209"/>
                    <a:pt x="125" y="209"/>
                  </a:cubicBezTo>
                  <a:cubicBezTo>
                    <a:pt x="126" y="209"/>
                    <a:pt x="127" y="208"/>
                    <a:pt x="127" y="208"/>
                  </a:cubicBezTo>
                  <a:cubicBezTo>
                    <a:pt x="128" y="208"/>
                    <a:pt x="129" y="208"/>
                    <a:pt x="130" y="207"/>
                  </a:cubicBezTo>
                  <a:cubicBezTo>
                    <a:pt x="130" y="207"/>
                    <a:pt x="130" y="207"/>
                    <a:pt x="130" y="207"/>
                  </a:cubicBezTo>
                  <a:cubicBezTo>
                    <a:pt x="132" y="207"/>
                    <a:pt x="132" y="207"/>
                    <a:pt x="132" y="207"/>
                  </a:cubicBezTo>
                  <a:cubicBezTo>
                    <a:pt x="132" y="207"/>
                    <a:pt x="132" y="207"/>
                    <a:pt x="132" y="207"/>
                  </a:cubicBezTo>
                  <a:cubicBezTo>
                    <a:pt x="132" y="207"/>
                    <a:pt x="132" y="207"/>
                    <a:pt x="132" y="207"/>
                  </a:cubicBezTo>
                  <a:cubicBezTo>
                    <a:pt x="134" y="206"/>
                    <a:pt x="135" y="205"/>
                    <a:pt x="136" y="204"/>
                  </a:cubicBezTo>
                  <a:cubicBezTo>
                    <a:pt x="137" y="203"/>
                    <a:pt x="137" y="203"/>
                    <a:pt x="137" y="203"/>
                  </a:cubicBezTo>
                  <a:cubicBezTo>
                    <a:pt x="139" y="202"/>
                    <a:pt x="140" y="201"/>
                    <a:pt x="141" y="200"/>
                  </a:cubicBezTo>
                  <a:cubicBezTo>
                    <a:pt x="142" y="200"/>
                    <a:pt x="142" y="200"/>
                    <a:pt x="142" y="200"/>
                  </a:cubicBezTo>
                  <a:cubicBezTo>
                    <a:pt x="142" y="199"/>
                    <a:pt x="142" y="199"/>
                    <a:pt x="142" y="199"/>
                  </a:cubicBezTo>
                  <a:cubicBezTo>
                    <a:pt x="149" y="191"/>
                    <a:pt x="159" y="187"/>
                    <a:pt x="169" y="187"/>
                  </a:cubicBezTo>
                  <a:cubicBezTo>
                    <a:pt x="229" y="187"/>
                    <a:pt x="229" y="187"/>
                    <a:pt x="229" y="187"/>
                  </a:cubicBezTo>
                  <a:cubicBezTo>
                    <a:pt x="235" y="187"/>
                    <a:pt x="239" y="183"/>
                    <a:pt x="239" y="178"/>
                  </a:cubicBezTo>
                  <a:cubicBezTo>
                    <a:pt x="239" y="33"/>
                    <a:pt x="239" y="33"/>
                    <a:pt x="239" y="33"/>
                  </a:cubicBezTo>
                  <a:cubicBezTo>
                    <a:pt x="239" y="28"/>
                    <a:pt x="235" y="24"/>
                    <a:pt x="229" y="24"/>
                  </a:cubicBezTo>
                  <a:cubicBezTo>
                    <a:pt x="211" y="24"/>
                    <a:pt x="211" y="24"/>
                    <a:pt x="211" y="24"/>
                  </a:cubicBezTo>
                  <a:cubicBezTo>
                    <a:pt x="211" y="6"/>
                    <a:pt x="211" y="6"/>
                    <a:pt x="211" y="6"/>
                  </a:cubicBezTo>
                  <a:cubicBezTo>
                    <a:pt x="211" y="2"/>
                    <a:pt x="209" y="0"/>
                    <a:pt x="205" y="0"/>
                  </a:cubicBezTo>
                  <a:cubicBezTo>
                    <a:pt x="205" y="0"/>
                    <a:pt x="205" y="0"/>
                    <a:pt x="205" y="0"/>
                  </a:cubicBezTo>
                  <a:cubicBezTo>
                    <a:pt x="167" y="0"/>
                    <a:pt x="167" y="0"/>
                    <a:pt x="167" y="0"/>
                  </a:cubicBezTo>
                  <a:cubicBezTo>
                    <a:pt x="149" y="0"/>
                    <a:pt x="132" y="6"/>
                    <a:pt x="119" y="19"/>
                  </a:cubicBezTo>
                  <a:cubicBezTo>
                    <a:pt x="106" y="6"/>
                    <a:pt x="89" y="0"/>
                    <a:pt x="71" y="0"/>
                  </a:cubicBezTo>
                  <a:close/>
                  <a:moveTo>
                    <a:pt x="132" y="191"/>
                  </a:moveTo>
                  <a:cubicBezTo>
                    <a:pt x="132" y="192"/>
                    <a:pt x="131" y="193"/>
                    <a:pt x="130" y="193"/>
                  </a:cubicBezTo>
                  <a:cubicBezTo>
                    <a:pt x="129" y="194"/>
                    <a:pt x="129" y="194"/>
                    <a:pt x="129" y="194"/>
                  </a:cubicBezTo>
                  <a:cubicBezTo>
                    <a:pt x="129" y="194"/>
                    <a:pt x="128" y="195"/>
                    <a:pt x="127" y="195"/>
                  </a:cubicBezTo>
                  <a:cubicBezTo>
                    <a:pt x="127" y="195"/>
                    <a:pt x="127" y="195"/>
                    <a:pt x="127" y="195"/>
                  </a:cubicBezTo>
                  <a:cubicBezTo>
                    <a:pt x="127" y="195"/>
                    <a:pt x="127" y="195"/>
                    <a:pt x="127" y="195"/>
                  </a:cubicBezTo>
                  <a:cubicBezTo>
                    <a:pt x="126" y="196"/>
                    <a:pt x="126" y="196"/>
                    <a:pt x="126" y="196"/>
                  </a:cubicBezTo>
                  <a:cubicBezTo>
                    <a:pt x="125" y="196"/>
                    <a:pt x="124" y="196"/>
                    <a:pt x="124" y="196"/>
                  </a:cubicBezTo>
                  <a:cubicBezTo>
                    <a:pt x="123" y="197"/>
                    <a:pt x="123" y="197"/>
                    <a:pt x="123" y="197"/>
                  </a:cubicBezTo>
                  <a:cubicBezTo>
                    <a:pt x="122" y="197"/>
                    <a:pt x="120" y="197"/>
                    <a:pt x="119" y="197"/>
                  </a:cubicBezTo>
                  <a:cubicBezTo>
                    <a:pt x="118" y="197"/>
                    <a:pt x="118" y="197"/>
                    <a:pt x="118" y="197"/>
                  </a:cubicBezTo>
                  <a:cubicBezTo>
                    <a:pt x="117" y="197"/>
                    <a:pt x="116" y="197"/>
                    <a:pt x="116" y="197"/>
                  </a:cubicBezTo>
                  <a:cubicBezTo>
                    <a:pt x="115" y="197"/>
                    <a:pt x="115" y="196"/>
                    <a:pt x="114" y="196"/>
                  </a:cubicBezTo>
                  <a:cubicBezTo>
                    <a:pt x="114" y="196"/>
                    <a:pt x="113" y="196"/>
                    <a:pt x="113" y="196"/>
                  </a:cubicBezTo>
                  <a:cubicBezTo>
                    <a:pt x="112" y="195"/>
                    <a:pt x="112" y="195"/>
                    <a:pt x="112" y="195"/>
                  </a:cubicBezTo>
                  <a:cubicBezTo>
                    <a:pt x="111" y="195"/>
                    <a:pt x="111" y="195"/>
                    <a:pt x="111" y="195"/>
                  </a:cubicBezTo>
                  <a:cubicBezTo>
                    <a:pt x="111" y="195"/>
                    <a:pt x="110" y="194"/>
                    <a:pt x="109" y="194"/>
                  </a:cubicBezTo>
                  <a:cubicBezTo>
                    <a:pt x="108" y="193"/>
                    <a:pt x="108" y="193"/>
                    <a:pt x="108" y="193"/>
                  </a:cubicBezTo>
                  <a:cubicBezTo>
                    <a:pt x="108" y="193"/>
                    <a:pt x="107" y="192"/>
                    <a:pt x="106" y="191"/>
                  </a:cubicBezTo>
                  <a:cubicBezTo>
                    <a:pt x="106" y="191"/>
                    <a:pt x="106" y="191"/>
                    <a:pt x="106" y="191"/>
                  </a:cubicBezTo>
                  <a:cubicBezTo>
                    <a:pt x="97" y="181"/>
                    <a:pt x="83" y="175"/>
                    <a:pt x="70" y="175"/>
                  </a:cubicBezTo>
                  <a:cubicBezTo>
                    <a:pt x="12" y="175"/>
                    <a:pt x="12" y="175"/>
                    <a:pt x="12" y="175"/>
                  </a:cubicBezTo>
                  <a:cubicBezTo>
                    <a:pt x="12" y="36"/>
                    <a:pt x="12" y="36"/>
                    <a:pt x="12" y="36"/>
                  </a:cubicBezTo>
                  <a:cubicBezTo>
                    <a:pt x="27" y="36"/>
                    <a:pt x="27" y="36"/>
                    <a:pt x="27" y="36"/>
                  </a:cubicBezTo>
                  <a:cubicBezTo>
                    <a:pt x="27" y="153"/>
                    <a:pt x="27" y="153"/>
                    <a:pt x="27" y="153"/>
                  </a:cubicBezTo>
                  <a:cubicBezTo>
                    <a:pt x="27" y="157"/>
                    <a:pt x="30" y="159"/>
                    <a:pt x="33" y="159"/>
                  </a:cubicBezTo>
                  <a:cubicBezTo>
                    <a:pt x="71" y="159"/>
                    <a:pt x="71" y="159"/>
                    <a:pt x="71" y="159"/>
                  </a:cubicBezTo>
                  <a:cubicBezTo>
                    <a:pt x="88" y="159"/>
                    <a:pt x="104" y="167"/>
                    <a:pt x="115" y="179"/>
                  </a:cubicBezTo>
                  <a:cubicBezTo>
                    <a:pt x="117" y="181"/>
                    <a:pt x="121" y="182"/>
                    <a:pt x="123" y="179"/>
                  </a:cubicBezTo>
                  <a:cubicBezTo>
                    <a:pt x="124" y="179"/>
                    <a:pt x="124" y="179"/>
                    <a:pt x="124" y="179"/>
                  </a:cubicBezTo>
                  <a:cubicBezTo>
                    <a:pt x="135" y="167"/>
                    <a:pt x="151" y="159"/>
                    <a:pt x="167" y="159"/>
                  </a:cubicBezTo>
                  <a:cubicBezTo>
                    <a:pt x="205" y="159"/>
                    <a:pt x="205" y="159"/>
                    <a:pt x="205" y="159"/>
                  </a:cubicBezTo>
                  <a:cubicBezTo>
                    <a:pt x="209" y="159"/>
                    <a:pt x="211" y="157"/>
                    <a:pt x="211" y="153"/>
                  </a:cubicBezTo>
                  <a:cubicBezTo>
                    <a:pt x="211" y="36"/>
                    <a:pt x="211" y="36"/>
                    <a:pt x="211" y="36"/>
                  </a:cubicBezTo>
                  <a:cubicBezTo>
                    <a:pt x="226" y="36"/>
                    <a:pt x="226" y="36"/>
                    <a:pt x="226" y="36"/>
                  </a:cubicBezTo>
                  <a:cubicBezTo>
                    <a:pt x="226" y="175"/>
                    <a:pt x="226" y="175"/>
                    <a:pt x="226" y="175"/>
                  </a:cubicBezTo>
                  <a:cubicBezTo>
                    <a:pt x="169" y="175"/>
                    <a:pt x="169" y="175"/>
                    <a:pt x="169" y="175"/>
                  </a:cubicBezTo>
                  <a:cubicBezTo>
                    <a:pt x="155" y="175"/>
                    <a:pt x="142" y="181"/>
                    <a:pt x="133" y="191"/>
                  </a:cubicBezTo>
                  <a:lnTo>
                    <a:pt x="132" y="191"/>
                  </a:lnTo>
                  <a:close/>
                  <a:moveTo>
                    <a:pt x="167" y="12"/>
                  </a:moveTo>
                  <a:cubicBezTo>
                    <a:pt x="199" y="12"/>
                    <a:pt x="199" y="12"/>
                    <a:pt x="199" y="12"/>
                  </a:cubicBezTo>
                  <a:cubicBezTo>
                    <a:pt x="199" y="147"/>
                    <a:pt x="199" y="147"/>
                    <a:pt x="199" y="147"/>
                  </a:cubicBezTo>
                  <a:cubicBezTo>
                    <a:pt x="167" y="147"/>
                    <a:pt x="167" y="147"/>
                    <a:pt x="167" y="147"/>
                  </a:cubicBezTo>
                  <a:cubicBezTo>
                    <a:pt x="152" y="147"/>
                    <a:pt x="138" y="152"/>
                    <a:pt x="125" y="161"/>
                  </a:cubicBezTo>
                  <a:cubicBezTo>
                    <a:pt x="125" y="146"/>
                    <a:pt x="125" y="146"/>
                    <a:pt x="125" y="146"/>
                  </a:cubicBezTo>
                  <a:cubicBezTo>
                    <a:pt x="125" y="143"/>
                    <a:pt x="123" y="140"/>
                    <a:pt x="119" y="140"/>
                  </a:cubicBezTo>
                  <a:cubicBezTo>
                    <a:pt x="116" y="140"/>
                    <a:pt x="113" y="143"/>
                    <a:pt x="113" y="146"/>
                  </a:cubicBezTo>
                  <a:cubicBezTo>
                    <a:pt x="113" y="161"/>
                    <a:pt x="113" y="161"/>
                    <a:pt x="113" y="161"/>
                  </a:cubicBezTo>
                  <a:cubicBezTo>
                    <a:pt x="101" y="152"/>
                    <a:pt x="86" y="147"/>
                    <a:pt x="71" y="147"/>
                  </a:cubicBezTo>
                  <a:cubicBezTo>
                    <a:pt x="39" y="147"/>
                    <a:pt x="39" y="147"/>
                    <a:pt x="39" y="147"/>
                  </a:cubicBezTo>
                  <a:cubicBezTo>
                    <a:pt x="39" y="12"/>
                    <a:pt x="39" y="12"/>
                    <a:pt x="39" y="12"/>
                  </a:cubicBezTo>
                  <a:cubicBezTo>
                    <a:pt x="71" y="12"/>
                    <a:pt x="71" y="12"/>
                    <a:pt x="71" y="12"/>
                  </a:cubicBezTo>
                  <a:cubicBezTo>
                    <a:pt x="87" y="12"/>
                    <a:pt x="102" y="18"/>
                    <a:pt x="113" y="30"/>
                  </a:cubicBezTo>
                  <a:cubicBezTo>
                    <a:pt x="113" y="41"/>
                    <a:pt x="113" y="41"/>
                    <a:pt x="113" y="41"/>
                  </a:cubicBezTo>
                  <a:cubicBezTo>
                    <a:pt x="113" y="44"/>
                    <a:pt x="116" y="47"/>
                    <a:pt x="119" y="47"/>
                  </a:cubicBezTo>
                  <a:cubicBezTo>
                    <a:pt x="123" y="47"/>
                    <a:pt x="125" y="44"/>
                    <a:pt x="125" y="41"/>
                  </a:cubicBezTo>
                  <a:cubicBezTo>
                    <a:pt x="125" y="30"/>
                    <a:pt x="125" y="30"/>
                    <a:pt x="125" y="30"/>
                  </a:cubicBezTo>
                  <a:cubicBezTo>
                    <a:pt x="136" y="18"/>
                    <a:pt x="151" y="12"/>
                    <a:pt x="167" y="12"/>
                  </a:cubicBezTo>
                  <a:close/>
                </a:path>
              </a:pathLst>
            </a:custGeom>
            <a:solidFill>
              <a:srgbClr val="B6231D"/>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94" name="Rounded Rectangle 6">
            <a:extLst>
              <a:ext uri="{FF2B5EF4-FFF2-40B4-BE49-F238E27FC236}">
                <a16:creationId xmlns:a16="http://schemas.microsoft.com/office/drawing/2014/main" id="{CD4A0442-11D9-4007-9A04-31AF670F0DBA}"/>
              </a:ext>
            </a:extLst>
          </p:cNvPr>
          <p:cNvSpPr/>
          <p:nvPr/>
        </p:nvSpPr>
        <p:spPr bwMode="auto">
          <a:xfrm>
            <a:off x="5338582" y="2344337"/>
            <a:ext cx="3342736" cy="578619"/>
          </a:xfrm>
          <a:prstGeom prst="roundRect">
            <a:avLst/>
          </a:prstGeom>
          <a:solidFill>
            <a:schemeClr val="bg1"/>
          </a:solidFill>
          <a:ln w="19050" cap="flat" cmpd="sng" algn="ctr">
            <a:solidFill>
              <a:srgbClr val="B623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95" name="Oval 94">
            <a:extLst>
              <a:ext uri="{FF2B5EF4-FFF2-40B4-BE49-F238E27FC236}">
                <a16:creationId xmlns:a16="http://schemas.microsoft.com/office/drawing/2014/main" id="{0158FF9F-8177-4607-8C07-0475866EFD41}"/>
              </a:ext>
            </a:extLst>
          </p:cNvPr>
          <p:cNvSpPr/>
          <p:nvPr/>
        </p:nvSpPr>
        <p:spPr bwMode="auto">
          <a:xfrm>
            <a:off x="4988194" y="2294562"/>
            <a:ext cx="710634" cy="686869"/>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sp>
        <p:nvSpPr>
          <p:cNvPr id="96" name="TextBox 95">
            <a:extLst>
              <a:ext uri="{FF2B5EF4-FFF2-40B4-BE49-F238E27FC236}">
                <a16:creationId xmlns:a16="http://schemas.microsoft.com/office/drawing/2014/main" id="{83943957-910F-44FF-A2ED-D25560F150E0}"/>
              </a:ext>
            </a:extLst>
          </p:cNvPr>
          <p:cNvSpPr txBox="1"/>
          <p:nvPr/>
        </p:nvSpPr>
        <p:spPr>
          <a:xfrm>
            <a:off x="5811345" y="2464369"/>
            <a:ext cx="2721536" cy="338554"/>
          </a:xfrm>
          <a:prstGeom prst="rect">
            <a:avLst/>
          </a:prstGeom>
          <a:noFill/>
        </p:spPr>
        <p:txBody>
          <a:bodyPr wrap="square" rtlCol="0">
            <a:spAutoFit/>
          </a:bodyPr>
          <a:lstStyle/>
          <a:p>
            <a:pPr algn="ctr" eaLnBrk="0" fontAlgn="base" hangingPunct="0">
              <a:spcBef>
                <a:spcPct val="0"/>
              </a:spcBef>
              <a:spcAft>
                <a:spcPct val="0"/>
              </a:spcAft>
            </a:pPr>
            <a:r>
              <a:rPr lang="en-NZ" sz="1600" b="1">
                <a:solidFill>
                  <a:srgbClr val="B6231D"/>
                </a:solidFill>
                <a:latin typeface="Arial" panose="020B0604020202020204" pitchFamily="34" charset="0"/>
                <a:ea typeface="ＭＳ Ｐゴシック" charset="0"/>
                <a:cs typeface="Arial" panose="020B0604020202020204" pitchFamily="34" charset="0"/>
              </a:rPr>
              <a:t>New work matrix</a:t>
            </a:r>
          </a:p>
        </p:txBody>
      </p:sp>
      <p:grpSp>
        <p:nvGrpSpPr>
          <p:cNvPr id="97" name="Group 96">
            <a:extLst>
              <a:ext uri="{FF2B5EF4-FFF2-40B4-BE49-F238E27FC236}">
                <a16:creationId xmlns:a16="http://schemas.microsoft.com/office/drawing/2014/main" id="{4D2CBDFD-D5C5-4BC2-B27B-AEA744736A2B}"/>
              </a:ext>
            </a:extLst>
          </p:cNvPr>
          <p:cNvGrpSpPr/>
          <p:nvPr/>
        </p:nvGrpSpPr>
        <p:grpSpPr>
          <a:xfrm>
            <a:off x="4948594" y="2251094"/>
            <a:ext cx="767652" cy="753779"/>
            <a:chOff x="4749347" y="2432515"/>
            <a:chExt cx="767652" cy="753779"/>
          </a:xfrm>
        </p:grpSpPr>
        <p:grpSp>
          <p:nvGrpSpPr>
            <p:cNvPr id="98" name="Group 97">
              <a:extLst>
                <a:ext uri="{FF2B5EF4-FFF2-40B4-BE49-F238E27FC236}">
                  <a16:creationId xmlns:a16="http://schemas.microsoft.com/office/drawing/2014/main" id="{553A24D5-1B6B-40D1-AA5A-B7CC8086A491}"/>
                </a:ext>
              </a:extLst>
            </p:cNvPr>
            <p:cNvGrpSpPr>
              <a:grpSpLocks noChangeAspect="1"/>
            </p:cNvGrpSpPr>
            <p:nvPr/>
          </p:nvGrpSpPr>
          <p:grpSpPr bwMode="auto">
            <a:xfrm>
              <a:off x="4749347" y="2432515"/>
              <a:ext cx="767652" cy="753779"/>
              <a:chOff x="6518" y="2261"/>
              <a:chExt cx="830" cy="815"/>
            </a:xfrm>
            <a:solidFill>
              <a:srgbClr val="B6231D"/>
            </a:solidFill>
          </p:grpSpPr>
          <p:sp>
            <p:nvSpPr>
              <p:cNvPr id="105" name="Freeform 245">
                <a:extLst>
                  <a:ext uri="{FF2B5EF4-FFF2-40B4-BE49-F238E27FC236}">
                    <a16:creationId xmlns:a16="http://schemas.microsoft.com/office/drawing/2014/main" id="{6BC7615D-E6CE-480B-BBA4-233265226DA8}"/>
                  </a:ext>
                </a:extLst>
              </p:cNvPr>
              <p:cNvSpPr>
                <a:spLocks/>
              </p:cNvSpPr>
              <p:nvPr/>
            </p:nvSpPr>
            <p:spPr bwMode="auto">
              <a:xfrm>
                <a:off x="6899" y="2584"/>
                <a:ext cx="449" cy="492"/>
              </a:xfrm>
              <a:custGeom>
                <a:avLst/>
                <a:gdLst>
                  <a:gd name="T0" fmla="*/ 724 w 740"/>
                  <a:gd name="T1" fmla="*/ 24 h 811"/>
                  <a:gd name="T2" fmla="*/ 724 w 740"/>
                  <a:gd name="T3" fmla="*/ 24 h 811"/>
                  <a:gd name="T4" fmla="*/ 693 w 740"/>
                  <a:gd name="T5" fmla="*/ 3 h 811"/>
                  <a:gd name="T6" fmla="*/ 672 w 740"/>
                  <a:gd name="T7" fmla="*/ 34 h 811"/>
                  <a:gd name="T8" fmla="*/ 674 w 740"/>
                  <a:gd name="T9" fmla="*/ 256 h 811"/>
                  <a:gd name="T10" fmla="*/ 126 w 740"/>
                  <a:gd name="T11" fmla="*/ 755 h 811"/>
                  <a:gd name="T12" fmla="*/ 76 w 740"/>
                  <a:gd name="T13" fmla="*/ 689 h 811"/>
                  <a:gd name="T14" fmla="*/ 6 w 740"/>
                  <a:gd name="T15" fmla="*/ 739 h 811"/>
                  <a:gd name="T16" fmla="*/ 55 w 740"/>
                  <a:gd name="T17" fmla="*/ 810 h 811"/>
                  <a:gd name="T18" fmla="*/ 60 w 740"/>
                  <a:gd name="T19" fmla="*/ 810 h 811"/>
                  <a:gd name="T20" fmla="*/ 63 w 740"/>
                  <a:gd name="T21" fmla="*/ 810 h 811"/>
                  <a:gd name="T22" fmla="*/ 66 w 740"/>
                  <a:gd name="T23" fmla="*/ 810 h 811"/>
                  <a:gd name="T24" fmla="*/ 68 w 740"/>
                  <a:gd name="T25" fmla="*/ 810 h 811"/>
                  <a:gd name="T26" fmla="*/ 78 w 740"/>
                  <a:gd name="T27" fmla="*/ 811 h 811"/>
                  <a:gd name="T28" fmla="*/ 726 w 740"/>
                  <a:gd name="T29" fmla="*/ 266 h 811"/>
                  <a:gd name="T30" fmla="*/ 724 w 740"/>
                  <a:gd name="T31" fmla="*/ 2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811">
                    <a:moveTo>
                      <a:pt x="724" y="24"/>
                    </a:moveTo>
                    <a:lnTo>
                      <a:pt x="724" y="24"/>
                    </a:lnTo>
                    <a:cubicBezTo>
                      <a:pt x="721" y="9"/>
                      <a:pt x="707" y="0"/>
                      <a:pt x="693" y="3"/>
                    </a:cubicBezTo>
                    <a:cubicBezTo>
                      <a:pt x="678" y="6"/>
                      <a:pt x="669" y="20"/>
                      <a:pt x="672" y="34"/>
                    </a:cubicBezTo>
                    <a:cubicBezTo>
                      <a:pt x="686" y="108"/>
                      <a:pt x="687" y="183"/>
                      <a:pt x="674" y="256"/>
                    </a:cubicBezTo>
                    <a:cubicBezTo>
                      <a:pt x="625" y="532"/>
                      <a:pt x="400" y="733"/>
                      <a:pt x="126" y="755"/>
                    </a:cubicBezTo>
                    <a:cubicBezTo>
                      <a:pt x="129" y="724"/>
                      <a:pt x="108" y="695"/>
                      <a:pt x="76" y="689"/>
                    </a:cubicBezTo>
                    <a:cubicBezTo>
                      <a:pt x="43" y="684"/>
                      <a:pt x="12" y="706"/>
                      <a:pt x="6" y="739"/>
                    </a:cubicBezTo>
                    <a:cubicBezTo>
                      <a:pt x="0" y="772"/>
                      <a:pt x="22" y="804"/>
                      <a:pt x="55" y="810"/>
                    </a:cubicBezTo>
                    <a:cubicBezTo>
                      <a:pt x="57" y="810"/>
                      <a:pt x="58" y="810"/>
                      <a:pt x="60" y="810"/>
                    </a:cubicBezTo>
                    <a:cubicBezTo>
                      <a:pt x="61" y="810"/>
                      <a:pt x="62" y="810"/>
                      <a:pt x="63" y="810"/>
                    </a:cubicBezTo>
                    <a:cubicBezTo>
                      <a:pt x="64" y="810"/>
                      <a:pt x="65" y="810"/>
                      <a:pt x="66" y="810"/>
                    </a:cubicBezTo>
                    <a:cubicBezTo>
                      <a:pt x="67" y="810"/>
                      <a:pt x="68" y="810"/>
                      <a:pt x="68" y="810"/>
                    </a:cubicBezTo>
                    <a:cubicBezTo>
                      <a:pt x="71" y="810"/>
                      <a:pt x="75" y="811"/>
                      <a:pt x="78" y="811"/>
                    </a:cubicBezTo>
                    <a:cubicBezTo>
                      <a:pt x="398" y="811"/>
                      <a:pt x="670" y="583"/>
                      <a:pt x="726" y="266"/>
                    </a:cubicBezTo>
                    <a:cubicBezTo>
                      <a:pt x="740" y="185"/>
                      <a:pt x="740" y="104"/>
                      <a:pt x="72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6" name="Freeform 246">
                <a:extLst>
                  <a:ext uri="{FF2B5EF4-FFF2-40B4-BE49-F238E27FC236}">
                    <a16:creationId xmlns:a16="http://schemas.microsoft.com/office/drawing/2014/main" id="{51876E21-9F9E-446A-A8DC-28B264E9BEE7}"/>
                  </a:ext>
                </a:extLst>
              </p:cNvPr>
              <p:cNvSpPr>
                <a:spLocks/>
              </p:cNvSpPr>
              <p:nvPr/>
            </p:nvSpPr>
            <p:spPr bwMode="auto">
              <a:xfrm>
                <a:off x="6518" y="2455"/>
                <a:ext cx="312" cy="597"/>
              </a:xfrm>
              <a:custGeom>
                <a:avLst/>
                <a:gdLst>
                  <a:gd name="T0" fmla="*/ 493 w 514"/>
                  <a:gd name="T1" fmla="*/ 931 h 983"/>
                  <a:gd name="T2" fmla="*/ 493 w 514"/>
                  <a:gd name="T3" fmla="*/ 931 h 983"/>
                  <a:gd name="T4" fmla="*/ 107 w 514"/>
                  <a:gd name="T5" fmla="*/ 257 h 983"/>
                  <a:gd name="T6" fmla="*/ 151 w 514"/>
                  <a:gd name="T7" fmla="*/ 115 h 983"/>
                  <a:gd name="T8" fmla="*/ 175 w 514"/>
                  <a:gd name="T9" fmla="*/ 124 h 983"/>
                  <a:gd name="T10" fmla="*/ 245 w 514"/>
                  <a:gd name="T11" fmla="*/ 75 h 983"/>
                  <a:gd name="T12" fmla="*/ 196 w 514"/>
                  <a:gd name="T13" fmla="*/ 4 h 983"/>
                  <a:gd name="T14" fmla="*/ 134 w 514"/>
                  <a:gd name="T15" fmla="*/ 32 h 983"/>
                  <a:gd name="T16" fmla="*/ 131 w 514"/>
                  <a:gd name="T17" fmla="*/ 35 h 983"/>
                  <a:gd name="T18" fmla="*/ 55 w 514"/>
                  <a:gd name="T19" fmla="*/ 247 h 983"/>
                  <a:gd name="T20" fmla="*/ 475 w 514"/>
                  <a:gd name="T21" fmla="*/ 981 h 983"/>
                  <a:gd name="T22" fmla="*/ 484 w 514"/>
                  <a:gd name="T23" fmla="*/ 983 h 983"/>
                  <a:gd name="T24" fmla="*/ 509 w 514"/>
                  <a:gd name="T25" fmla="*/ 965 h 983"/>
                  <a:gd name="T26" fmla="*/ 493 w 514"/>
                  <a:gd name="T27" fmla="*/ 93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3">
                    <a:moveTo>
                      <a:pt x="493" y="931"/>
                    </a:moveTo>
                    <a:lnTo>
                      <a:pt x="493" y="931"/>
                    </a:lnTo>
                    <a:cubicBezTo>
                      <a:pt x="218" y="829"/>
                      <a:pt x="56" y="546"/>
                      <a:pt x="107" y="257"/>
                    </a:cubicBezTo>
                    <a:cubicBezTo>
                      <a:pt x="116" y="207"/>
                      <a:pt x="131" y="160"/>
                      <a:pt x="151" y="115"/>
                    </a:cubicBezTo>
                    <a:cubicBezTo>
                      <a:pt x="158" y="119"/>
                      <a:pt x="166" y="123"/>
                      <a:pt x="175" y="124"/>
                    </a:cubicBezTo>
                    <a:cubicBezTo>
                      <a:pt x="208" y="130"/>
                      <a:pt x="240" y="108"/>
                      <a:pt x="245" y="75"/>
                    </a:cubicBezTo>
                    <a:cubicBezTo>
                      <a:pt x="251" y="42"/>
                      <a:pt x="229" y="10"/>
                      <a:pt x="196" y="4"/>
                    </a:cubicBezTo>
                    <a:cubicBezTo>
                      <a:pt x="171" y="0"/>
                      <a:pt x="146" y="12"/>
                      <a:pt x="134" y="32"/>
                    </a:cubicBezTo>
                    <a:cubicBezTo>
                      <a:pt x="133" y="33"/>
                      <a:pt x="132" y="34"/>
                      <a:pt x="131" y="35"/>
                    </a:cubicBezTo>
                    <a:cubicBezTo>
                      <a:pt x="94" y="101"/>
                      <a:pt x="68" y="172"/>
                      <a:pt x="55" y="247"/>
                    </a:cubicBezTo>
                    <a:cubicBezTo>
                      <a:pt x="0" y="562"/>
                      <a:pt x="176" y="870"/>
                      <a:pt x="475" y="981"/>
                    </a:cubicBezTo>
                    <a:cubicBezTo>
                      <a:pt x="478" y="982"/>
                      <a:pt x="481" y="983"/>
                      <a:pt x="484" y="983"/>
                    </a:cubicBezTo>
                    <a:cubicBezTo>
                      <a:pt x="495" y="983"/>
                      <a:pt x="505" y="976"/>
                      <a:pt x="509" y="965"/>
                    </a:cubicBezTo>
                    <a:cubicBezTo>
                      <a:pt x="514" y="951"/>
                      <a:pt x="507" y="936"/>
                      <a:pt x="493" y="9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7" name="Freeform 247">
                <a:extLst>
                  <a:ext uri="{FF2B5EF4-FFF2-40B4-BE49-F238E27FC236}">
                    <a16:creationId xmlns:a16="http://schemas.microsoft.com/office/drawing/2014/main" id="{38C3076D-9013-49B1-86D2-161BF5635438}"/>
                  </a:ext>
                </a:extLst>
              </p:cNvPr>
              <p:cNvSpPr>
                <a:spLocks/>
              </p:cNvSpPr>
              <p:nvPr/>
            </p:nvSpPr>
            <p:spPr bwMode="auto">
              <a:xfrm>
                <a:off x="6679" y="2261"/>
                <a:ext cx="621" cy="275"/>
              </a:xfrm>
              <a:custGeom>
                <a:avLst/>
                <a:gdLst>
                  <a:gd name="T0" fmla="*/ 48 w 1023"/>
                  <a:gd name="T1" fmla="*/ 219 h 453"/>
                  <a:gd name="T2" fmla="*/ 48 w 1023"/>
                  <a:gd name="T3" fmla="*/ 219 h 453"/>
                  <a:gd name="T4" fmla="*/ 544 w 1023"/>
                  <a:gd name="T5" fmla="*/ 85 h 453"/>
                  <a:gd name="T6" fmla="*/ 934 w 1023"/>
                  <a:gd name="T7" fmla="*/ 333 h 453"/>
                  <a:gd name="T8" fmla="*/ 900 w 1023"/>
                  <a:gd name="T9" fmla="*/ 377 h 453"/>
                  <a:gd name="T10" fmla="*/ 950 w 1023"/>
                  <a:gd name="T11" fmla="*/ 448 h 453"/>
                  <a:gd name="T12" fmla="*/ 1020 w 1023"/>
                  <a:gd name="T13" fmla="*/ 398 h 453"/>
                  <a:gd name="T14" fmla="*/ 1009 w 1023"/>
                  <a:gd name="T15" fmla="*/ 352 h 453"/>
                  <a:gd name="T16" fmla="*/ 554 w 1023"/>
                  <a:gd name="T17" fmla="*/ 33 h 453"/>
                  <a:gd name="T18" fmla="*/ 13 w 1023"/>
                  <a:gd name="T19" fmla="*/ 178 h 453"/>
                  <a:gd name="T20" fmla="*/ 10 w 1023"/>
                  <a:gd name="T21" fmla="*/ 216 h 453"/>
                  <a:gd name="T22" fmla="*/ 48 w 1023"/>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53">
                    <a:moveTo>
                      <a:pt x="48" y="219"/>
                    </a:moveTo>
                    <a:lnTo>
                      <a:pt x="48" y="219"/>
                    </a:lnTo>
                    <a:cubicBezTo>
                      <a:pt x="186" y="103"/>
                      <a:pt x="367" y="54"/>
                      <a:pt x="544" y="85"/>
                    </a:cubicBezTo>
                    <a:cubicBezTo>
                      <a:pt x="703" y="114"/>
                      <a:pt x="842" y="203"/>
                      <a:pt x="934" y="333"/>
                    </a:cubicBezTo>
                    <a:cubicBezTo>
                      <a:pt x="917" y="341"/>
                      <a:pt x="904" y="357"/>
                      <a:pt x="900" y="377"/>
                    </a:cubicBezTo>
                    <a:cubicBezTo>
                      <a:pt x="894" y="410"/>
                      <a:pt x="916" y="442"/>
                      <a:pt x="950" y="448"/>
                    </a:cubicBezTo>
                    <a:cubicBezTo>
                      <a:pt x="983" y="453"/>
                      <a:pt x="1014" y="431"/>
                      <a:pt x="1020" y="398"/>
                    </a:cubicBezTo>
                    <a:cubicBezTo>
                      <a:pt x="1023" y="381"/>
                      <a:pt x="1019" y="365"/>
                      <a:pt x="1009" y="352"/>
                    </a:cubicBezTo>
                    <a:cubicBezTo>
                      <a:pt x="911" y="183"/>
                      <a:pt x="746" y="67"/>
                      <a:pt x="554" y="33"/>
                    </a:cubicBezTo>
                    <a:cubicBezTo>
                      <a:pt x="360" y="0"/>
                      <a:pt x="163" y="52"/>
                      <a:pt x="13" y="178"/>
                    </a:cubicBezTo>
                    <a:cubicBezTo>
                      <a:pt x="2" y="188"/>
                      <a:pt x="0" y="205"/>
                      <a:pt x="10" y="216"/>
                    </a:cubicBezTo>
                    <a:cubicBezTo>
                      <a:pt x="19" y="227"/>
                      <a:pt x="36" y="229"/>
                      <a:pt x="4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99" name="Rectangle 98">
              <a:extLst>
                <a:ext uri="{FF2B5EF4-FFF2-40B4-BE49-F238E27FC236}">
                  <a16:creationId xmlns:a16="http://schemas.microsoft.com/office/drawing/2014/main" id="{E5E6029C-F164-43D3-B2FD-622D834BB90B}"/>
                </a:ext>
              </a:extLst>
            </p:cNvPr>
            <p:cNvSpPr/>
            <p:nvPr/>
          </p:nvSpPr>
          <p:spPr>
            <a:xfrm>
              <a:off x="4930669" y="2686829"/>
              <a:ext cx="105312" cy="73944"/>
            </a:xfrm>
            <a:prstGeom prst="rect">
              <a:avLst/>
            </a:prstGeom>
            <a:solidFill>
              <a:srgbClr val="B62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0" name="Rectangle 99">
              <a:extLst>
                <a:ext uri="{FF2B5EF4-FFF2-40B4-BE49-F238E27FC236}">
                  <a16:creationId xmlns:a16="http://schemas.microsoft.com/office/drawing/2014/main" id="{4E12B156-C953-4988-BAD9-05BF6E262BBF}"/>
                </a:ext>
              </a:extLst>
            </p:cNvPr>
            <p:cNvSpPr/>
            <p:nvPr/>
          </p:nvSpPr>
          <p:spPr>
            <a:xfrm>
              <a:off x="4930668" y="2790201"/>
              <a:ext cx="105312" cy="73944"/>
            </a:xfrm>
            <a:prstGeom prst="rect">
              <a:avLst/>
            </a:prstGeom>
            <a:solidFill>
              <a:srgbClr val="B62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1" name="Rectangle 100">
              <a:extLst>
                <a:ext uri="{FF2B5EF4-FFF2-40B4-BE49-F238E27FC236}">
                  <a16:creationId xmlns:a16="http://schemas.microsoft.com/office/drawing/2014/main" id="{0537AD70-B17E-42D3-8E74-C866725C4652}"/>
                </a:ext>
              </a:extLst>
            </p:cNvPr>
            <p:cNvSpPr/>
            <p:nvPr/>
          </p:nvSpPr>
          <p:spPr>
            <a:xfrm>
              <a:off x="4930667" y="2893573"/>
              <a:ext cx="105312" cy="73944"/>
            </a:xfrm>
            <a:prstGeom prst="rect">
              <a:avLst/>
            </a:prstGeom>
            <a:solidFill>
              <a:srgbClr val="B62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2" name="Rectangle 101">
              <a:extLst>
                <a:ext uri="{FF2B5EF4-FFF2-40B4-BE49-F238E27FC236}">
                  <a16:creationId xmlns:a16="http://schemas.microsoft.com/office/drawing/2014/main" id="{B5323657-3F15-4B08-8F68-12E80CB0FC31}"/>
                </a:ext>
              </a:extLst>
            </p:cNvPr>
            <p:cNvSpPr/>
            <p:nvPr/>
          </p:nvSpPr>
          <p:spPr>
            <a:xfrm>
              <a:off x="5043922" y="2686829"/>
              <a:ext cx="319167" cy="73944"/>
            </a:xfrm>
            <a:prstGeom prst="rect">
              <a:avLst/>
            </a:prstGeom>
            <a:solidFill>
              <a:srgbClr val="B62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3" name="Rectangle 102">
              <a:extLst>
                <a:ext uri="{FF2B5EF4-FFF2-40B4-BE49-F238E27FC236}">
                  <a16:creationId xmlns:a16="http://schemas.microsoft.com/office/drawing/2014/main" id="{03D56213-DFAE-4AC5-B763-8604B680848A}"/>
                </a:ext>
              </a:extLst>
            </p:cNvPr>
            <p:cNvSpPr/>
            <p:nvPr/>
          </p:nvSpPr>
          <p:spPr>
            <a:xfrm>
              <a:off x="5043921" y="2790201"/>
              <a:ext cx="319167" cy="73944"/>
            </a:xfrm>
            <a:prstGeom prst="rect">
              <a:avLst/>
            </a:prstGeom>
            <a:solidFill>
              <a:srgbClr val="B62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4" name="Rectangle 103">
              <a:extLst>
                <a:ext uri="{FF2B5EF4-FFF2-40B4-BE49-F238E27FC236}">
                  <a16:creationId xmlns:a16="http://schemas.microsoft.com/office/drawing/2014/main" id="{5CFF7364-12BB-440B-8613-05B3F26557D5}"/>
                </a:ext>
              </a:extLst>
            </p:cNvPr>
            <p:cNvSpPr/>
            <p:nvPr/>
          </p:nvSpPr>
          <p:spPr>
            <a:xfrm>
              <a:off x="5043920" y="2893573"/>
              <a:ext cx="319167" cy="73944"/>
            </a:xfrm>
            <a:prstGeom prst="rect">
              <a:avLst/>
            </a:prstGeom>
            <a:solidFill>
              <a:srgbClr val="B62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9" name="Content Placeholder 2">
            <a:extLst>
              <a:ext uri="{FF2B5EF4-FFF2-40B4-BE49-F238E27FC236}">
                <a16:creationId xmlns:a16="http://schemas.microsoft.com/office/drawing/2014/main" id="{37053F1F-F5AB-4374-8402-3D162CCE11FB}"/>
              </a:ext>
            </a:extLst>
          </p:cNvPr>
          <p:cNvSpPr txBox="1">
            <a:spLocks/>
          </p:cNvSpPr>
          <p:nvPr/>
        </p:nvSpPr>
        <p:spPr bwMode="auto">
          <a:xfrm>
            <a:off x="5051362" y="1876419"/>
            <a:ext cx="3596467" cy="30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 typeface="Webdings" charset="2"/>
              <a:buChar char="4"/>
              <a:defRPr sz="2800" b="1" i="0">
                <a:solidFill>
                  <a:srgbClr val="00528B"/>
                </a:solidFill>
                <a:latin typeface="Calibri"/>
                <a:ea typeface="+mn-ea"/>
                <a:cs typeface="Calibri"/>
              </a:defRPr>
            </a:lvl1pPr>
            <a:lvl2pPr marL="742950" indent="-285750" algn="l" rtl="0" eaLnBrk="1" fontAlgn="base" hangingPunct="1">
              <a:spcBef>
                <a:spcPct val="20000"/>
              </a:spcBef>
              <a:spcAft>
                <a:spcPct val="0"/>
              </a:spcAft>
              <a:buSzPct val="80000"/>
              <a:buFont typeface="Webdings" charset="0"/>
              <a:buChar char="4"/>
              <a:defRPr sz="2800" b="0" i="0">
                <a:solidFill>
                  <a:srgbClr val="606060"/>
                </a:solidFill>
                <a:latin typeface="Calibri"/>
                <a:ea typeface="+mn-ea"/>
                <a:cs typeface="Calibri"/>
              </a:defRPr>
            </a:lvl2pPr>
            <a:lvl3pPr marL="1143000" indent="-228600" algn="l" rtl="0" eaLnBrk="1" fontAlgn="base" hangingPunct="1">
              <a:spcBef>
                <a:spcPct val="20000"/>
              </a:spcBef>
              <a:spcAft>
                <a:spcPct val="0"/>
              </a:spcAft>
              <a:buSzPct val="80000"/>
              <a:buFont typeface="Webdings" charset="0"/>
              <a:buChar char="4"/>
              <a:defRPr sz="2400" b="0" i="0">
                <a:solidFill>
                  <a:srgbClr val="606060"/>
                </a:solidFill>
                <a:latin typeface="Calibri"/>
                <a:ea typeface="+mn-ea"/>
                <a:cs typeface="Calibri"/>
              </a:defRPr>
            </a:lvl3pPr>
            <a:lvl4pPr marL="16002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4pPr>
            <a:lvl5pPr marL="2057400" indent="-228600" algn="l" rtl="0" eaLnBrk="1" fontAlgn="base" hangingPunct="1">
              <a:spcBef>
                <a:spcPct val="20000"/>
              </a:spcBef>
              <a:spcAft>
                <a:spcPct val="0"/>
              </a:spcAft>
              <a:buSzPct val="80000"/>
              <a:buFont typeface="Webdings" charset="0"/>
              <a:buChar char="4"/>
              <a:defRPr sz="2000" b="0" i="0">
                <a:solidFill>
                  <a:srgbClr val="606060"/>
                </a:solidFill>
                <a:latin typeface="Calibri"/>
                <a:ea typeface="+mn-ea"/>
                <a:cs typeface="Calibri"/>
              </a:defRPr>
            </a:lvl5pPr>
            <a:lvl6pPr marL="25146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6pPr>
            <a:lvl7pPr marL="29718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7pPr>
            <a:lvl8pPr marL="34290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8pPr>
            <a:lvl9pPr marL="3886200" indent="-228600" algn="l" rtl="0" eaLnBrk="1" fontAlgn="base" hangingPunct="1">
              <a:spcBef>
                <a:spcPct val="20000"/>
              </a:spcBef>
              <a:spcAft>
                <a:spcPct val="0"/>
              </a:spcAft>
              <a:buFont typeface="Webdings" pitchFamily="-107" charset="2"/>
              <a:buChar char="4"/>
              <a:defRPr sz="2000">
                <a:solidFill>
                  <a:schemeClr val="tx1"/>
                </a:solidFill>
                <a:latin typeface="+mn-lt"/>
                <a:ea typeface="+mn-ea"/>
              </a:defRPr>
            </a:lvl9pPr>
          </a:lstStyle>
          <a:p>
            <a:pPr marL="0" indent="0" algn="ctr">
              <a:spcAft>
                <a:spcPts val="400"/>
              </a:spcAft>
              <a:buNone/>
              <a:defRPr/>
            </a:pPr>
            <a:r>
              <a:rPr lang="en-US" sz="1600" kern="0">
                <a:solidFill>
                  <a:srgbClr val="B6231D"/>
                </a:solidFill>
                <a:latin typeface="Arial" panose="020B0604020202020204" pitchFamily="34" charset="0"/>
                <a:ea typeface="ＭＳ Ｐゴシック"/>
                <a:cs typeface="Arial" panose="020B0604020202020204" pitchFamily="34" charset="0"/>
              </a:rPr>
              <a:t>Kaiārahi i te reo claim</a:t>
            </a:r>
          </a:p>
        </p:txBody>
      </p:sp>
      <p:sp>
        <p:nvSpPr>
          <p:cNvPr id="111" name="Rectangle: Rounded Corners 110">
            <a:extLst>
              <a:ext uri="{FF2B5EF4-FFF2-40B4-BE49-F238E27FC236}">
                <a16:creationId xmlns:a16="http://schemas.microsoft.com/office/drawing/2014/main" id="{FB855AD5-1285-4D33-BCDD-5E440AC64542}"/>
              </a:ext>
            </a:extLst>
          </p:cNvPr>
          <p:cNvSpPr/>
          <p:nvPr/>
        </p:nvSpPr>
        <p:spPr>
          <a:xfrm>
            <a:off x="469046" y="5163412"/>
            <a:ext cx="3874165" cy="1177744"/>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1600" b="1">
                <a:solidFill>
                  <a:schemeClr val="bg1"/>
                </a:solidFill>
                <a:latin typeface="Arial" panose="020B0604020202020204" pitchFamily="34" charset="0"/>
                <a:cs typeface="Arial" panose="020B0604020202020204" pitchFamily="34" charset="0"/>
              </a:rPr>
              <a:t>ACTION: </a:t>
            </a:r>
            <a:r>
              <a:rPr lang="mi-NZ" sz="1600">
                <a:solidFill>
                  <a:schemeClr val="bg1"/>
                </a:solidFill>
                <a:latin typeface="Arial" panose="020B0604020202020204" pitchFamily="34" charset="0"/>
                <a:cs typeface="Arial" panose="020B0604020202020204" pitchFamily="34" charset="0"/>
              </a:rPr>
              <a:t>Make a </a:t>
            </a:r>
            <a:r>
              <a:rPr lang="mi-NZ" sz="1600" err="1">
                <a:solidFill>
                  <a:schemeClr val="bg1"/>
                </a:solidFill>
                <a:latin typeface="Arial" panose="020B0604020202020204" pitchFamily="34" charset="0"/>
                <a:cs typeface="Arial" panose="020B0604020202020204" pitchFamily="34" charset="0"/>
              </a:rPr>
              <a:t>note</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today</a:t>
            </a:r>
            <a:r>
              <a:rPr lang="mi-NZ" sz="1600">
                <a:solidFill>
                  <a:schemeClr val="bg1"/>
                </a:solidFill>
                <a:latin typeface="Arial" panose="020B0604020202020204" pitchFamily="34" charset="0"/>
                <a:cs typeface="Arial" panose="020B0604020202020204" pitchFamily="34" charset="0"/>
              </a:rPr>
              <a:t> of </a:t>
            </a:r>
            <a:r>
              <a:rPr lang="mi-NZ" sz="1600" err="1">
                <a:solidFill>
                  <a:schemeClr val="bg1"/>
                </a:solidFill>
                <a:latin typeface="Arial" panose="020B0604020202020204" pitchFamily="34" charset="0"/>
                <a:cs typeface="Arial" panose="020B0604020202020204" pitchFamily="34" charset="0"/>
              </a:rPr>
              <a:t>areas</a:t>
            </a:r>
            <a:r>
              <a:rPr lang="mi-NZ" sz="1600">
                <a:solidFill>
                  <a:schemeClr val="bg1"/>
                </a:solidFill>
                <a:latin typeface="Arial" panose="020B0604020202020204" pitchFamily="34" charset="0"/>
                <a:cs typeface="Arial" panose="020B0604020202020204" pitchFamily="34" charset="0"/>
              </a:rPr>
              <a:t> where </a:t>
            </a:r>
            <a:r>
              <a:rPr lang="mi-NZ" sz="1600" err="1">
                <a:solidFill>
                  <a:schemeClr val="bg1"/>
                </a:solidFill>
                <a:latin typeface="Arial" panose="020B0604020202020204" pitchFamily="34" charset="0"/>
                <a:cs typeface="Arial" panose="020B0604020202020204" pitchFamily="34" charset="0"/>
              </a:rPr>
              <a:t>you</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need</a:t>
            </a:r>
            <a:r>
              <a:rPr lang="mi-NZ" sz="1600">
                <a:solidFill>
                  <a:schemeClr val="bg1"/>
                </a:solidFill>
                <a:latin typeface="Arial" panose="020B0604020202020204" pitchFamily="34" charset="0"/>
                <a:cs typeface="Arial" panose="020B0604020202020204" pitchFamily="34" charset="0"/>
              </a:rPr>
              <a:t> to </a:t>
            </a:r>
            <a:r>
              <a:rPr lang="mi-NZ" sz="1600" err="1">
                <a:solidFill>
                  <a:schemeClr val="bg1"/>
                </a:solidFill>
                <a:latin typeface="Arial" panose="020B0604020202020204" pitchFamily="34" charset="0"/>
                <a:cs typeface="Arial" panose="020B0604020202020204" pitchFamily="34" charset="0"/>
              </a:rPr>
              <a:t>know</a:t>
            </a:r>
            <a:r>
              <a:rPr lang="mi-NZ" sz="1600">
                <a:solidFill>
                  <a:schemeClr val="bg1"/>
                </a:solidFill>
                <a:latin typeface="Arial" panose="020B0604020202020204" pitchFamily="34" charset="0"/>
                <a:cs typeface="Arial" panose="020B0604020202020204" pitchFamily="34" charset="0"/>
              </a:rPr>
              <a:t> more, </a:t>
            </a:r>
            <a:r>
              <a:rPr lang="mi-NZ" sz="1600" err="1">
                <a:solidFill>
                  <a:schemeClr val="bg1"/>
                </a:solidFill>
                <a:latin typeface="Arial" panose="020B0604020202020204" pitchFamily="34" charset="0"/>
                <a:cs typeface="Arial" panose="020B0604020202020204" pitchFamily="34" charset="0"/>
              </a:rPr>
              <a:t>need</a:t>
            </a:r>
            <a:r>
              <a:rPr lang="mi-NZ" sz="1600">
                <a:solidFill>
                  <a:schemeClr val="bg1"/>
                </a:solidFill>
                <a:latin typeface="Arial" panose="020B0604020202020204" pitchFamily="34" charset="0"/>
                <a:cs typeface="Arial" panose="020B0604020202020204" pitchFamily="34" charset="0"/>
              </a:rPr>
              <a:t> </a:t>
            </a:r>
            <a:r>
              <a:rPr lang="mi-NZ" sz="1600" err="1">
                <a:solidFill>
                  <a:schemeClr val="bg1"/>
                </a:solidFill>
                <a:latin typeface="Arial" panose="020B0604020202020204" pitchFamily="34" charset="0"/>
                <a:cs typeface="Arial" panose="020B0604020202020204" pitchFamily="34" charset="0"/>
              </a:rPr>
              <a:t>advice</a:t>
            </a:r>
            <a:r>
              <a:rPr lang="mi-NZ" sz="1600">
                <a:solidFill>
                  <a:schemeClr val="bg1"/>
                </a:solidFill>
                <a:latin typeface="Arial" panose="020B0604020202020204" pitchFamily="34" charset="0"/>
                <a:cs typeface="Arial" panose="020B0604020202020204" pitchFamily="34" charset="0"/>
              </a:rPr>
              <a:t> and </a:t>
            </a:r>
            <a:r>
              <a:rPr lang="mi-NZ" sz="1600" err="1">
                <a:solidFill>
                  <a:schemeClr val="bg1"/>
                </a:solidFill>
                <a:latin typeface="Arial" panose="020B0604020202020204" pitchFamily="34" charset="0"/>
                <a:cs typeface="Arial" panose="020B0604020202020204" pitchFamily="34" charset="0"/>
              </a:rPr>
              <a:t>support</a:t>
            </a:r>
            <a:endParaRPr lang="en-NZ" sz="160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A167007E-4234-4CE1-90B4-45671FFEFE13}"/>
              </a:ext>
            </a:extLst>
          </p:cNvPr>
          <p:cNvGrpSpPr/>
          <p:nvPr/>
        </p:nvGrpSpPr>
        <p:grpSpPr>
          <a:xfrm>
            <a:off x="4941371" y="5332234"/>
            <a:ext cx="3733583" cy="746445"/>
            <a:chOff x="4970876" y="5650349"/>
            <a:chExt cx="3733583" cy="746445"/>
          </a:xfrm>
        </p:grpSpPr>
        <p:sp>
          <p:nvSpPr>
            <p:cNvPr id="131" name="Rounded Rectangle 13">
              <a:extLst>
                <a:ext uri="{FF2B5EF4-FFF2-40B4-BE49-F238E27FC236}">
                  <a16:creationId xmlns:a16="http://schemas.microsoft.com/office/drawing/2014/main" id="{CA62837D-2FA2-4F42-9DB1-62D01D681053}"/>
                </a:ext>
              </a:extLst>
            </p:cNvPr>
            <p:cNvSpPr/>
            <p:nvPr/>
          </p:nvSpPr>
          <p:spPr bwMode="auto">
            <a:xfrm>
              <a:off x="5361723" y="5717447"/>
              <a:ext cx="3342736" cy="596743"/>
            </a:xfrm>
            <a:prstGeom prst="roundRect">
              <a:avLst/>
            </a:prstGeom>
            <a:solidFill>
              <a:schemeClr val="bg1"/>
            </a:solidFill>
            <a:ln w="19050" cap="flat" cmpd="sng" algn="ctr">
              <a:solidFill>
                <a:srgbClr val="B623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a:solidFill>
                  <a:srgbClr val="000000"/>
                </a:solidFill>
                <a:ea typeface="ＭＳ Ｐゴシック" pitchFamily="-107" charset="-128"/>
                <a:cs typeface="ＭＳ Ｐゴシック" pitchFamily="-107" charset="-128"/>
              </a:endParaRPr>
            </a:p>
          </p:txBody>
        </p:sp>
        <p:sp>
          <p:nvSpPr>
            <p:cNvPr id="124" name="TextBox 123">
              <a:extLst>
                <a:ext uri="{FF2B5EF4-FFF2-40B4-BE49-F238E27FC236}">
                  <a16:creationId xmlns:a16="http://schemas.microsoft.com/office/drawing/2014/main" id="{67BCD42C-CFF0-441A-8592-134AB4DD9743}"/>
                </a:ext>
              </a:extLst>
            </p:cNvPr>
            <p:cNvSpPr txBox="1"/>
            <p:nvPr/>
          </p:nvSpPr>
          <p:spPr>
            <a:xfrm>
              <a:off x="5669277" y="5843937"/>
              <a:ext cx="2716732" cy="338554"/>
            </a:xfrm>
            <a:prstGeom prst="rect">
              <a:avLst/>
            </a:prstGeom>
            <a:noFill/>
          </p:spPr>
          <p:txBody>
            <a:bodyPr wrap="square" rtlCol="0">
              <a:spAutoFit/>
            </a:bodyPr>
            <a:lstStyle/>
            <a:p>
              <a:pPr algn="ctr" eaLnBrk="0" fontAlgn="base" hangingPunct="0">
                <a:spcBef>
                  <a:spcPct val="0"/>
                </a:spcBef>
                <a:spcAft>
                  <a:spcPct val="0"/>
                </a:spcAft>
              </a:pPr>
              <a:r>
                <a:rPr lang="en-NZ" sz="1600" b="1">
                  <a:solidFill>
                    <a:srgbClr val="B6231D"/>
                  </a:solidFill>
                  <a:latin typeface="Arial" panose="020B0604020202020204" pitchFamily="34" charset="0"/>
                  <a:ea typeface="ＭＳ Ｐゴシック" charset="0"/>
                  <a:cs typeface="Arial" panose="020B0604020202020204" pitchFamily="34" charset="0"/>
                </a:rPr>
                <a:t>Parental</a:t>
              </a:r>
              <a:r>
                <a:rPr lang="en-NZ" sz="1600" b="1">
                  <a:solidFill>
                    <a:srgbClr val="2A6EBB"/>
                  </a:solidFill>
                  <a:latin typeface="Arial" panose="020B0604020202020204" pitchFamily="34" charset="0"/>
                  <a:ea typeface="ＭＳ Ｐゴシック" charset="0"/>
                  <a:cs typeface="Arial" panose="020B0604020202020204" pitchFamily="34" charset="0"/>
                </a:rPr>
                <a:t> </a:t>
              </a:r>
              <a:r>
                <a:rPr lang="en-NZ" sz="1600" b="1">
                  <a:solidFill>
                    <a:srgbClr val="B6231D"/>
                  </a:solidFill>
                  <a:latin typeface="Arial" panose="020B0604020202020204" pitchFamily="34" charset="0"/>
                  <a:ea typeface="ＭＳ Ｐゴシック" charset="0"/>
                  <a:cs typeface="Arial" panose="020B0604020202020204" pitchFamily="34" charset="0"/>
                </a:rPr>
                <a:t>payment</a:t>
              </a:r>
            </a:p>
          </p:txBody>
        </p:sp>
        <p:grpSp>
          <p:nvGrpSpPr>
            <p:cNvPr id="6" name="Group 5">
              <a:extLst>
                <a:ext uri="{FF2B5EF4-FFF2-40B4-BE49-F238E27FC236}">
                  <a16:creationId xmlns:a16="http://schemas.microsoft.com/office/drawing/2014/main" id="{31B2A853-78BE-4F0F-B8D3-7FA7CC4CA945}"/>
                </a:ext>
              </a:extLst>
            </p:cNvPr>
            <p:cNvGrpSpPr/>
            <p:nvPr/>
          </p:nvGrpSpPr>
          <p:grpSpPr>
            <a:xfrm>
              <a:off x="4970876" y="5650349"/>
              <a:ext cx="766345" cy="746445"/>
              <a:chOff x="4221849" y="5924463"/>
              <a:chExt cx="766345" cy="746445"/>
            </a:xfrm>
          </p:grpSpPr>
          <p:sp>
            <p:nvSpPr>
              <p:cNvPr id="123" name="Oval 122">
                <a:extLst>
                  <a:ext uri="{FF2B5EF4-FFF2-40B4-BE49-F238E27FC236}">
                    <a16:creationId xmlns:a16="http://schemas.microsoft.com/office/drawing/2014/main" id="{33C7F0A6-C681-4EA8-A84F-98527703CF10}"/>
                  </a:ext>
                </a:extLst>
              </p:cNvPr>
              <p:cNvSpPr/>
              <p:nvPr/>
            </p:nvSpPr>
            <p:spPr bwMode="auto">
              <a:xfrm>
                <a:off x="4274968" y="5961303"/>
                <a:ext cx="687206" cy="683558"/>
              </a:xfrm>
              <a:prstGeom prst="ellipse">
                <a:avLst/>
              </a:prstGeom>
              <a:solidFill>
                <a:srgbClr val="FFFF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NZ" sz="2400" kern="0">
                  <a:solidFill>
                    <a:srgbClr val="000000"/>
                  </a:solidFill>
                  <a:ea typeface="ＭＳ Ｐゴシック" pitchFamily="-107" charset="-128"/>
                  <a:cs typeface="ＭＳ Ｐゴシック" pitchFamily="-107" charset="-128"/>
                </a:endParaRPr>
              </a:p>
            </p:txBody>
          </p:sp>
          <p:grpSp>
            <p:nvGrpSpPr>
              <p:cNvPr id="2" name="Group 1">
                <a:extLst>
                  <a:ext uri="{FF2B5EF4-FFF2-40B4-BE49-F238E27FC236}">
                    <a16:creationId xmlns:a16="http://schemas.microsoft.com/office/drawing/2014/main" id="{1C854B71-9840-43F9-B19F-FB1894F33FE9}"/>
                  </a:ext>
                </a:extLst>
              </p:cNvPr>
              <p:cNvGrpSpPr/>
              <p:nvPr/>
            </p:nvGrpSpPr>
            <p:grpSpPr>
              <a:xfrm>
                <a:off x="4221849" y="5924463"/>
                <a:ext cx="766345" cy="746445"/>
                <a:chOff x="9372267" y="2758246"/>
                <a:chExt cx="1301748" cy="1287465"/>
              </a:xfrm>
            </p:grpSpPr>
            <p:sp>
              <p:nvSpPr>
                <p:cNvPr id="125" name="Freeform 12">
                  <a:extLst>
                    <a:ext uri="{FF2B5EF4-FFF2-40B4-BE49-F238E27FC236}">
                      <a16:creationId xmlns:a16="http://schemas.microsoft.com/office/drawing/2014/main" id="{6238FCFF-73AE-4565-B8B9-EAC7FDFFD6C0}"/>
                    </a:ext>
                  </a:extLst>
                </p:cNvPr>
                <p:cNvSpPr>
                  <a:spLocks noEditPoints="1"/>
                </p:cNvSpPr>
                <p:nvPr/>
              </p:nvSpPr>
              <p:spPr bwMode="auto">
                <a:xfrm>
                  <a:off x="9656429" y="3105909"/>
                  <a:ext cx="769938" cy="701675"/>
                </a:xfrm>
                <a:custGeom>
                  <a:avLst/>
                  <a:gdLst>
                    <a:gd name="T0" fmla="*/ 239 w 807"/>
                    <a:gd name="T1" fmla="*/ 34 h 730"/>
                    <a:gd name="T2" fmla="*/ 239 w 807"/>
                    <a:gd name="T3" fmla="*/ 34 h 730"/>
                    <a:gd name="T4" fmla="*/ 94 w 807"/>
                    <a:gd name="T5" fmla="*/ 94 h 730"/>
                    <a:gd name="T6" fmla="*/ 34 w 807"/>
                    <a:gd name="T7" fmla="*/ 239 h 730"/>
                    <a:gd name="T8" fmla="*/ 124 w 807"/>
                    <a:gd name="T9" fmla="*/ 440 h 730"/>
                    <a:gd name="T10" fmla="*/ 404 w 807"/>
                    <a:gd name="T11" fmla="*/ 690 h 730"/>
                    <a:gd name="T12" fmla="*/ 684 w 807"/>
                    <a:gd name="T13" fmla="*/ 439 h 730"/>
                    <a:gd name="T14" fmla="*/ 773 w 807"/>
                    <a:gd name="T15" fmla="*/ 239 h 730"/>
                    <a:gd name="T16" fmla="*/ 713 w 807"/>
                    <a:gd name="T17" fmla="*/ 95 h 730"/>
                    <a:gd name="T18" fmla="*/ 713 w 807"/>
                    <a:gd name="T19" fmla="*/ 94 h 730"/>
                    <a:gd name="T20" fmla="*/ 568 w 807"/>
                    <a:gd name="T21" fmla="*/ 34 h 730"/>
                    <a:gd name="T22" fmla="*/ 424 w 807"/>
                    <a:gd name="T23" fmla="*/ 94 h 730"/>
                    <a:gd name="T24" fmla="*/ 416 w 807"/>
                    <a:gd name="T25" fmla="*/ 102 h 730"/>
                    <a:gd name="T26" fmla="*/ 404 w 807"/>
                    <a:gd name="T27" fmla="*/ 107 h 730"/>
                    <a:gd name="T28" fmla="*/ 391 w 807"/>
                    <a:gd name="T29" fmla="*/ 102 h 730"/>
                    <a:gd name="T30" fmla="*/ 383 w 807"/>
                    <a:gd name="T31" fmla="*/ 94 h 730"/>
                    <a:gd name="T32" fmla="*/ 239 w 807"/>
                    <a:gd name="T33" fmla="*/ 34 h 730"/>
                    <a:gd name="T34" fmla="*/ 404 w 807"/>
                    <a:gd name="T35" fmla="*/ 730 h 730"/>
                    <a:gd name="T36" fmla="*/ 404 w 807"/>
                    <a:gd name="T37" fmla="*/ 730 h 730"/>
                    <a:gd name="T38" fmla="*/ 392 w 807"/>
                    <a:gd name="T39" fmla="*/ 726 h 730"/>
                    <a:gd name="T40" fmla="*/ 101 w 807"/>
                    <a:gd name="T41" fmla="*/ 465 h 730"/>
                    <a:gd name="T42" fmla="*/ 0 w 807"/>
                    <a:gd name="T43" fmla="*/ 239 h 730"/>
                    <a:gd name="T44" fmla="*/ 69 w 807"/>
                    <a:gd name="T45" fmla="*/ 71 h 730"/>
                    <a:gd name="T46" fmla="*/ 239 w 807"/>
                    <a:gd name="T47" fmla="*/ 0 h 730"/>
                    <a:gd name="T48" fmla="*/ 404 w 807"/>
                    <a:gd name="T49" fmla="*/ 67 h 730"/>
                    <a:gd name="T50" fmla="*/ 568 w 807"/>
                    <a:gd name="T51" fmla="*/ 0 h 730"/>
                    <a:gd name="T52" fmla="*/ 737 w 807"/>
                    <a:gd name="T53" fmla="*/ 71 h 730"/>
                    <a:gd name="T54" fmla="*/ 738 w 807"/>
                    <a:gd name="T55" fmla="*/ 71 h 730"/>
                    <a:gd name="T56" fmla="*/ 807 w 807"/>
                    <a:gd name="T57" fmla="*/ 240 h 730"/>
                    <a:gd name="T58" fmla="*/ 706 w 807"/>
                    <a:gd name="T59" fmla="*/ 466 h 730"/>
                    <a:gd name="T60" fmla="*/ 414 w 807"/>
                    <a:gd name="T61" fmla="*/ 726 h 730"/>
                    <a:gd name="T62" fmla="*/ 404 w 807"/>
                    <a:gd name="T63" fmla="*/ 7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7" h="730">
                      <a:moveTo>
                        <a:pt x="239" y="34"/>
                      </a:moveTo>
                      <a:lnTo>
                        <a:pt x="239" y="34"/>
                      </a:lnTo>
                      <a:cubicBezTo>
                        <a:pt x="184" y="34"/>
                        <a:pt x="133" y="55"/>
                        <a:pt x="94" y="94"/>
                      </a:cubicBezTo>
                      <a:cubicBezTo>
                        <a:pt x="56" y="133"/>
                        <a:pt x="34" y="184"/>
                        <a:pt x="34" y="239"/>
                      </a:cubicBezTo>
                      <a:cubicBezTo>
                        <a:pt x="34" y="316"/>
                        <a:pt x="66" y="388"/>
                        <a:pt x="124" y="440"/>
                      </a:cubicBezTo>
                      <a:lnTo>
                        <a:pt x="404" y="690"/>
                      </a:lnTo>
                      <a:lnTo>
                        <a:pt x="684" y="439"/>
                      </a:lnTo>
                      <a:cubicBezTo>
                        <a:pt x="741" y="388"/>
                        <a:pt x="773" y="315"/>
                        <a:pt x="773" y="239"/>
                      </a:cubicBezTo>
                      <a:cubicBezTo>
                        <a:pt x="773" y="184"/>
                        <a:pt x="752" y="133"/>
                        <a:pt x="713" y="95"/>
                      </a:cubicBezTo>
                      <a:lnTo>
                        <a:pt x="713" y="94"/>
                      </a:lnTo>
                      <a:cubicBezTo>
                        <a:pt x="674" y="55"/>
                        <a:pt x="623" y="34"/>
                        <a:pt x="568" y="34"/>
                      </a:cubicBezTo>
                      <a:cubicBezTo>
                        <a:pt x="513" y="34"/>
                        <a:pt x="462" y="55"/>
                        <a:pt x="424" y="94"/>
                      </a:cubicBezTo>
                      <a:lnTo>
                        <a:pt x="416" y="102"/>
                      </a:lnTo>
                      <a:cubicBezTo>
                        <a:pt x="412" y="105"/>
                        <a:pt x="408" y="107"/>
                        <a:pt x="404" y="107"/>
                      </a:cubicBezTo>
                      <a:cubicBezTo>
                        <a:pt x="399" y="107"/>
                        <a:pt x="395" y="105"/>
                        <a:pt x="391" y="102"/>
                      </a:cubicBezTo>
                      <a:lnTo>
                        <a:pt x="383" y="94"/>
                      </a:lnTo>
                      <a:cubicBezTo>
                        <a:pt x="345" y="55"/>
                        <a:pt x="294" y="34"/>
                        <a:pt x="239" y="34"/>
                      </a:cubicBezTo>
                      <a:close/>
                      <a:moveTo>
                        <a:pt x="404" y="730"/>
                      </a:moveTo>
                      <a:lnTo>
                        <a:pt x="404" y="730"/>
                      </a:lnTo>
                      <a:cubicBezTo>
                        <a:pt x="400" y="730"/>
                        <a:pt x="395" y="728"/>
                        <a:pt x="392" y="726"/>
                      </a:cubicBezTo>
                      <a:lnTo>
                        <a:pt x="101" y="465"/>
                      </a:lnTo>
                      <a:cubicBezTo>
                        <a:pt x="37" y="407"/>
                        <a:pt x="0" y="326"/>
                        <a:pt x="0" y="239"/>
                      </a:cubicBezTo>
                      <a:cubicBezTo>
                        <a:pt x="0" y="175"/>
                        <a:pt x="25" y="116"/>
                        <a:pt x="69" y="71"/>
                      </a:cubicBezTo>
                      <a:cubicBezTo>
                        <a:pt x="115" y="25"/>
                        <a:pt x="175" y="0"/>
                        <a:pt x="239" y="0"/>
                      </a:cubicBezTo>
                      <a:cubicBezTo>
                        <a:pt x="301" y="0"/>
                        <a:pt x="359" y="24"/>
                        <a:pt x="404" y="67"/>
                      </a:cubicBezTo>
                      <a:cubicBezTo>
                        <a:pt x="448" y="24"/>
                        <a:pt x="506" y="0"/>
                        <a:pt x="568" y="0"/>
                      </a:cubicBezTo>
                      <a:cubicBezTo>
                        <a:pt x="632" y="0"/>
                        <a:pt x="692" y="25"/>
                        <a:pt x="737" y="71"/>
                      </a:cubicBezTo>
                      <a:lnTo>
                        <a:pt x="738" y="71"/>
                      </a:lnTo>
                      <a:cubicBezTo>
                        <a:pt x="783" y="117"/>
                        <a:pt x="807" y="176"/>
                        <a:pt x="807" y="240"/>
                      </a:cubicBezTo>
                      <a:cubicBezTo>
                        <a:pt x="807" y="326"/>
                        <a:pt x="770" y="409"/>
                        <a:pt x="706" y="466"/>
                      </a:cubicBezTo>
                      <a:lnTo>
                        <a:pt x="414" y="726"/>
                      </a:lnTo>
                      <a:cubicBezTo>
                        <a:pt x="411" y="729"/>
                        <a:pt x="408" y="730"/>
                        <a:pt x="404" y="730"/>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6" name="Freeform 13">
                  <a:extLst>
                    <a:ext uri="{FF2B5EF4-FFF2-40B4-BE49-F238E27FC236}">
                      <a16:creationId xmlns:a16="http://schemas.microsoft.com/office/drawing/2014/main" id="{FC1E150C-E40E-43EC-BA57-8B0F56FB54DB}"/>
                    </a:ext>
                  </a:extLst>
                </p:cNvPr>
                <p:cNvSpPr>
                  <a:spLocks noEditPoints="1"/>
                </p:cNvSpPr>
                <p:nvPr/>
              </p:nvSpPr>
              <p:spPr bwMode="auto">
                <a:xfrm>
                  <a:off x="9737392" y="3186871"/>
                  <a:ext cx="608013" cy="512763"/>
                </a:xfrm>
                <a:custGeom>
                  <a:avLst/>
                  <a:gdLst>
                    <a:gd name="T0" fmla="*/ 154 w 638"/>
                    <a:gd name="T1" fmla="*/ 34 h 532"/>
                    <a:gd name="T2" fmla="*/ 154 w 638"/>
                    <a:gd name="T3" fmla="*/ 34 h 532"/>
                    <a:gd name="T4" fmla="*/ 68 w 638"/>
                    <a:gd name="T5" fmla="*/ 69 h 532"/>
                    <a:gd name="T6" fmla="*/ 34 w 638"/>
                    <a:gd name="T7" fmla="*/ 154 h 532"/>
                    <a:gd name="T8" fmla="*/ 95 w 638"/>
                    <a:gd name="T9" fmla="*/ 292 h 532"/>
                    <a:gd name="T10" fmla="*/ 319 w 638"/>
                    <a:gd name="T11" fmla="*/ 492 h 532"/>
                    <a:gd name="T12" fmla="*/ 542 w 638"/>
                    <a:gd name="T13" fmla="*/ 292 h 532"/>
                    <a:gd name="T14" fmla="*/ 603 w 638"/>
                    <a:gd name="T15" fmla="*/ 155 h 532"/>
                    <a:gd name="T16" fmla="*/ 568 w 638"/>
                    <a:gd name="T17" fmla="*/ 69 h 532"/>
                    <a:gd name="T18" fmla="*/ 483 w 638"/>
                    <a:gd name="T19" fmla="*/ 34 h 532"/>
                    <a:gd name="T20" fmla="*/ 398 w 638"/>
                    <a:gd name="T21" fmla="*/ 69 h 532"/>
                    <a:gd name="T22" fmla="*/ 331 w 638"/>
                    <a:gd name="T23" fmla="*/ 136 h 532"/>
                    <a:gd name="T24" fmla="*/ 319 w 638"/>
                    <a:gd name="T25" fmla="*/ 141 h 532"/>
                    <a:gd name="T26" fmla="*/ 306 w 638"/>
                    <a:gd name="T27" fmla="*/ 136 h 532"/>
                    <a:gd name="T28" fmla="*/ 239 w 638"/>
                    <a:gd name="T29" fmla="*/ 69 h 532"/>
                    <a:gd name="T30" fmla="*/ 154 w 638"/>
                    <a:gd name="T31" fmla="*/ 34 h 532"/>
                    <a:gd name="T32" fmla="*/ 319 w 638"/>
                    <a:gd name="T33" fmla="*/ 532 h 532"/>
                    <a:gd name="T34" fmla="*/ 319 w 638"/>
                    <a:gd name="T35" fmla="*/ 532 h 532"/>
                    <a:gd name="T36" fmla="*/ 307 w 638"/>
                    <a:gd name="T37" fmla="*/ 528 h 532"/>
                    <a:gd name="T38" fmla="*/ 72 w 638"/>
                    <a:gd name="T39" fmla="*/ 317 h 532"/>
                    <a:gd name="T40" fmla="*/ 0 w 638"/>
                    <a:gd name="T41" fmla="*/ 154 h 532"/>
                    <a:gd name="T42" fmla="*/ 45 w 638"/>
                    <a:gd name="T43" fmla="*/ 45 h 532"/>
                    <a:gd name="T44" fmla="*/ 154 w 638"/>
                    <a:gd name="T45" fmla="*/ 0 h 532"/>
                    <a:gd name="T46" fmla="*/ 263 w 638"/>
                    <a:gd name="T47" fmla="*/ 45 h 532"/>
                    <a:gd name="T48" fmla="*/ 319 w 638"/>
                    <a:gd name="T49" fmla="*/ 101 h 532"/>
                    <a:gd name="T50" fmla="*/ 375 w 638"/>
                    <a:gd name="T51" fmla="*/ 45 h 532"/>
                    <a:gd name="T52" fmla="*/ 484 w 638"/>
                    <a:gd name="T53" fmla="*/ 0 h 532"/>
                    <a:gd name="T54" fmla="*/ 593 w 638"/>
                    <a:gd name="T55" fmla="*/ 45 h 532"/>
                    <a:gd name="T56" fmla="*/ 638 w 638"/>
                    <a:gd name="T57" fmla="*/ 154 h 532"/>
                    <a:gd name="T58" fmla="*/ 565 w 638"/>
                    <a:gd name="T59" fmla="*/ 317 h 532"/>
                    <a:gd name="T60" fmla="*/ 330 w 638"/>
                    <a:gd name="T61" fmla="*/ 527 h 532"/>
                    <a:gd name="T62" fmla="*/ 319 w 638"/>
                    <a:gd name="T63"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532">
                      <a:moveTo>
                        <a:pt x="154" y="34"/>
                      </a:moveTo>
                      <a:lnTo>
                        <a:pt x="154" y="34"/>
                      </a:lnTo>
                      <a:cubicBezTo>
                        <a:pt x="122" y="34"/>
                        <a:pt x="92" y="47"/>
                        <a:pt x="68" y="69"/>
                      </a:cubicBezTo>
                      <a:cubicBezTo>
                        <a:pt x="46" y="92"/>
                        <a:pt x="34" y="122"/>
                        <a:pt x="34" y="154"/>
                      </a:cubicBezTo>
                      <a:cubicBezTo>
                        <a:pt x="34" y="207"/>
                        <a:pt x="56" y="257"/>
                        <a:pt x="95" y="292"/>
                      </a:cubicBezTo>
                      <a:lnTo>
                        <a:pt x="319" y="492"/>
                      </a:lnTo>
                      <a:lnTo>
                        <a:pt x="542" y="292"/>
                      </a:lnTo>
                      <a:cubicBezTo>
                        <a:pt x="581" y="257"/>
                        <a:pt x="603" y="207"/>
                        <a:pt x="603" y="155"/>
                      </a:cubicBezTo>
                      <a:cubicBezTo>
                        <a:pt x="603" y="123"/>
                        <a:pt x="590" y="93"/>
                        <a:pt x="568" y="69"/>
                      </a:cubicBezTo>
                      <a:cubicBezTo>
                        <a:pt x="545" y="47"/>
                        <a:pt x="515" y="34"/>
                        <a:pt x="483" y="34"/>
                      </a:cubicBezTo>
                      <a:cubicBezTo>
                        <a:pt x="451" y="34"/>
                        <a:pt x="421" y="46"/>
                        <a:pt x="398" y="69"/>
                      </a:cubicBezTo>
                      <a:lnTo>
                        <a:pt x="331" y="136"/>
                      </a:lnTo>
                      <a:cubicBezTo>
                        <a:pt x="327" y="140"/>
                        <a:pt x="323" y="141"/>
                        <a:pt x="319" y="141"/>
                      </a:cubicBezTo>
                      <a:cubicBezTo>
                        <a:pt x="314" y="141"/>
                        <a:pt x="310" y="140"/>
                        <a:pt x="306" y="136"/>
                      </a:cubicBezTo>
                      <a:lnTo>
                        <a:pt x="239" y="69"/>
                      </a:lnTo>
                      <a:cubicBezTo>
                        <a:pt x="216" y="46"/>
                        <a:pt x="186" y="34"/>
                        <a:pt x="154" y="34"/>
                      </a:cubicBezTo>
                      <a:close/>
                      <a:moveTo>
                        <a:pt x="319" y="532"/>
                      </a:moveTo>
                      <a:lnTo>
                        <a:pt x="319" y="532"/>
                      </a:lnTo>
                      <a:cubicBezTo>
                        <a:pt x="315" y="532"/>
                        <a:pt x="310" y="530"/>
                        <a:pt x="307" y="528"/>
                      </a:cubicBezTo>
                      <a:lnTo>
                        <a:pt x="72" y="317"/>
                      </a:lnTo>
                      <a:cubicBezTo>
                        <a:pt x="26" y="276"/>
                        <a:pt x="0" y="216"/>
                        <a:pt x="0" y="154"/>
                      </a:cubicBezTo>
                      <a:cubicBezTo>
                        <a:pt x="0" y="113"/>
                        <a:pt x="16" y="74"/>
                        <a:pt x="45" y="45"/>
                      </a:cubicBezTo>
                      <a:cubicBezTo>
                        <a:pt x="74" y="16"/>
                        <a:pt x="113" y="0"/>
                        <a:pt x="154" y="0"/>
                      </a:cubicBezTo>
                      <a:cubicBezTo>
                        <a:pt x="195" y="0"/>
                        <a:pt x="234" y="16"/>
                        <a:pt x="263" y="45"/>
                      </a:cubicBezTo>
                      <a:lnTo>
                        <a:pt x="319" y="101"/>
                      </a:lnTo>
                      <a:lnTo>
                        <a:pt x="375" y="45"/>
                      </a:lnTo>
                      <a:cubicBezTo>
                        <a:pt x="404" y="16"/>
                        <a:pt x="443" y="0"/>
                        <a:pt x="484" y="0"/>
                      </a:cubicBezTo>
                      <a:cubicBezTo>
                        <a:pt x="525" y="0"/>
                        <a:pt x="564" y="16"/>
                        <a:pt x="593" y="45"/>
                      </a:cubicBezTo>
                      <a:cubicBezTo>
                        <a:pt x="622" y="74"/>
                        <a:pt x="638" y="113"/>
                        <a:pt x="638" y="154"/>
                      </a:cubicBezTo>
                      <a:cubicBezTo>
                        <a:pt x="638" y="216"/>
                        <a:pt x="611" y="275"/>
                        <a:pt x="565" y="317"/>
                      </a:cubicBezTo>
                      <a:lnTo>
                        <a:pt x="330" y="527"/>
                      </a:lnTo>
                      <a:cubicBezTo>
                        <a:pt x="327" y="530"/>
                        <a:pt x="323" y="532"/>
                        <a:pt x="319" y="532"/>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7" name="Freeform 14">
                  <a:extLst>
                    <a:ext uri="{FF2B5EF4-FFF2-40B4-BE49-F238E27FC236}">
                      <a16:creationId xmlns:a16="http://schemas.microsoft.com/office/drawing/2014/main" id="{E9618489-0803-4FB8-A87F-1685183099D8}"/>
                    </a:ext>
                  </a:extLst>
                </p:cNvPr>
                <p:cNvSpPr>
                  <a:spLocks noEditPoints="1"/>
                </p:cNvSpPr>
                <p:nvPr/>
              </p:nvSpPr>
              <p:spPr bwMode="auto">
                <a:xfrm>
                  <a:off x="9818354" y="3267834"/>
                  <a:ext cx="447675" cy="322263"/>
                </a:xfrm>
                <a:custGeom>
                  <a:avLst/>
                  <a:gdLst>
                    <a:gd name="T0" fmla="*/ 67 w 469"/>
                    <a:gd name="T1" fmla="*/ 144 h 334"/>
                    <a:gd name="T2" fmla="*/ 67 w 469"/>
                    <a:gd name="T3" fmla="*/ 144 h 334"/>
                    <a:gd name="T4" fmla="*/ 234 w 469"/>
                    <a:gd name="T5" fmla="*/ 295 h 334"/>
                    <a:gd name="T6" fmla="*/ 401 w 469"/>
                    <a:gd name="T7" fmla="*/ 145 h 334"/>
                    <a:gd name="T8" fmla="*/ 434 w 469"/>
                    <a:gd name="T9" fmla="*/ 71 h 334"/>
                    <a:gd name="T10" fmla="*/ 423 w 469"/>
                    <a:gd name="T11" fmla="*/ 45 h 334"/>
                    <a:gd name="T12" fmla="*/ 373 w 469"/>
                    <a:gd name="T13" fmla="*/ 45 h 334"/>
                    <a:gd name="T14" fmla="*/ 246 w 469"/>
                    <a:gd name="T15" fmla="*/ 173 h 334"/>
                    <a:gd name="T16" fmla="*/ 234 w 469"/>
                    <a:gd name="T17" fmla="*/ 178 h 334"/>
                    <a:gd name="T18" fmla="*/ 221 w 469"/>
                    <a:gd name="T19" fmla="*/ 173 h 334"/>
                    <a:gd name="T20" fmla="*/ 94 w 469"/>
                    <a:gd name="T21" fmla="*/ 44 h 334"/>
                    <a:gd name="T22" fmla="*/ 43 w 469"/>
                    <a:gd name="T23" fmla="*/ 45 h 334"/>
                    <a:gd name="T24" fmla="*/ 33 w 469"/>
                    <a:gd name="T25" fmla="*/ 70 h 334"/>
                    <a:gd name="T26" fmla="*/ 67 w 469"/>
                    <a:gd name="T27" fmla="*/ 144 h 334"/>
                    <a:gd name="T28" fmla="*/ 234 w 469"/>
                    <a:gd name="T29" fmla="*/ 334 h 334"/>
                    <a:gd name="T30" fmla="*/ 234 w 469"/>
                    <a:gd name="T31" fmla="*/ 334 h 334"/>
                    <a:gd name="T32" fmla="*/ 222 w 469"/>
                    <a:gd name="T33" fmla="*/ 330 h 334"/>
                    <a:gd name="T34" fmla="*/ 44 w 469"/>
                    <a:gd name="T35" fmla="*/ 170 h 334"/>
                    <a:gd name="T36" fmla="*/ 0 w 469"/>
                    <a:gd name="T37" fmla="*/ 70 h 334"/>
                    <a:gd name="T38" fmla="*/ 20 w 469"/>
                    <a:gd name="T39" fmla="*/ 21 h 334"/>
                    <a:gd name="T40" fmla="*/ 69 w 469"/>
                    <a:gd name="T41" fmla="*/ 0 h 334"/>
                    <a:gd name="T42" fmla="*/ 118 w 469"/>
                    <a:gd name="T43" fmla="*/ 20 h 334"/>
                    <a:gd name="T44" fmla="*/ 234 w 469"/>
                    <a:gd name="T45" fmla="*/ 136 h 334"/>
                    <a:gd name="T46" fmla="*/ 350 w 469"/>
                    <a:gd name="T47" fmla="*/ 21 h 334"/>
                    <a:gd name="T48" fmla="*/ 399 w 469"/>
                    <a:gd name="T49" fmla="*/ 1 h 334"/>
                    <a:gd name="T50" fmla="*/ 448 w 469"/>
                    <a:gd name="T51" fmla="*/ 21 h 334"/>
                    <a:gd name="T52" fmla="*/ 469 w 469"/>
                    <a:gd name="T53" fmla="*/ 70 h 334"/>
                    <a:gd name="T54" fmla="*/ 425 w 469"/>
                    <a:gd name="T55" fmla="*/ 170 h 334"/>
                    <a:gd name="T56" fmla="*/ 245 w 469"/>
                    <a:gd name="T57" fmla="*/ 330 h 334"/>
                    <a:gd name="T58" fmla="*/ 234 w 469"/>
                    <a:gd name="T59"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9" h="334">
                      <a:moveTo>
                        <a:pt x="67" y="144"/>
                      </a:moveTo>
                      <a:lnTo>
                        <a:pt x="67" y="144"/>
                      </a:lnTo>
                      <a:lnTo>
                        <a:pt x="234" y="295"/>
                      </a:lnTo>
                      <a:lnTo>
                        <a:pt x="401" y="145"/>
                      </a:lnTo>
                      <a:cubicBezTo>
                        <a:pt x="422" y="126"/>
                        <a:pt x="434" y="99"/>
                        <a:pt x="434" y="71"/>
                      </a:cubicBezTo>
                      <a:cubicBezTo>
                        <a:pt x="434" y="61"/>
                        <a:pt x="430" y="52"/>
                        <a:pt x="423" y="45"/>
                      </a:cubicBezTo>
                      <a:cubicBezTo>
                        <a:pt x="409" y="31"/>
                        <a:pt x="387" y="31"/>
                        <a:pt x="373" y="45"/>
                      </a:cubicBezTo>
                      <a:lnTo>
                        <a:pt x="246" y="173"/>
                      </a:lnTo>
                      <a:cubicBezTo>
                        <a:pt x="242" y="176"/>
                        <a:pt x="238" y="178"/>
                        <a:pt x="234" y="178"/>
                      </a:cubicBezTo>
                      <a:cubicBezTo>
                        <a:pt x="229" y="178"/>
                        <a:pt x="225" y="176"/>
                        <a:pt x="221" y="173"/>
                      </a:cubicBezTo>
                      <a:lnTo>
                        <a:pt x="94" y="44"/>
                      </a:lnTo>
                      <a:cubicBezTo>
                        <a:pt x="80" y="31"/>
                        <a:pt x="58" y="31"/>
                        <a:pt x="43" y="45"/>
                      </a:cubicBezTo>
                      <a:cubicBezTo>
                        <a:pt x="37" y="52"/>
                        <a:pt x="33" y="61"/>
                        <a:pt x="33" y="70"/>
                      </a:cubicBezTo>
                      <a:cubicBezTo>
                        <a:pt x="33" y="98"/>
                        <a:pt x="46" y="126"/>
                        <a:pt x="67" y="144"/>
                      </a:cubicBezTo>
                      <a:close/>
                      <a:moveTo>
                        <a:pt x="234" y="334"/>
                      </a:moveTo>
                      <a:lnTo>
                        <a:pt x="234" y="334"/>
                      </a:lnTo>
                      <a:cubicBezTo>
                        <a:pt x="230" y="334"/>
                        <a:pt x="225" y="332"/>
                        <a:pt x="222" y="330"/>
                      </a:cubicBezTo>
                      <a:lnTo>
                        <a:pt x="44" y="170"/>
                      </a:lnTo>
                      <a:cubicBezTo>
                        <a:pt x="16" y="144"/>
                        <a:pt x="0" y="108"/>
                        <a:pt x="0" y="70"/>
                      </a:cubicBezTo>
                      <a:cubicBezTo>
                        <a:pt x="0" y="52"/>
                        <a:pt x="7" y="35"/>
                        <a:pt x="20" y="21"/>
                      </a:cubicBezTo>
                      <a:cubicBezTo>
                        <a:pt x="33" y="7"/>
                        <a:pt x="50" y="0"/>
                        <a:pt x="69" y="0"/>
                      </a:cubicBezTo>
                      <a:cubicBezTo>
                        <a:pt x="88" y="0"/>
                        <a:pt x="104" y="7"/>
                        <a:pt x="118" y="20"/>
                      </a:cubicBezTo>
                      <a:lnTo>
                        <a:pt x="234" y="136"/>
                      </a:lnTo>
                      <a:lnTo>
                        <a:pt x="350" y="21"/>
                      </a:lnTo>
                      <a:cubicBezTo>
                        <a:pt x="363" y="8"/>
                        <a:pt x="380" y="1"/>
                        <a:pt x="399" y="1"/>
                      </a:cubicBezTo>
                      <a:cubicBezTo>
                        <a:pt x="418" y="1"/>
                        <a:pt x="434" y="8"/>
                        <a:pt x="448" y="21"/>
                      </a:cubicBezTo>
                      <a:cubicBezTo>
                        <a:pt x="462" y="35"/>
                        <a:pt x="469" y="52"/>
                        <a:pt x="469" y="70"/>
                      </a:cubicBezTo>
                      <a:cubicBezTo>
                        <a:pt x="469" y="108"/>
                        <a:pt x="453" y="144"/>
                        <a:pt x="425" y="170"/>
                      </a:cubicBezTo>
                      <a:lnTo>
                        <a:pt x="245" y="330"/>
                      </a:lnTo>
                      <a:cubicBezTo>
                        <a:pt x="242" y="332"/>
                        <a:pt x="238" y="334"/>
                        <a:pt x="234" y="334"/>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8" name="Freeform 15">
                  <a:extLst>
                    <a:ext uri="{FF2B5EF4-FFF2-40B4-BE49-F238E27FC236}">
                      <a16:creationId xmlns:a16="http://schemas.microsoft.com/office/drawing/2014/main" id="{46ED8531-676C-4018-8FA1-00C0238C330E}"/>
                    </a:ext>
                  </a:extLst>
                </p:cNvPr>
                <p:cNvSpPr>
                  <a:spLocks/>
                </p:cNvSpPr>
                <p:nvPr/>
              </p:nvSpPr>
              <p:spPr bwMode="auto">
                <a:xfrm>
                  <a:off x="9969166" y="3267835"/>
                  <a:ext cx="704849" cy="777876"/>
                </a:xfrm>
                <a:custGeom>
                  <a:avLst/>
                  <a:gdLst>
                    <a:gd name="T0" fmla="*/ 722 w 738"/>
                    <a:gd name="T1" fmla="*/ 24 h 808"/>
                    <a:gd name="T2" fmla="*/ 722 w 738"/>
                    <a:gd name="T3" fmla="*/ 24 h 808"/>
                    <a:gd name="T4" fmla="*/ 691 w 738"/>
                    <a:gd name="T5" fmla="*/ 3 h 808"/>
                    <a:gd name="T6" fmla="*/ 670 w 738"/>
                    <a:gd name="T7" fmla="*/ 34 h 808"/>
                    <a:gd name="T8" fmla="*/ 672 w 738"/>
                    <a:gd name="T9" fmla="*/ 255 h 808"/>
                    <a:gd name="T10" fmla="*/ 126 w 738"/>
                    <a:gd name="T11" fmla="*/ 753 h 808"/>
                    <a:gd name="T12" fmla="*/ 76 w 738"/>
                    <a:gd name="T13" fmla="*/ 687 h 808"/>
                    <a:gd name="T14" fmla="*/ 6 w 738"/>
                    <a:gd name="T15" fmla="*/ 737 h 808"/>
                    <a:gd name="T16" fmla="*/ 55 w 738"/>
                    <a:gd name="T17" fmla="*/ 807 h 808"/>
                    <a:gd name="T18" fmla="*/ 60 w 738"/>
                    <a:gd name="T19" fmla="*/ 807 h 808"/>
                    <a:gd name="T20" fmla="*/ 63 w 738"/>
                    <a:gd name="T21" fmla="*/ 808 h 808"/>
                    <a:gd name="T22" fmla="*/ 67 w 738"/>
                    <a:gd name="T23" fmla="*/ 808 h 808"/>
                    <a:gd name="T24" fmla="*/ 68 w 738"/>
                    <a:gd name="T25" fmla="*/ 808 h 808"/>
                    <a:gd name="T26" fmla="*/ 78 w 738"/>
                    <a:gd name="T27" fmla="*/ 808 h 808"/>
                    <a:gd name="T28" fmla="*/ 724 w 738"/>
                    <a:gd name="T29" fmla="*/ 265 h 808"/>
                    <a:gd name="T30" fmla="*/ 722 w 738"/>
                    <a:gd name="T31" fmla="*/ 2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8" h="808">
                      <a:moveTo>
                        <a:pt x="722" y="24"/>
                      </a:moveTo>
                      <a:lnTo>
                        <a:pt x="722" y="24"/>
                      </a:lnTo>
                      <a:cubicBezTo>
                        <a:pt x="719" y="9"/>
                        <a:pt x="705" y="0"/>
                        <a:pt x="691" y="3"/>
                      </a:cubicBezTo>
                      <a:cubicBezTo>
                        <a:pt x="676" y="6"/>
                        <a:pt x="667" y="20"/>
                        <a:pt x="670" y="34"/>
                      </a:cubicBezTo>
                      <a:cubicBezTo>
                        <a:pt x="684" y="107"/>
                        <a:pt x="685" y="182"/>
                        <a:pt x="672" y="255"/>
                      </a:cubicBezTo>
                      <a:cubicBezTo>
                        <a:pt x="623" y="530"/>
                        <a:pt x="399" y="731"/>
                        <a:pt x="126" y="753"/>
                      </a:cubicBezTo>
                      <a:cubicBezTo>
                        <a:pt x="129" y="721"/>
                        <a:pt x="108" y="693"/>
                        <a:pt x="76" y="687"/>
                      </a:cubicBezTo>
                      <a:cubicBezTo>
                        <a:pt x="43" y="681"/>
                        <a:pt x="12" y="704"/>
                        <a:pt x="6" y="737"/>
                      </a:cubicBezTo>
                      <a:cubicBezTo>
                        <a:pt x="0" y="770"/>
                        <a:pt x="22" y="801"/>
                        <a:pt x="55" y="807"/>
                      </a:cubicBezTo>
                      <a:cubicBezTo>
                        <a:pt x="57" y="807"/>
                        <a:pt x="58" y="807"/>
                        <a:pt x="60" y="807"/>
                      </a:cubicBezTo>
                      <a:cubicBezTo>
                        <a:pt x="61" y="807"/>
                        <a:pt x="62" y="808"/>
                        <a:pt x="63" y="808"/>
                      </a:cubicBezTo>
                      <a:cubicBezTo>
                        <a:pt x="64" y="808"/>
                        <a:pt x="65" y="808"/>
                        <a:pt x="67" y="808"/>
                      </a:cubicBezTo>
                      <a:cubicBezTo>
                        <a:pt x="67" y="808"/>
                        <a:pt x="68" y="808"/>
                        <a:pt x="68" y="808"/>
                      </a:cubicBezTo>
                      <a:cubicBezTo>
                        <a:pt x="71" y="808"/>
                        <a:pt x="75" y="808"/>
                        <a:pt x="78" y="808"/>
                      </a:cubicBezTo>
                      <a:cubicBezTo>
                        <a:pt x="397" y="808"/>
                        <a:pt x="668" y="582"/>
                        <a:pt x="724" y="265"/>
                      </a:cubicBezTo>
                      <a:cubicBezTo>
                        <a:pt x="738" y="185"/>
                        <a:pt x="738" y="104"/>
                        <a:pt x="722" y="24"/>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9" name="Freeform 16">
                  <a:extLst>
                    <a:ext uri="{FF2B5EF4-FFF2-40B4-BE49-F238E27FC236}">
                      <a16:creationId xmlns:a16="http://schemas.microsoft.com/office/drawing/2014/main" id="{725DBE24-7E01-472F-93AF-42CB447DFD64}"/>
                    </a:ext>
                  </a:extLst>
                </p:cNvPr>
                <p:cNvSpPr>
                  <a:spLocks/>
                </p:cNvSpPr>
                <p:nvPr/>
              </p:nvSpPr>
              <p:spPr bwMode="auto">
                <a:xfrm>
                  <a:off x="9372267" y="3064634"/>
                  <a:ext cx="490538" cy="941388"/>
                </a:xfrm>
                <a:custGeom>
                  <a:avLst/>
                  <a:gdLst>
                    <a:gd name="T0" fmla="*/ 493 w 514"/>
                    <a:gd name="T1" fmla="*/ 928 h 980"/>
                    <a:gd name="T2" fmla="*/ 493 w 514"/>
                    <a:gd name="T3" fmla="*/ 928 h 980"/>
                    <a:gd name="T4" fmla="*/ 108 w 514"/>
                    <a:gd name="T5" fmla="*/ 256 h 980"/>
                    <a:gd name="T6" fmla="*/ 152 w 514"/>
                    <a:gd name="T7" fmla="*/ 115 h 980"/>
                    <a:gd name="T8" fmla="*/ 176 w 514"/>
                    <a:gd name="T9" fmla="*/ 124 h 980"/>
                    <a:gd name="T10" fmla="*/ 246 w 514"/>
                    <a:gd name="T11" fmla="*/ 75 h 980"/>
                    <a:gd name="T12" fmla="*/ 197 w 514"/>
                    <a:gd name="T13" fmla="*/ 5 h 980"/>
                    <a:gd name="T14" fmla="*/ 135 w 514"/>
                    <a:gd name="T15" fmla="*/ 33 h 980"/>
                    <a:gd name="T16" fmla="*/ 132 w 514"/>
                    <a:gd name="T17" fmla="*/ 36 h 980"/>
                    <a:gd name="T18" fmla="*/ 56 w 514"/>
                    <a:gd name="T19" fmla="*/ 247 h 980"/>
                    <a:gd name="T20" fmla="*/ 474 w 514"/>
                    <a:gd name="T21" fmla="*/ 979 h 980"/>
                    <a:gd name="T22" fmla="*/ 484 w 514"/>
                    <a:gd name="T23" fmla="*/ 980 h 980"/>
                    <a:gd name="T24" fmla="*/ 509 w 514"/>
                    <a:gd name="T25" fmla="*/ 963 h 980"/>
                    <a:gd name="T26" fmla="*/ 493 w 514"/>
                    <a:gd name="T27" fmla="*/ 928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980">
                      <a:moveTo>
                        <a:pt x="493" y="928"/>
                      </a:moveTo>
                      <a:lnTo>
                        <a:pt x="493" y="928"/>
                      </a:lnTo>
                      <a:cubicBezTo>
                        <a:pt x="219" y="827"/>
                        <a:pt x="57" y="544"/>
                        <a:pt x="108" y="256"/>
                      </a:cubicBezTo>
                      <a:cubicBezTo>
                        <a:pt x="117" y="207"/>
                        <a:pt x="132" y="160"/>
                        <a:pt x="152" y="115"/>
                      </a:cubicBezTo>
                      <a:cubicBezTo>
                        <a:pt x="159" y="119"/>
                        <a:pt x="167" y="123"/>
                        <a:pt x="176" y="124"/>
                      </a:cubicBezTo>
                      <a:cubicBezTo>
                        <a:pt x="209" y="130"/>
                        <a:pt x="240" y="108"/>
                        <a:pt x="246" y="75"/>
                      </a:cubicBezTo>
                      <a:cubicBezTo>
                        <a:pt x="252" y="42"/>
                        <a:pt x="230" y="11"/>
                        <a:pt x="197" y="5"/>
                      </a:cubicBezTo>
                      <a:cubicBezTo>
                        <a:pt x="171" y="0"/>
                        <a:pt x="147" y="12"/>
                        <a:pt x="135" y="33"/>
                      </a:cubicBezTo>
                      <a:cubicBezTo>
                        <a:pt x="134" y="34"/>
                        <a:pt x="133" y="35"/>
                        <a:pt x="132" y="36"/>
                      </a:cubicBezTo>
                      <a:cubicBezTo>
                        <a:pt x="95" y="101"/>
                        <a:pt x="69" y="172"/>
                        <a:pt x="56" y="247"/>
                      </a:cubicBezTo>
                      <a:cubicBezTo>
                        <a:pt x="0" y="561"/>
                        <a:pt x="176" y="868"/>
                        <a:pt x="474" y="979"/>
                      </a:cubicBezTo>
                      <a:cubicBezTo>
                        <a:pt x="478" y="980"/>
                        <a:pt x="481" y="980"/>
                        <a:pt x="484" y="980"/>
                      </a:cubicBezTo>
                      <a:cubicBezTo>
                        <a:pt x="495" y="980"/>
                        <a:pt x="505" y="974"/>
                        <a:pt x="509" y="963"/>
                      </a:cubicBezTo>
                      <a:cubicBezTo>
                        <a:pt x="514" y="949"/>
                        <a:pt x="507" y="934"/>
                        <a:pt x="493" y="928"/>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0" name="Freeform 17">
                  <a:extLst>
                    <a:ext uri="{FF2B5EF4-FFF2-40B4-BE49-F238E27FC236}">
                      <a16:creationId xmlns:a16="http://schemas.microsoft.com/office/drawing/2014/main" id="{9CCBA7EC-8AFE-4E14-A420-39B4C2E4666F}"/>
                    </a:ext>
                  </a:extLst>
                </p:cNvPr>
                <p:cNvSpPr>
                  <a:spLocks/>
                </p:cNvSpPr>
                <p:nvPr/>
              </p:nvSpPr>
              <p:spPr bwMode="auto">
                <a:xfrm>
                  <a:off x="9626267" y="2758246"/>
                  <a:ext cx="973138" cy="434975"/>
                </a:xfrm>
                <a:custGeom>
                  <a:avLst/>
                  <a:gdLst>
                    <a:gd name="T0" fmla="*/ 47 w 1019"/>
                    <a:gd name="T1" fmla="*/ 219 h 453"/>
                    <a:gd name="T2" fmla="*/ 47 w 1019"/>
                    <a:gd name="T3" fmla="*/ 219 h 453"/>
                    <a:gd name="T4" fmla="*/ 542 w 1019"/>
                    <a:gd name="T5" fmla="*/ 86 h 453"/>
                    <a:gd name="T6" fmla="*/ 930 w 1019"/>
                    <a:gd name="T7" fmla="*/ 332 h 453"/>
                    <a:gd name="T8" fmla="*/ 897 w 1019"/>
                    <a:gd name="T9" fmla="*/ 377 h 453"/>
                    <a:gd name="T10" fmla="*/ 946 w 1019"/>
                    <a:gd name="T11" fmla="*/ 447 h 453"/>
                    <a:gd name="T12" fmla="*/ 1016 w 1019"/>
                    <a:gd name="T13" fmla="*/ 397 h 453"/>
                    <a:gd name="T14" fmla="*/ 1006 w 1019"/>
                    <a:gd name="T15" fmla="*/ 351 h 453"/>
                    <a:gd name="T16" fmla="*/ 551 w 1019"/>
                    <a:gd name="T17" fmla="*/ 33 h 453"/>
                    <a:gd name="T18" fmla="*/ 12 w 1019"/>
                    <a:gd name="T19" fmla="*/ 178 h 453"/>
                    <a:gd name="T20" fmla="*/ 9 w 1019"/>
                    <a:gd name="T21" fmla="*/ 216 h 453"/>
                    <a:gd name="T22" fmla="*/ 47 w 1019"/>
                    <a:gd name="T23" fmla="*/ 21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9" h="453">
                      <a:moveTo>
                        <a:pt x="47" y="219"/>
                      </a:moveTo>
                      <a:lnTo>
                        <a:pt x="47" y="219"/>
                      </a:lnTo>
                      <a:cubicBezTo>
                        <a:pt x="185" y="103"/>
                        <a:pt x="365" y="54"/>
                        <a:pt x="542" y="86"/>
                      </a:cubicBezTo>
                      <a:cubicBezTo>
                        <a:pt x="700" y="114"/>
                        <a:pt x="838" y="203"/>
                        <a:pt x="930" y="332"/>
                      </a:cubicBezTo>
                      <a:cubicBezTo>
                        <a:pt x="913" y="341"/>
                        <a:pt x="900" y="357"/>
                        <a:pt x="897" y="377"/>
                      </a:cubicBezTo>
                      <a:cubicBezTo>
                        <a:pt x="891" y="410"/>
                        <a:pt x="913" y="441"/>
                        <a:pt x="946" y="447"/>
                      </a:cubicBezTo>
                      <a:cubicBezTo>
                        <a:pt x="979" y="453"/>
                        <a:pt x="1011" y="431"/>
                        <a:pt x="1016" y="397"/>
                      </a:cubicBezTo>
                      <a:cubicBezTo>
                        <a:pt x="1019" y="381"/>
                        <a:pt x="1015" y="364"/>
                        <a:pt x="1006" y="351"/>
                      </a:cubicBezTo>
                      <a:cubicBezTo>
                        <a:pt x="908" y="183"/>
                        <a:pt x="743" y="67"/>
                        <a:pt x="551" y="33"/>
                      </a:cubicBezTo>
                      <a:cubicBezTo>
                        <a:pt x="359" y="0"/>
                        <a:pt x="162" y="52"/>
                        <a:pt x="12" y="178"/>
                      </a:cubicBezTo>
                      <a:cubicBezTo>
                        <a:pt x="1" y="188"/>
                        <a:pt x="0" y="204"/>
                        <a:pt x="9" y="216"/>
                      </a:cubicBezTo>
                      <a:cubicBezTo>
                        <a:pt x="19" y="227"/>
                        <a:pt x="36" y="228"/>
                        <a:pt x="47" y="219"/>
                      </a:cubicBezTo>
                      <a:close/>
                    </a:path>
                  </a:pathLst>
                </a:custGeom>
                <a:solidFill>
                  <a:srgbClr val="B6231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grpSp>
    </p:spTree>
    <p:extLst>
      <p:ext uri="{BB962C8B-B14F-4D97-AF65-F5344CB8AC3E}">
        <p14:creationId xmlns:p14="http://schemas.microsoft.com/office/powerpoint/2010/main" val="238965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213142E-448B-463D-AF0B-0FAC0AD09038}"/>
              </a:ext>
            </a:extLst>
          </p:cNvPr>
          <p:cNvSpPr>
            <a:spLocks noGrp="1"/>
          </p:cNvSpPr>
          <p:nvPr>
            <p:ph type="title"/>
          </p:nvPr>
        </p:nvSpPr>
        <p:spPr>
          <a:xfrm>
            <a:off x="810625" y="880546"/>
            <a:ext cx="7393179" cy="731520"/>
          </a:xfrm>
        </p:spPr>
        <p:txBody>
          <a:bodyPr vert="horz" lIns="91440" tIns="45720" rIns="91440" bIns="45720" rtlCol="0" anchor="ctr">
            <a:normAutofit/>
          </a:bodyPr>
          <a:lstStyle/>
          <a:p>
            <a:r>
              <a:rPr lang="en-US" sz="3200"/>
              <a:t>What employees can expect </a:t>
            </a:r>
          </a:p>
        </p:txBody>
      </p:sp>
      <p:sp>
        <p:nvSpPr>
          <p:cNvPr id="3" name="Slide Number Placeholder 2"/>
          <p:cNvSpPr>
            <a:spLocks noGrp="1"/>
          </p:cNvSpPr>
          <p:nvPr>
            <p:ph type="sldNum" sz="quarter" idx="12"/>
          </p:nvPr>
        </p:nvSpPr>
        <p:spPr>
          <a:xfrm>
            <a:off x="429625" y="6480048"/>
            <a:ext cx="791828" cy="182345"/>
          </a:xfrm>
        </p:spPr>
        <p:txBody>
          <a:bodyPr vert="horz" lIns="91440" tIns="45720" rIns="91440" bIns="45720" rtlCol="0" anchor="ctr">
            <a:normAutofit/>
          </a:bodyPr>
          <a:lstStyle/>
          <a:p>
            <a:pPr algn="l">
              <a:lnSpc>
                <a:spcPct val="90000"/>
              </a:lnSpc>
              <a:spcAft>
                <a:spcPts val="600"/>
              </a:spcAft>
            </a:pPr>
            <a:fld id="{13468063-9C21-4834-88E3-ACB04C56D52D}" type="slidenum">
              <a:rPr lang="en-NZ" sz="600" smtClean="0"/>
              <a:pPr algn="l">
                <a:lnSpc>
                  <a:spcPct val="90000"/>
                </a:lnSpc>
                <a:spcAft>
                  <a:spcPts val="600"/>
                </a:spcAft>
              </a:pPr>
              <a:t>9</a:t>
            </a:fld>
            <a:endParaRPr lang="en-NZ" sz="600"/>
          </a:p>
        </p:txBody>
      </p:sp>
      <p:sp>
        <p:nvSpPr>
          <p:cNvPr id="17" name="Content Placeholder 3">
            <a:extLst>
              <a:ext uri="{FF2B5EF4-FFF2-40B4-BE49-F238E27FC236}">
                <a16:creationId xmlns:a16="http://schemas.microsoft.com/office/drawing/2014/main" id="{D61CBEEA-988C-4FC7-835B-871FE337BF3E}"/>
              </a:ext>
            </a:extLst>
          </p:cNvPr>
          <p:cNvSpPr txBox="1">
            <a:spLocks/>
          </p:cNvSpPr>
          <p:nvPr/>
        </p:nvSpPr>
        <p:spPr>
          <a:xfrm>
            <a:off x="810625" y="1612066"/>
            <a:ext cx="7177676" cy="4089753"/>
          </a:xfrm>
          <a:prstGeom prst="rect">
            <a:avLst/>
          </a:prstGeom>
        </p:spPr>
        <p:txBody>
          <a:bodyPr vert="horz" lIns="91440" tIns="45720" rIns="91440" bIns="45720" rtlCol="0">
            <a:noAutofit/>
          </a:bodyPr>
          <a:lstStyle>
            <a:lvl1pPr marL="360354" indent="-360354" algn="l" defTabSz="914377"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Employees will be auto translated to the new rates and will see their pay equity increase on 18 October 2022.</a:t>
            </a:r>
          </a:p>
          <a:p>
            <a:r>
              <a:rPr lang="en-US" sz="1600"/>
              <a:t>Employees</a:t>
            </a:r>
            <a:r>
              <a:rPr lang="en-GB" sz="1600"/>
              <a:t> will progress through the steps in their grade annually, on their anniversary date.</a:t>
            </a:r>
          </a:p>
          <a:p>
            <a:r>
              <a:rPr lang="en-US" sz="1600"/>
              <a:t>Ongoing funding will be provided to cover the increased cost of these settlements. </a:t>
            </a:r>
          </a:p>
          <a:p>
            <a:r>
              <a:rPr lang="en-NZ" sz="1600"/>
              <a:t>New employees, and those changing roles, will be placed using the new work matrix.</a:t>
            </a:r>
            <a:endParaRPr lang="en-GB" sz="1600"/>
          </a:p>
          <a:p>
            <a:r>
              <a:rPr lang="en-GB" sz="1600"/>
              <a:t>New employees will be informed that they are covered by the collective agreement for the first 30 days of their employment, and they can fill out the active employee choice form to remain covered.  </a:t>
            </a:r>
          </a:p>
          <a:p>
            <a:r>
              <a:rPr lang="en-GB" sz="1600"/>
              <a:t>Former employees may be eligible for some payment, and further guidance will be released on this shortly.</a:t>
            </a:r>
            <a:endParaRPr lang="en-GB" sz="1600" b="1"/>
          </a:p>
          <a:p>
            <a:r>
              <a:rPr lang="en-GB" sz="1600"/>
              <a:t>NZEI Te Riu Roa will be providing support throughout the pay equity process.</a:t>
            </a:r>
            <a:endParaRPr lang="en-NZ" sz="1600"/>
          </a:p>
        </p:txBody>
      </p:sp>
    </p:spTree>
    <p:extLst>
      <p:ext uri="{BB962C8B-B14F-4D97-AF65-F5344CB8AC3E}">
        <p14:creationId xmlns:p14="http://schemas.microsoft.com/office/powerpoint/2010/main" val="223402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Arial bold 40pts&amp;quot;&quot;/&gt;&lt;property id=&quot;20307&quot; value=&quot;263&quot;/&gt;&lt;/object&gt;&lt;object type=&quot;3&quot; unique_id=&quot;10011&quot;&gt;&lt;property id=&quot;20148&quot; value=&quot;5&quot;/&gt;&lt;property id=&quot;20300&quot; value=&quot;Slide 15&quot;/&gt;&lt;property id=&quot;20307&quot; value=&quot;269&quot;/&gt;&lt;/object&gt;&lt;object type=&quot;3&quot; unique_id=&quot;10060&quot;&gt;&lt;property id=&quot;20148&quot; value=&quot;5&quot;/&gt;&lt;property id=&quot;20300&quot; value=&quot;Slide 6 - &amp;quot;Title Arial bold 36pts&amp;quot;&quot;/&gt;&lt;property id=&quot;20307&quot; value=&quot;272&quot;/&gt;&lt;/object&gt;&lt;object type=&quot;3&quot; unique_id=&quot;10061&quot;&gt;&lt;property id=&quot;20148&quot; value=&quot;5&quot;/&gt;&lt;property id=&quot;20300&quot; value=&quot;Slide 7 - &amp;quot;Title (Arial bold 36pts)&amp;quot;&quot;/&gt;&lt;property id=&quot;20307&quot; value=&quot;273&quot;/&gt;&lt;/object&gt;&lt;object type=&quot;3&quot; unique_id=&quot;10063&quot;&gt;&lt;property id=&quot;20148&quot; value=&quot;5&quot;/&gt;&lt;property id=&quot;20300&quot; value=&quot;Slide 11 - &amp;quot;Section break 1&amp;#x0D;&amp;#x0A;Arial 28pts&amp;quot;&quot;/&gt;&lt;property id=&quot;20307&quot; value=&quot;275&quot;/&gt;&lt;/object&gt;&lt;object type=&quot;3&quot; unique_id=&quot;10064&quot;&gt;&lt;property id=&quot;20148&quot; value=&quot;5&quot;/&gt;&lt;property id=&quot;20300&quot; value=&quot;Slide 12 - &amp;quot;Section break 2&amp;#x0D;&amp;#x0A;Arial 28pts&amp;quot;&quot;/&gt;&lt;property id=&quot;20307&quot; value=&quot;276&quot;/&gt;&lt;/object&gt;&lt;object type=&quot;3&quot; unique_id=&quot;10065&quot;&gt;&lt;property id=&quot;20148&quot; value=&quot;5&quot;/&gt;&lt;property id=&quot;20300&quot; value=&quot;Slide 13 - &amp;quot;Section break without picture&amp;#x0D;&amp;#x0A;Arial 28pts&amp;quot;&quot;/&gt;&lt;property id=&quot;20307&quot; value=&quot;277&quot;/&gt;&lt;/object&gt;&lt;object type=&quot;3&quot; unique_id=&quot;10124&quot;&gt;&lt;property id=&quot;20148&quot; value=&quot;5&quot;/&gt;&lt;property id=&quot;20300&quot; value=&quot;Slide 3&quot;/&gt;&lt;property id=&quot;20307&quot; value=&quot;278&quot;/&gt;&lt;/object&gt;&lt;object type=&quot;3&quot; unique_id=&quot;10234&quot;&gt;&lt;property id=&quot;20148&quot; value=&quot;5&quot;/&gt;&lt;property id=&quot;20300&quot; value=&quot;Slide 9 - &amp;quot;Chart comparison&amp;quot;&quot;/&gt;&lt;property id=&quot;20307&quot; value=&quot;281&quot;/&gt;&lt;/object&gt;&lt;object type=&quot;3&quot; unique_id=&quot;10274&quot;&gt;&lt;property id=&quot;20148&quot; value=&quot;5&quot;/&gt;&lt;property id=&quot;20300&quot; value=&quot;Slide 4 - &amp;quot;Contents page (Arial 36pts)&amp;quot;&quot;/&gt;&lt;property id=&quot;20307&quot; value=&quot;282&quot;/&gt;&lt;/object&gt;&lt;object type=&quot;3&quot; unique_id=&quot;10275&quot;&gt;&lt;property id=&quot;20148&quot; value=&quot;5&quot;/&gt;&lt;property id=&quot;20300&quot; value=&quot;Slide 5 - &amp;quot;Examples of text (Arial 20pts)&amp;quot;&quot;/&gt;&lt;property id=&quot;20307&quot; value=&quot;284&quot;/&gt;&lt;/object&gt;&lt;object type=&quot;3&quot; unique_id=&quot;10276&quot;&gt;&lt;property id=&quot;20148&quot; value=&quot;5&quot;/&gt;&lt;property id=&quot;20300&quot; value=&quot;Slide 14 - &amp;quot;Topics discussed Arial (36pts)&amp;quot;&quot;/&gt;&lt;property id=&quot;20307&quot; value=&quot;283&quot;/&gt;&lt;/object&gt;&lt;object type=&quot;3&quot; unique_id=&quot;10292&quot;&gt;&lt;property id=&quot;20148&quot; value=&quot;5&quot;/&gt;&lt;property id=&quot;20300&quot; value=&quot;Slide 10 - &amp;quot;Table : Header (arial 36pts)&amp;quot;&quot;/&gt;&lt;property id=&quot;20307&quot; value=&quot;285&quot;/&gt;&lt;/object&gt;&lt;object type=&quot;3&quot; unique_id=&quot;10357&quot;&gt;&lt;property id=&quot;20148&quot; value=&quot;5&quot;/&gt;&lt;property id=&quot;20300&quot; value=&quot;Slide 2&quot;/&gt;&lt;property id=&quot;20307&quot; value=&quot;286&quot;/&gt;&lt;/object&gt;&lt;object type=&quot;3&quot; unique_id=&quot;10698&quot;&gt;&lt;property id=&quot;20148&quot; value=&quot;5&quot;/&gt;&lt;property id=&quot;20300&quot; value=&quot;Slide 8 - &amp;quot;Chart and context&amp;quot;&quot;/&gt;&lt;property id=&quot;20307&quot; value=&quot;287&quot;/&gt;&lt;/object&gt;&lt;/object&gt;&lt;/object&gt;&lt;/database&gt;"/>
  <p:tag name="SECTOMILLISECCONVERTED" val="1"/>
</p:tagLst>
</file>

<file path=ppt/theme/theme1.xml><?xml version="1.0" encoding="utf-8"?>
<a:theme xmlns:a="http://schemas.openxmlformats.org/drawingml/2006/main" name="Presentation-blue">
  <a:themeElements>
    <a:clrScheme name="Custom 1">
      <a:dk1>
        <a:srgbClr val="000000"/>
      </a:dk1>
      <a:lt1>
        <a:sysClr val="window" lastClr="FFFFFF"/>
      </a:lt1>
      <a:dk2>
        <a:srgbClr val="2E6EB7"/>
      </a:dk2>
      <a:lt2>
        <a:srgbClr val="D8D8D8"/>
      </a:lt2>
      <a:accent1>
        <a:srgbClr val="F47721"/>
      </a:accent1>
      <a:accent2>
        <a:srgbClr val="1D4498"/>
      </a:accent2>
      <a:accent3>
        <a:srgbClr val="6F99D0"/>
      </a:accent3>
      <a:accent4>
        <a:srgbClr val="C6D6E7"/>
      </a:accent4>
      <a:accent5>
        <a:srgbClr val="7F7F7F"/>
      </a:accent5>
      <a:accent6>
        <a:srgbClr val="3F3F3F"/>
      </a:accent6>
      <a:hlink>
        <a:srgbClr val="0070C0"/>
      </a:hlink>
      <a:folHlink>
        <a:srgbClr val="00B0F0"/>
      </a:folHlink>
    </a:clrScheme>
    <a:fontScheme name="Custom 1">
      <a:majorFont>
        <a:latin typeface="Gotham Bold"/>
        <a:ea typeface=""/>
        <a:cs typeface=""/>
      </a:majorFont>
      <a:minorFont>
        <a:latin typeface="Gotham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 Green 4-3 Presentation.pptx" id="{691BF33E-1D19-465A-933B-5BE47293721B}" vid="{DB425FC6-CCFB-4251-B970-7F036FF754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f59752-6d77-46ee-9843-1f05f25eb4ed" xsi:nil="true"/>
    <_Flow_SignoffStatus xmlns="08fdc7a1-91e4-4a23-866b-d42a9c3970d1" xsi:nil="true"/>
    <lcf76f155ced4ddcb4097134ff3c332f xmlns="08fdc7a1-91e4-4a23-866b-d42a9c3970d1">
      <Terms xmlns="http://schemas.microsoft.com/office/infopath/2007/PartnerControls"/>
    </lcf76f155ced4ddcb4097134ff3c332f>
    <Emma xmlns="08fdc7a1-91e4-4a23-866b-d42a9c3970d1">
      <UserInfo>
        <DisplayName/>
        <AccountId xsi:nil="true"/>
        <AccountType/>
      </UserInfo>
    </Emm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51B800BFA04041B7E94A1FCFB9DA67" ma:contentTypeVersion="19" ma:contentTypeDescription="Create a new document." ma:contentTypeScope="" ma:versionID="3ed8dcc2fe8bbdf8a82b62b037a5ad4a">
  <xsd:schema xmlns:xsd="http://www.w3.org/2001/XMLSchema" xmlns:xs="http://www.w3.org/2001/XMLSchema" xmlns:p="http://schemas.microsoft.com/office/2006/metadata/properties" xmlns:ns2="08fdc7a1-91e4-4a23-866b-d42a9c3970d1" xmlns:ns3="69f59752-6d77-46ee-9843-1f05f25eb4ed" targetNamespace="http://schemas.microsoft.com/office/2006/metadata/properties" ma:root="true" ma:fieldsID="10767ada3a03399b396a6afa3185ee62" ns2:_="" ns3:_="">
    <xsd:import namespace="08fdc7a1-91e4-4a23-866b-d42a9c3970d1"/>
    <xsd:import namespace="69f59752-6d77-46ee-9843-1f05f25eb4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_Flow_SignoffStatus" minOccurs="0"/>
                <xsd:element ref="ns2:Emm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dc7a1-91e4-4a23-866b-d42a9c397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e7a66c-04a3-4463-8f17-244784dbc568"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Emma" ma:index="25" nillable="true" ma:displayName="Emma" ma:format="Dropdown" ma:list="UserInfo" ma:SharePointGroup="0" ma:internalName="Emm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f59752-6d77-46ee-9843-1f05f25eb4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6c26ff-107d-4a1d-b470-3174cc626f90}" ma:internalName="TaxCatchAll" ma:showField="CatchAllData" ma:web="69f59752-6d77-46ee-9843-1f05f25eb4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319D2C-BD29-4A79-84B6-F7B576A8E845}">
  <ds:schemaRef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69f59752-6d77-46ee-9843-1f05f25eb4ed"/>
    <ds:schemaRef ds:uri="http://schemas.microsoft.com/office/2006/documentManagement/types"/>
    <ds:schemaRef ds:uri="08fdc7a1-91e4-4a23-866b-d42a9c3970d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EB9BC64-DD80-49CF-B75D-E18A8A6CB352}">
  <ds:schemaRefs>
    <ds:schemaRef ds:uri="http://schemas.microsoft.com/sharepoint/v3/contenttype/forms"/>
  </ds:schemaRefs>
</ds:datastoreItem>
</file>

<file path=customXml/itemProps3.xml><?xml version="1.0" encoding="utf-8"?>
<ds:datastoreItem xmlns:ds="http://schemas.openxmlformats.org/officeDocument/2006/customXml" ds:itemID="{8588381B-FF55-4DF0-8056-49279F144509}">
  <ds:schemaRefs>
    <ds:schemaRef ds:uri="08fdc7a1-91e4-4a23-866b-d42a9c3970d1"/>
    <ds:schemaRef ds:uri="69f59752-6d77-46ee-9843-1f05f25eb4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MOE Green 4-3 Presentation</Template>
  <TotalTime>8</TotalTime>
  <Words>6833</Words>
  <Application>Microsoft Office PowerPoint</Application>
  <PresentationFormat>On-screen Show (4:3)</PresentationFormat>
  <Paragraphs>615</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Courier New</vt:lpstr>
      <vt:lpstr>Gotham</vt:lpstr>
      <vt:lpstr>Gotham Bold</vt:lpstr>
      <vt:lpstr>Gotham Book</vt:lpstr>
      <vt:lpstr>Symbol</vt:lpstr>
      <vt:lpstr>Webdings</vt:lpstr>
      <vt:lpstr>Presentation-blue</vt:lpstr>
      <vt:lpstr>Administration support staff and Kaiārahi i te Reo pay equity settlements</vt:lpstr>
      <vt:lpstr>Karakia timatanga</vt:lpstr>
      <vt:lpstr>Presenters</vt:lpstr>
      <vt:lpstr>Ongoing support</vt:lpstr>
      <vt:lpstr>Pay equity claims overview</vt:lpstr>
      <vt:lpstr>Who is covered by the settlement</vt:lpstr>
      <vt:lpstr>Who is covered by the settlement</vt:lpstr>
      <vt:lpstr>What is included in the settlement?</vt:lpstr>
      <vt:lpstr>What employees can expect </vt:lpstr>
      <vt:lpstr>Funding – What you can expect</vt:lpstr>
      <vt:lpstr>The basics of point-to-point translation</vt:lpstr>
      <vt:lpstr>What you need to do</vt:lpstr>
      <vt:lpstr>ACTION 1: Designation codes</vt:lpstr>
      <vt:lpstr>ACTION 2: Check information and send letters</vt:lpstr>
      <vt:lpstr>ACTION 3: Employment documents</vt:lpstr>
      <vt:lpstr>ACTION 4: Pay equity regrading</vt:lpstr>
      <vt:lpstr>ACTION 4: Pay equity regrading – Funding</vt:lpstr>
      <vt:lpstr>Case Study: Sally</vt:lpstr>
      <vt:lpstr>Case Study: Manaia</vt:lpstr>
      <vt:lpstr>Case Study: Danielle</vt:lpstr>
      <vt:lpstr>Question Time</vt:lpstr>
      <vt:lpstr>What next</vt:lpstr>
      <vt:lpstr>Karakia whakamutunga</vt:lpstr>
      <vt:lpstr>PowerPoint Presentation</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aide pay equity settlement</dc:title>
  <dc:creator>Georgina Thomas</dc:creator>
  <cp:lastModifiedBy>Tessa Townsend</cp:lastModifiedBy>
  <cp:revision>1</cp:revision>
  <cp:lastPrinted>2022-08-02T21:13:10Z</cp:lastPrinted>
  <dcterms:created xsi:type="dcterms:W3CDTF">2020-07-16T04:11:05Z</dcterms:created>
  <dcterms:modified xsi:type="dcterms:W3CDTF">2022-08-04T19:51:04Z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0x0101004B51B800BFA04041B7E94A1FCFB9DA67</vt:lpwstr>
  </property>
  <property fmtid="{D5CDD505-2E9C-101B-9397-08002B2CF9AE}" pid="3" name="MediaServiceImageTags">
    <vt:lpwstr/>
  </property>
</Properties>
</file>